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99" r:id="rId2"/>
    <p:sldId id="313" r:id="rId3"/>
    <p:sldId id="320" r:id="rId4"/>
    <p:sldId id="319" r:id="rId5"/>
    <p:sldId id="314" r:id="rId6"/>
    <p:sldId id="315" r:id="rId7"/>
    <p:sldId id="316" r:id="rId8"/>
    <p:sldId id="317" r:id="rId9"/>
    <p:sldId id="318" r:id="rId10"/>
    <p:sldId id="278" r:id="rId11"/>
    <p:sldId id="325" r:id="rId12"/>
    <p:sldId id="283" r:id="rId13"/>
    <p:sldId id="284" r:id="rId14"/>
    <p:sldId id="288" r:id="rId15"/>
    <p:sldId id="328" r:id="rId16"/>
    <p:sldId id="326" r:id="rId17"/>
    <p:sldId id="330" r:id="rId18"/>
    <p:sldId id="332" r:id="rId19"/>
    <p:sldId id="321" r:id="rId20"/>
    <p:sldId id="322" r:id="rId21"/>
    <p:sldId id="32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444" autoAdjust="0"/>
  </p:normalViewPr>
  <p:slideViewPr>
    <p:cSldViewPr>
      <p:cViewPr varScale="1">
        <p:scale>
          <a:sx n="101" d="100"/>
          <a:sy n="101" d="100"/>
        </p:scale>
        <p:origin x="-19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01.06.2023г.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01.06.2023г.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2.5329999999999999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9489536"/>
        <c:axId val="39491072"/>
        <c:axId val="0"/>
      </c:bar3DChart>
      <c:catAx>
        <c:axId val="394895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9491072"/>
        <c:crosses val="autoZero"/>
        <c:auto val="1"/>
        <c:lblAlgn val="ctr"/>
        <c:lblOffset val="100"/>
        <c:noMultiLvlLbl val="0"/>
      </c:catAx>
      <c:valAx>
        <c:axId val="3949107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94895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164.9</c:v>
                </c:pt>
                <c:pt idx="1">
                  <c:v>88.4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44E-2"/>
          <c:w val="0.8698676727909016"/>
          <c:h val="0.583126508104456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январь-май 2023г.</c:v>
                </c:pt>
                <c:pt idx="1">
                  <c:v>Факт по налоговым доходам за январь-май 2023г.</c:v>
                </c:pt>
                <c:pt idx="2">
                  <c:v>План по неналоговым доходам за январь-май 2023г.</c:v>
                </c:pt>
                <c:pt idx="3">
                  <c:v>Факт по неналоговым доходам за январь-май 2023г.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68</c:v>
                </c:pt>
                <c:pt idx="1">
                  <c:v>164.9</c:v>
                </c:pt>
                <c:pt idx="2">
                  <c:v>82.3</c:v>
                </c:pt>
                <c:pt idx="3">
                  <c:v>88.4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2497920"/>
        <c:axId val="42499456"/>
      </c:barChart>
      <c:catAx>
        <c:axId val="42497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2499456"/>
        <c:crosses val="autoZero"/>
        <c:auto val="1"/>
        <c:lblAlgn val="ctr"/>
        <c:lblOffset val="100"/>
        <c:noMultiLvlLbl val="0"/>
      </c:catAx>
      <c:valAx>
        <c:axId val="42499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4979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2023 (первоначальный план)</c:v>
                </c:pt>
                <c:pt idx="1">
                  <c:v>Уточнённый план на 01.06.2023 года</c:v>
                </c:pt>
                <c:pt idx="2">
                  <c:v>факт на 01.06.2023 года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3319.7</c:v>
                </c:pt>
                <c:pt idx="1">
                  <c:v>3966.8</c:v>
                </c:pt>
                <c:pt idx="2">
                  <c:v>1035.7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51664768"/>
        <c:axId val="51666304"/>
        <c:axId val="0"/>
      </c:bar3DChart>
      <c:catAx>
        <c:axId val="51664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51666304"/>
        <c:crosses val="autoZero"/>
        <c:auto val="1"/>
        <c:lblAlgn val="ctr"/>
        <c:lblOffset val="100"/>
        <c:tickMarkSkip val="2"/>
        <c:noMultiLvlLbl val="0"/>
      </c:catAx>
      <c:valAx>
        <c:axId val="51666304"/>
        <c:scaling>
          <c:orientation val="minMax"/>
          <c:min val="0"/>
        </c:scaling>
        <c:delete val="0"/>
        <c:axPos val="l"/>
        <c:majorGridlines/>
        <c:numFmt formatCode="#,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51664768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ru-RU"/>
                      <a:t>Национальная безопасность и правоохранительная деятельность
</a:t>
                    </a:r>
                    <a:r>
                      <a:rPr lang="ru-RU" smtClean="0"/>
                      <a:t>0,2%</a:t>
                    </a:r>
                    <a:endParaRPr lang="ru-RU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5.310731991834354E-2"/>
                  <c:y val="2.402396494544100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4.9352945465150191E-2"/>
                  <c:y val="2.402396494544100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Культура</a:t>
                    </a:r>
                    <a:r>
                      <a:rPr lang="ru-RU" dirty="0"/>
                      <a:t>, кинематография
</a:t>
                    </a:r>
                    <a:r>
                      <a:rPr lang="ru-RU" dirty="0" smtClean="0"/>
                      <a:t>0,8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71.599999999999994</c:v>
                </c:pt>
                <c:pt idx="1">
                  <c:v>1.7</c:v>
                </c:pt>
                <c:pt idx="2">
                  <c:v>13.7</c:v>
                </c:pt>
                <c:pt idx="3">
                  <c:v>11.4</c:v>
                </c:pt>
                <c:pt idx="5">
                  <c:v>1.6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explosion val="9"/>
          <c:dPt>
            <c:idx val="0"/>
            <c:bubble3D val="0"/>
            <c:spPr>
              <a:solidFill>
                <a:srgbClr val="66FF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1374.3</c:v>
                </c:pt>
                <c:pt idx="1">
                  <c:v>1035.7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26,3% бюджетные ассигнования запланированные в рамках программ</c:v>
                </c:pt>
                <c:pt idx="1">
                  <c:v>73,7%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1015.5</c:v>
                </c:pt>
                <c:pt idx="1">
                  <c:v>2841.9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0.39848</cdr:x>
      <cdr:y>0.3641</cdr:y>
    </cdr:from>
    <cdr:to>
      <cdr:x>0.52098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79308" y="1574486"/>
          <a:ext cx="1008112" cy="6765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253,3</a:t>
          </a:r>
        </a:p>
        <a:p xmlns:a="http://schemas.openxmlformats.org/drawingml/2006/main"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0.25848</cdr:x>
      <cdr:y>0.61387</cdr:y>
    </cdr:from>
    <cdr:to>
      <cdr:x>0.38098</cdr:x>
      <cdr:y>0.76374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27181" y="2654607"/>
          <a:ext cx="1008112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800" b="1" dirty="0" smtClean="0"/>
            <a:t>150,3</a:t>
          </a:r>
        </a:p>
        <a:p xmlns:a="http://schemas.openxmlformats.org/drawingml/2006/main"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0.24306</cdr:x>
      <cdr:y>0.12162</cdr:y>
    </cdr:from>
    <cdr:to>
      <cdr:x>0.45139</cdr:x>
      <cdr:y>0.25676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000264" y="642942"/>
          <a:ext cx="171451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0.33723</cdr:x>
      <cdr:y>0.02444</cdr:y>
    </cdr:from>
    <cdr:to>
      <cdr:x>0.47612</cdr:x>
      <cdr:y>0.09072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775252" y="129196"/>
          <a:ext cx="1143009" cy="3503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2170,0 </a:t>
          </a:r>
          <a:r>
            <a:rPr lang="ru-RU" sz="1600" b="1" dirty="0" err="1" smtClean="0"/>
            <a:t>тыс.руб</a:t>
          </a:r>
          <a:r>
            <a:rPr lang="ru-RU" sz="1600" dirty="0" smtClean="0"/>
            <a:t>.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</cdr:y>
    </cdr:from>
    <cdr:to>
      <cdr:x>0.56918</cdr:x>
      <cdr:y>0.275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143009"/>
          <a:ext cx="121442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2393,7 тыс.руб.</a:t>
          </a:r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9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244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410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Лесоматюнинское сельское 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Лесоматюнинское сельское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Лесоматюнинское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июня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2023 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6996062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Лесоматюнинское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228711"/>
              </p:ext>
            </p:extLst>
          </p:nvPr>
        </p:nvGraphicFramePr>
        <p:xfrm>
          <a:off x="285717" y="928670"/>
          <a:ext cx="8715438" cy="445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01.06.2022г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01.06.2022г.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4653,9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1374,3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3966,8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1035,7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1937,8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2666,9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262,1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2171,6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7737736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Лесоматюнинское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01.06.2023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2023 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985,4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741,5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243,9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Лесоматюнинское сельское поселение на 01.05.2022-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2023 г.г. на национальную оборону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28,9 т.руб.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17,4т.руб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11,5т.руб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36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2023 г.г. на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национальную экономику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262,1 т.руб.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141,8 т.руб.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 на 120,3т.руб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66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2023 г.г. на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жилищно-коммунальное хозяйство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97,9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118,9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 </a:t>
            </a:r>
            <a:r>
              <a:rPr lang="ru-RU" sz="1100" b="1" dirty="0" smtClean="0">
                <a:solidFill>
                  <a:srgbClr val="66FF99"/>
                </a:solidFill>
              </a:rPr>
              <a:t>на </a:t>
            </a:r>
            <a:r>
              <a:rPr lang="ru-RU" sz="1100" b="1" dirty="0" smtClean="0">
                <a:solidFill>
                  <a:srgbClr val="66FF99"/>
                </a:solidFill>
              </a:rPr>
              <a:t>21,0т.руб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53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2023 г.г. на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социальную политику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16,2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 </a:t>
            </a:r>
            <a:r>
              <a:rPr lang="ru-RU" sz="1100" b="1" dirty="0" smtClean="0">
                <a:solidFill>
                  <a:srgbClr val="66FF99"/>
                </a:solidFill>
              </a:rPr>
              <a:t>на </a:t>
            </a:r>
            <a:r>
              <a:rPr lang="ru-RU" sz="1100" b="1" dirty="0" smtClean="0">
                <a:solidFill>
                  <a:srgbClr val="66FF99"/>
                </a:solidFill>
              </a:rPr>
              <a:t>16,2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25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Лесоматюнинское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7579940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1413550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01.06.2022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01.06.2023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4611,1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3966,8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4653,9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3966,8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-42,8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Лесоматюнинское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01.06.2023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5327103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Лесоматюнинское сельское поселение в бюджете 2023 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1015,5 тыс. руб.</a:t>
            </a:r>
          </a:p>
          <a:p>
            <a:pPr algn="just"/>
            <a:r>
              <a:rPr lang="ru-RU" sz="2800" dirty="0" smtClean="0"/>
              <a:t>Исполнено на отчетную дату </a:t>
            </a:r>
            <a:r>
              <a:rPr lang="ru-RU" sz="2800" smtClean="0"/>
              <a:t>– </a:t>
            </a:r>
            <a:r>
              <a:rPr lang="ru-RU" sz="2800" smtClean="0"/>
              <a:t>260,6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Лесоматюнинское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январь-май 20</a:t>
            </a:r>
            <a:r>
              <a:rPr lang="en-US" dirty="0" smtClean="0"/>
              <a:t>2</a:t>
            </a:r>
            <a:r>
              <a:rPr lang="ru-RU" dirty="0" smtClean="0"/>
              <a:t>3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8204877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январь-май 2023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6558206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 бюджета МО «Лесоматюнинское сельское поселение»                     за январь-май 2023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968895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январь-май 2023г.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874409"/>
              </p:ext>
            </p:extLst>
          </p:nvPr>
        </p:nvGraphicFramePr>
        <p:xfrm>
          <a:off x="428596" y="1053382"/>
          <a:ext cx="8358247" cy="5111922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01.06.2023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01.06.2023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68,0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164,9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242,5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154,9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242,0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-2,2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3,0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82,3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88,4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107,4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118,7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73,2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77,6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12813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150,3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253,3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168,5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январь-май 2023 года к уровню января-мая 2022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(факт на 01.06.2022года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2023год  (факт на 01.06.2023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251,2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253,3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на        2,1 тыс.руб.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2274</TotalTime>
  <Words>746</Words>
  <Application>Microsoft Office PowerPoint</Application>
  <PresentationFormat>Экран (4:3)</PresentationFormat>
  <Paragraphs>212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Презентация PowerPoint</vt:lpstr>
      <vt:lpstr>Параметры бюджета муниципального образования Лесоматюнинское сельское поселение</vt:lpstr>
      <vt:lpstr>Доходы бюджета муниципального образования «Лесоматюнинское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январь-май 2023 года</vt:lpstr>
      <vt:lpstr>Факт поступления                                       за январь-май 2023 год</vt:lpstr>
      <vt:lpstr>Исполнение по налоговым и неналоговым доходам  бюджета МО «Лесоматюнинское сельское поселение»                     за январь-май 2023 года</vt:lpstr>
      <vt:lpstr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январь-май 2023г.</vt:lpstr>
      <vt:lpstr>Презентация PowerPoint</vt:lpstr>
      <vt:lpstr>  Параметры расходов бюджета муниципального образования Лесоматюнинское сельское поселение</vt:lpstr>
      <vt:lpstr>Презентация PowerPoint</vt:lpstr>
      <vt:lpstr>Структура и динамика расходов бюджета муниципального образования Лесоматюнинское сельское поселение по разделам классификации расходов (тыс.руб.)</vt:lpstr>
      <vt:lpstr>Структура расходов бюджета муниципального образования Лесоматюнинское сельское поселение на 01.06.2023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Лесоматюнинское сельского поселения на 01.06.2023 года (в тыс.руб.)</vt:lpstr>
      <vt:lpstr>Соотношение сумм бюджетных ассигнований в рамках программ к сумме бюджетных ассигнований на 01.06.2023 года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301</cp:revision>
  <dcterms:modified xsi:type="dcterms:W3CDTF">2023-06-14T11:13:32Z</dcterms:modified>
</cp:coreProperties>
</file>