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9" r:id="rId14"/>
    <p:sldId id="325" r:id="rId15"/>
    <p:sldId id="326" r:id="rId16"/>
    <p:sldId id="327" r:id="rId17"/>
    <p:sldId id="331" r:id="rId18"/>
    <p:sldId id="333" r:id="rId19"/>
    <p:sldId id="319" r:id="rId20"/>
    <p:sldId id="32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01" d="100"/>
          <a:sy n="101" d="100"/>
        </p:scale>
        <p:origin x="-1914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2.1720000000000002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4496512"/>
        <c:axId val="144498048"/>
        <c:axId val="0"/>
      </c:bar3DChart>
      <c:catAx>
        <c:axId val="144496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4498048"/>
        <c:crosses val="autoZero"/>
        <c:auto val="1"/>
        <c:lblAlgn val="ctr"/>
        <c:lblOffset val="100"/>
        <c:noMultiLvlLbl val="0"/>
      </c:catAx>
      <c:valAx>
        <c:axId val="1444980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44965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868.7</c:v>
                </c:pt>
                <c:pt idx="1">
                  <c:v>475.6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2023г.</c:v>
                </c:pt>
                <c:pt idx="1">
                  <c:v>Факт по налоговым доходам за январь-май 2023.</c:v>
                </c:pt>
                <c:pt idx="2">
                  <c:v>План по неналоговым доходам за январь-май 2023г.</c:v>
                </c:pt>
                <c:pt idx="3">
                  <c:v>Факт по неналоговым доходам за январь-май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493</c:v>
                </c:pt>
                <c:pt idx="1">
                  <c:v>868.7</c:v>
                </c:pt>
                <c:pt idx="2">
                  <c:v>126</c:v>
                </c:pt>
                <c:pt idx="3">
                  <c:v>475.6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4338944"/>
        <c:axId val="144340480"/>
      </c:barChart>
      <c:catAx>
        <c:axId val="144338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4340480"/>
        <c:crosses val="autoZero"/>
        <c:auto val="1"/>
        <c:lblAlgn val="ctr"/>
        <c:lblOffset val="100"/>
        <c:noMultiLvlLbl val="0"/>
      </c:catAx>
      <c:valAx>
        <c:axId val="144340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43389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2023 (первоначальный план)</c:v>
                </c:pt>
                <c:pt idx="1">
                  <c:v>Уточнённый план на 01.06.2023 года</c:v>
                </c:pt>
                <c:pt idx="2">
                  <c:v>факт на 01.06.2023 года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6494.6</c:v>
                </c:pt>
                <c:pt idx="1">
                  <c:v>6851.8</c:v>
                </c:pt>
                <c:pt idx="2">
                  <c:v>2315.8000000000002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38351232"/>
        <c:axId val="38352768"/>
        <c:axId val="0"/>
      </c:bar3DChart>
      <c:catAx>
        <c:axId val="38351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38352768"/>
        <c:crosses val="autoZero"/>
        <c:auto val="1"/>
        <c:lblAlgn val="ctr"/>
        <c:lblOffset val="100"/>
        <c:tickMarkSkip val="2"/>
        <c:noMultiLvlLbl val="0"/>
      </c:catAx>
      <c:valAx>
        <c:axId val="38352768"/>
        <c:scaling>
          <c:orientation val="minMax"/>
          <c:min val="0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835123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/>
                      <a:t>Национальная безопасность и правоохранительная деятельность
</a:t>
                    </a:r>
                    <a:r>
                      <a:rPr lang="ru-RU" smtClean="0"/>
                      <a:t>0,2%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6728516574317098E-2"/>
                  <c:y val="0.2318545290281378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4241275396131039E-2"/>
                  <c:y val="0.1873869265744398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3239647127442403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Культура</a:t>
                    </a:r>
                    <a:r>
                      <a:rPr lang="ru-RU" dirty="0"/>
                      <a:t>, кинематография
</a:t>
                    </a:r>
                    <a:r>
                      <a:rPr lang="ru-RU" dirty="0" smtClean="0"/>
                      <a:t>0,8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.17940677554194615"/>
                  <c:y val="1.201198247272050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74</c:v>
                </c:pt>
                <c:pt idx="1">
                  <c:v>4</c:v>
                </c:pt>
                <c:pt idx="2">
                  <c:v>0</c:v>
                </c:pt>
                <c:pt idx="3">
                  <c:v>11.8</c:v>
                </c:pt>
                <c:pt idx="4">
                  <c:v>7.7</c:v>
                </c:pt>
                <c:pt idx="5">
                  <c:v>0</c:v>
                </c:pt>
                <c:pt idx="6">
                  <c:v>2.5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16,5% бюджетные ассигнования запланированные в рамках программ</c:v>
                </c:pt>
                <c:pt idx="1">
                  <c:v>83,5 %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1079.8</c:v>
                </c:pt>
                <c:pt idx="1">
                  <c:v>5474.7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0.44736</cdr:y>
    </cdr:from>
    <cdr:to>
      <cdr:x>0.52973</cdr:x>
      <cdr:y>0.63053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1934526"/>
          <a:ext cx="1008112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1344,3</a:t>
          </a:r>
        </a:p>
        <a:p xmlns:a="http://schemas.openxmlformats.org/drawingml/2006/main"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0.66383</cdr:y>
    </cdr:from>
    <cdr:to>
      <cdr:x>0.39848</cdr:x>
      <cdr:y>0.83035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96" y="2870630"/>
          <a:ext cx="108013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619,0</a:t>
          </a:r>
        </a:p>
        <a:p xmlns:a="http://schemas.openxmlformats.org/drawingml/2006/main"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0.22348</cdr:x>
      <cdr:y>0.16065</cdr:y>
    </cdr:from>
    <cdr:to>
      <cdr:x>0.43181</cdr:x>
      <cdr:y>0.29579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1839148" y="849276"/>
          <a:ext cx="1714472" cy="7144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smtClean="0"/>
            <a:t>5474,7 </a:t>
          </a:r>
          <a:r>
            <a:rPr lang="ru-RU" sz="1600" b="1" dirty="0" smtClean="0"/>
            <a:t>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0.3622</cdr:y>
    </cdr:from>
    <cdr:to>
      <cdr:x>0.56918</cdr:x>
      <cdr:y>0.4882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2069992"/>
          <a:ext cx="1285890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1079,8 </a:t>
          </a:r>
          <a:r>
            <a:rPr lang="ru-RU" sz="1600" b="1" dirty="0" err="1" smtClean="0"/>
            <a:t>тыс.руб</a:t>
          </a:r>
          <a:r>
            <a:rPr lang="ru-RU" sz="1600" b="1" dirty="0" smtClean="0"/>
            <a:t>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777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562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05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217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228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июня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2023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1404935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385486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01.06.2022г.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01.06.2022г.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9610,5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2354,1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6851,8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2315,8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4446,6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1498,8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5316,5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3728,1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428242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01.06.2023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60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1498,8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309539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1714,5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215,7 </a:t>
            </a:r>
            <a:r>
              <a:rPr lang="ru-RU" sz="1100" b="1" dirty="0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г.г. на национальную оборону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72,3 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92,7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20,4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9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01.05.2022-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479,8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272,7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207,1 </a:t>
            </a:r>
            <a:r>
              <a:rPr lang="ru-RU" sz="1100" b="1" dirty="0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9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01.05.2022-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г.г.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жилищно-коммунальное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хозяйство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240,5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177,2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36,7 </a:t>
            </a:r>
            <a:r>
              <a:rPr lang="ru-RU" sz="1100" b="1" dirty="0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9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01.05.2022-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г.г.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58,7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72323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58,7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13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01.06.2023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9835131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745777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01.06.2022)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8989,9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6690,5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9610,5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6851,8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-620,6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2023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1079,8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436,7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январь-май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7959563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январь-май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3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949075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январь-май 20</a:t>
            </a:r>
            <a:r>
              <a:rPr lang="en-US" sz="2400" dirty="0" smtClean="0"/>
              <a:t>2</a:t>
            </a:r>
            <a:r>
              <a:rPr lang="ru-RU" sz="2400" dirty="0" smtClean="0"/>
              <a:t>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62767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январь-май 20</a:t>
            </a:r>
            <a:r>
              <a:rPr lang="en-US" sz="1800" i="1" dirty="0" smtClean="0"/>
              <a:t>2</a:t>
            </a:r>
            <a:r>
              <a:rPr lang="ru-RU" sz="1800" i="1" dirty="0" smtClean="0"/>
              <a:t>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574240"/>
              </p:ext>
            </p:extLst>
          </p:nvPr>
        </p:nvGraphicFramePr>
        <p:xfrm>
          <a:off x="428596" y="1145593"/>
          <a:ext cx="8358247" cy="501971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01.06.20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01.06.20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493,0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868,7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298,3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148,2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475,6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3,8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9,6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9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619,0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1344,3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217,2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2023 года к уровню января-мая 2022года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01.06.2022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01.06.2023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1543,1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1344,4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на    198,7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2174</TotalTime>
  <Words>760</Words>
  <Application>Microsoft Office PowerPoint</Application>
  <PresentationFormat>Экран (4:3)</PresentationFormat>
  <Paragraphs>227</Paragraphs>
  <Slides>20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январь-май 2023 года</vt:lpstr>
      <vt:lpstr>Факт поступления                                       за январь-май 2023 год</vt:lpstr>
      <vt:lpstr>Исполнение по налоговым и неналоговым доходам бюджета МО «Спешневское поселение»                                       за январь-май 2023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январь-май 2023г.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01.06.2023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01.06.2023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316</cp:revision>
  <dcterms:modified xsi:type="dcterms:W3CDTF">2023-06-14T10:02:47Z</dcterms:modified>
</cp:coreProperties>
</file>