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0"/>
  </p:notesMasterIdLst>
  <p:sldIdLst>
    <p:sldId id="299" r:id="rId2"/>
    <p:sldId id="332" r:id="rId3"/>
    <p:sldId id="333" r:id="rId4"/>
    <p:sldId id="334" r:id="rId5"/>
    <p:sldId id="313" r:id="rId6"/>
    <p:sldId id="256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36" r:id="rId15"/>
    <p:sldId id="283" r:id="rId16"/>
    <p:sldId id="284" r:id="rId17"/>
    <p:sldId id="321" r:id="rId18"/>
    <p:sldId id="322" r:id="rId19"/>
    <p:sldId id="344" r:id="rId20"/>
    <p:sldId id="288" r:id="rId21"/>
    <p:sldId id="328" r:id="rId22"/>
    <p:sldId id="326" r:id="rId23"/>
    <p:sldId id="342" r:id="rId24"/>
    <p:sldId id="296" r:id="rId25"/>
    <p:sldId id="297" r:id="rId26"/>
    <p:sldId id="323" r:id="rId27"/>
    <p:sldId id="340" r:id="rId28"/>
    <p:sldId id="33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66FFFF"/>
    <a:srgbClr val="990099"/>
    <a:srgbClr val="00FFFF"/>
    <a:srgbClr val="336699"/>
    <a:srgbClr val="009999"/>
    <a:srgbClr val="33CCCC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99857" autoAdjust="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01.06.2023г.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01.06.2023г.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1.409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0168448"/>
        <c:axId val="38159104"/>
        <c:axId val="0"/>
      </c:bar3DChart>
      <c:catAx>
        <c:axId val="401684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8159104"/>
        <c:crosses val="autoZero"/>
        <c:auto val="1"/>
        <c:lblAlgn val="ctr"/>
        <c:lblOffset val="100"/>
        <c:noMultiLvlLbl val="0"/>
      </c:catAx>
      <c:valAx>
        <c:axId val="3815910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01684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56"/>
          <c:y val="8.810572687224771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29878.799999999999</c:v>
                </c:pt>
                <c:pt idx="1">
                  <c:v>5780.7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64E-2"/>
          <c:w val="0.8698676727909016"/>
          <c:h val="0.58312650810445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январь-май 2023г.</c:v>
                </c:pt>
                <c:pt idx="1">
                  <c:v>Факт по налоговым доходам за январь-май 2023г.</c:v>
                </c:pt>
                <c:pt idx="2">
                  <c:v>План по неналоговым доходам за январь-май 2023г.</c:v>
                </c:pt>
                <c:pt idx="3">
                  <c:v>Факт по неналоговым доходам за январь-май 2023г.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21034.5</c:v>
                </c:pt>
                <c:pt idx="1">
                  <c:v>29878.799999999999</c:v>
                </c:pt>
                <c:pt idx="2">
                  <c:v>4278.3999999999996</c:v>
                </c:pt>
                <c:pt idx="3">
                  <c:v>5780.7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0160384"/>
        <c:axId val="50161920"/>
      </c:barChart>
      <c:catAx>
        <c:axId val="50160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0161920"/>
        <c:crosses val="autoZero"/>
        <c:auto val="1"/>
        <c:lblAlgn val="ctr"/>
        <c:lblOffset val="100"/>
        <c:noMultiLvlLbl val="0"/>
      </c:catAx>
      <c:valAx>
        <c:axId val="50161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0160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1933878028839982"/>
          <c:y val="4.6900353731493566E-2"/>
          <c:w val="0.85807876445999864"/>
          <c:h val="0.8053737180664756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2023 (первоначальный план)</c:v>
                </c:pt>
                <c:pt idx="1">
                  <c:v>Уточнённый план на 01.06.2023 года</c:v>
                </c:pt>
                <c:pt idx="2">
                  <c:v>факт на 01.06.2023 года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572173.4</c:v>
                </c:pt>
                <c:pt idx="1">
                  <c:v>574385.80000000005</c:v>
                </c:pt>
                <c:pt idx="2">
                  <c:v>222552.1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00497664"/>
        <c:axId val="100503552"/>
        <c:axId val="0"/>
      </c:bar3DChart>
      <c:catAx>
        <c:axId val="100497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00503552"/>
        <c:crosses val="autoZero"/>
        <c:auto val="1"/>
        <c:lblAlgn val="ctr"/>
        <c:lblOffset val="100"/>
        <c:tickMarkSkip val="2"/>
        <c:noMultiLvlLbl val="0"/>
      </c:catAx>
      <c:valAx>
        <c:axId val="100503552"/>
        <c:scaling>
          <c:orientation val="minMax"/>
          <c:min val="0"/>
        </c:scaling>
        <c:delete val="0"/>
        <c:axPos val="l"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0497664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-0.13022127442403034"/>
                  <c:y val="0.1345342036944696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6778579760863222E-2"/>
                  <c:y val="0.20828891106744346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1898755711091669E-2"/>
                  <c:y val="5.69135296160629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Культура, кинематография 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Межбюджетные отношения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11.3</c:v>
                </c:pt>
                <c:pt idx="1">
                  <c:v>0.7</c:v>
                </c:pt>
                <c:pt idx="2">
                  <c:v>1</c:v>
                </c:pt>
                <c:pt idx="3">
                  <c:v>0.2</c:v>
                </c:pt>
                <c:pt idx="4">
                  <c:v>63.2</c:v>
                </c:pt>
                <c:pt idx="5">
                  <c:v>14.9</c:v>
                </c:pt>
                <c:pt idx="6">
                  <c:v>6.2</c:v>
                </c:pt>
                <c:pt idx="7">
                  <c:v>0.1</c:v>
                </c:pt>
                <c:pt idx="8">
                  <c:v>2.4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effectLst>
          <a:innerShdw blurRad="114300">
            <a:prstClr val="black"/>
          </a:innerShdw>
          <a:softEdge rad="317500"/>
        </a:effectLst>
      </c:spPr>
    </c:sideWall>
    <c:backWall>
      <c:thickness val="0"/>
      <c:spPr>
        <a:effectLst>
          <a:innerShdw blurRad="114300">
            <a:prstClr val="black"/>
          </a:innerShdw>
          <a:softEdge rad="317500"/>
        </a:effectLst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  <a:ln w="28575"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 w="28575">
                <a:noFill/>
              </a:ln>
            </c:spPr>
          </c:dPt>
          <c:cat>
            <c:strRef>
              <c:f>Лист1!$A$2:$A$3</c:f>
              <c:strCache>
                <c:ptCount val="2"/>
                <c:pt idx="0">
                  <c:v>2022год (факт на 01.06.2022)</c:v>
                </c:pt>
                <c:pt idx="1">
                  <c:v>2023 год  (факт на 01.06.2023)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134859.4</c:v>
                </c:pt>
                <c:pt idx="1">
                  <c:v>140649.1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1936512"/>
        <c:axId val="121950592"/>
        <c:axId val="0"/>
      </c:bar3DChart>
      <c:catAx>
        <c:axId val="121936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21950592"/>
        <c:crosses val="autoZero"/>
        <c:auto val="1"/>
        <c:lblAlgn val="ctr"/>
        <c:lblOffset val="100"/>
        <c:noMultiLvlLbl val="0"/>
      </c:catAx>
      <c:valAx>
        <c:axId val="12195059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2193651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9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75,9% бюджетные ассигнования запланированные в рамках программ</c:v>
                </c:pt>
                <c:pt idx="1">
                  <c:v>24,1%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262235.7</c:v>
                </c:pt>
                <c:pt idx="1">
                  <c:v>83183.3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0.39931</cdr:x>
      <cdr:y>0.5782</cdr:y>
    </cdr:from>
    <cdr:to>
      <cdr:x>0.52084</cdr:x>
      <cdr:y>0.75992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86148" y="2500330"/>
          <a:ext cx="1000132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35659,5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0.24306</cdr:x>
      <cdr:y>0.5782</cdr:y>
    </cdr:from>
    <cdr:to>
      <cdr:x>0.37327</cdr:x>
      <cdr:y>0.72688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0264" y="2500330"/>
          <a:ext cx="1071570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25312,9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0.31973</cdr:x>
      <cdr:y>0.03806</cdr:y>
    </cdr:from>
    <cdr:to>
      <cdr:x>0.45862</cdr:x>
      <cdr:y>0.10434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631236" y="201204"/>
          <a:ext cx="1143009" cy="350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0.06598</cdr:x>
      <cdr:y>0.16065</cdr:y>
    </cdr:from>
    <cdr:to>
      <cdr:x>0.23091</cdr:x>
      <cdr:y>0.25525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543004" y="849276"/>
          <a:ext cx="1357308" cy="5000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0.69445</cdr:x>
      <cdr:y>0.01351</cdr:y>
    </cdr:from>
    <cdr:to>
      <cdr:x>0.82466</cdr:x>
      <cdr:y>0.06757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5715040" y="71438"/>
          <a:ext cx="107157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0.66841</cdr:x>
      <cdr:y>0.01351</cdr:y>
    </cdr:from>
    <cdr:to>
      <cdr:x>0.79862</cdr:x>
      <cdr:y>0.08108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500726" y="71438"/>
          <a:ext cx="107157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0.75521</cdr:x>
      <cdr:y>0</cdr:y>
    </cdr:from>
    <cdr:to>
      <cdr:x>0.96355</cdr:x>
      <cdr:y>0.12162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6215106" y="0"/>
          <a:ext cx="1714512" cy="6429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0.45946</cdr:y>
    </cdr:from>
    <cdr:to>
      <cdr:x>0.43229</cdr:x>
      <cdr:y>0.63243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643206" y="242889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0.10508</cdr:x>
      <cdr:y>0.4625</cdr:y>
    </cdr:from>
    <cdr:to>
      <cdr:x>0.29773</cdr:x>
      <cdr:y>0.57439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57256" y="2643206"/>
          <a:ext cx="1571670" cy="6394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84183,3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тыс.руб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0.40281</cdr:x>
      <cdr:y>0.2625</cdr:y>
    </cdr:from>
    <cdr:to>
      <cdr:x>0.59545</cdr:x>
      <cdr:y>0.375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49" y="1500199"/>
          <a:ext cx="1571635" cy="6429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261235,7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тыс.руб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14.06.2023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6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1848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8077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2222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«Кузоватовский район»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 бюджета МО «Кузоватовский район»                                                   за январь-май 2023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2278794"/>
              </p:ext>
            </p:extLst>
          </p:nvPr>
        </p:nvGraphicFramePr>
        <p:xfrm>
          <a:off x="457200" y="1481138"/>
          <a:ext cx="8229600" cy="5019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январь-май 2023г.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83071"/>
              </p:ext>
            </p:extLst>
          </p:nvPr>
        </p:nvGraphicFramePr>
        <p:xfrm>
          <a:off x="323529" y="1052731"/>
          <a:ext cx="8496374" cy="5542508"/>
        </p:xfrm>
        <a:graphic>
          <a:graphicData uri="http://schemas.openxmlformats.org/drawingml/2006/table">
            <a:tbl>
              <a:tblPr/>
              <a:tblGrid>
                <a:gridCol w="5140397"/>
                <a:gridCol w="1186002"/>
                <a:gridCol w="1084987"/>
                <a:gridCol w="1084988"/>
              </a:tblGrid>
              <a:tr h="7099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01.06.2023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01.06.2023 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845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21034,5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29878,8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402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5450,0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8978,6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164,7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39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4700,0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7063,1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3593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 налог, взимаемый в связи с применением упрощённой системы налогообложения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8969,0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9771,7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39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ЕНВД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-67,3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39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995,0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2014,4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38061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 налог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, взимаемый в связи с применением патентной системы налогообложения</a:t>
                      </a:r>
                    </a:p>
                  </a:txBody>
                  <a:tcPr marL="4382" marR="4382" marT="4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575,5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1419,7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246,7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39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налог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на добычу полезных ископаемых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39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госпошлина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345,0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434,5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125,9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966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4278,4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5780,7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135,1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6863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810,0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1264,1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156,1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144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плата за негативное воздействие на окружающую среду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715,0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1307,6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182,9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8061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2498,4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2803,2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3382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185,7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2,9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239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220,1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115,8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239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239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239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25312,9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35659,5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январь-май 20</a:t>
            </a:r>
            <a:r>
              <a:rPr lang="en-US" sz="2800" dirty="0" smtClean="0"/>
              <a:t>2</a:t>
            </a:r>
            <a:r>
              <a:rPr lang="ru-RU" sz="2800" dirty="0" smtClean="0"/>
              <a:t>3года к уровню января-мая 2022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01.06.2022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2023год  (факт на 01.06.2023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33063,8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724128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35659,5тыс.руб.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78595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</a:t>
            </a:r>
            <a:r>
              <a:rPr lang="ru-RU" sz="1400" b="1" smtClean="0">
                <a:solidFill>
                  <a:schemeClr val="bg1"/>
                </a:solidFill>
              </a:rPr>
              <a:t>на 2595,7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«Кузоватовский район»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«Кузоватовский район»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июня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2023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8874582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14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«Кузоватовский район»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685990"/>
              </p:ext>
            </p:extLst>
          </p:nvPr>
        </p:nvGraphicFramePr>
        <p:xfrm>
          <a:off x="285717" y="928670"/>
          <a:ext cx="9001191" cy="5490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960414"/>
                <a:gridCol w="1301564"/>
                <a:gridCol w="1159198"/>
                <a:gridCol w="1039700"/>
              </a:tblGrid>
              <a:tr h="714380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01.06.2022 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01.06.2022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01.06.2023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01.06.2023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501194,7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151981,8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574385,8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222552,1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50502,1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24564,1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59070,0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25159,3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3571,0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1381,1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4219,5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1552,3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56861,2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2071,5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71082,7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2201,8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15680,6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2209,4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4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285214,5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134859,4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321553,7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140649,1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49236,0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10888,7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22,1,8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70033,7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33182,0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25065,0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11852,7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34923,7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13882,5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2844,5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2838,2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12219,8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12896,7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5433,6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«Кузоватовский район»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на </a:t>
            </a:r>
            <a:r>
              <a:rPr lang="ru-RU" sz="2800" b="1" dirty="0" smtClean="0">
                <a:solidFill>
                  <a:srgbClr val="FFFF00"/>
                </a:solidFill>
              </a:rPr>
              <a:t>01.06.2023 </a:t>
            </a:r>
            <a:r>
              <a:rPr lang="ru-RU" sz="2800" b="1" dirty="0" smtClean="0">
                <a:solidFill>
                  <a:srgbClr val="FFFF00"/>
                </a:solidFill>
              </a:rPr>
              <a:t>гг.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4345046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25159,3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24564,1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Рост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595,2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01.06.2022-2023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1552,3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1381,1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171,2 тыс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-2023 г.г. на национальную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безопасность и правоохранительную деятельность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2201,8 тыс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2071,5 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130,3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-2023 г.г. на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6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714375" y="714375"/>
            <a:ext cx="7972425" cy="5411788"/>
          </a:xfrm>
        </p:spPr>
        <p:txBody>
          <a:bodyPr>
            <a:normAutofit lnSpcReduction="10000"/>
          </a:bodyPr>
          <a:lstStyle/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образования «Кузоватовский район», в соответствии с Бюджетным кодексом Российской Федерации и Уставом муниципального образования «Кузоватовский район», составлен «Бюджет для граждан».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«Бюджет для граждан» - информационный ресурс, содержащий основные положения проекта бюджета  (решения) о бюджете, об его исполнении за отчетный финансовый год) муниципального образования «Кузоватовский район» в доступной для широкого круга заинтересованных пользователей форме. Его цель - познакомить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бюджетом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является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Бюджет состоит из трех основных частей: доходов, расходов и источников финансирования дефицита бюджета.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доходами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понимаются денежные средств, поступающие в бюджет в безвозмездном и безвозвратном порядке в соответствии с законодательством Российской Федерации.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РФ доходы бюджета образуются за счет налоговых и неналоговых доходов, а также за счет безвозмездных поступлений.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это выплачиваемые из бюджета денежные средства, которые направляются на финансовое обеспечение задач и функций государственной власти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превышение расходов бюджета над его доходами.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292703-9414-4C96-8EDB-F8476F9B6060}" type="slidenum">
              <a:rPr lang="ru-RU" altLang="ru-RU"/>
              <a:pPr/>
              <a:t>2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01.06.2022-2023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в сфере образования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81192"/>
              </p:ext>
            </p:extLst>
          </p:nvPr>
        </p:nvGraphicFramePr>
        <p:xfrm>
          <a:off x="457200" y="2143125"/>
          <a:ext cx="8229600" cy="450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7000892" y="1857364"/>
            <a:ext cx="1714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57200" y="274638"/>
            <a:ext cx="8229600" cy="179704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-2023 г.г. в сфере культуры и кинематографии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2357430"/>
            <a:ext cx="2286016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 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0694" y="2357430"/>
            <a:ext cx="2214578" cy="128588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72132" y="4500570"/>
            <a:ext cx="2143140" cy="127159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33182,0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500570"/>
            <a:ext cx="2143140" cy="1285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10888,7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785918" y="3643314"/>
            <a:ext cx="1000132" cy="8572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6143636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643306" y="4643446"/>
            <a:ext cx="1714512" cy="1000132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Увеличение на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22293,3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13882,5 тыс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11852,7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2029,8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-2023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социальную политику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857884" y="4507717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5433,6 тыс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5316,7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116,9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-2023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межбюджетные трансферты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9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785950"/>
          </a:xfr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scene3d>
            <a:camera prst="perspectiveRelaxedModerately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Межбюджетные отношения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Финансовая помощь из областного бюджета тыс. руб.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1146360"/>
              </p:ext>
            </p:extLst>
          </p:nvPr>
        </p:nvGraphicFramePr>
        <p:xfrm>
          <a:off x="0" y="1428736"/>
          <a:ext cx="9144000" cy="487981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3047999"/>
                <a:gridCol w="3032135"/>
                <a:gridCol w="3063866"/>
              </a:tblGrid>
              <a:tr h="922539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Финансовая помощь из областного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</a:t>
                      </a:r>
                      <a:r>
                        <a:rPr lang="ru-RU" sz="2000" baseline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01.06.2022г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01.06.2023г.)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2163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178102,7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199537,2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3189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52963,0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67285,0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6216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12037,8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21538,2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6216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102087,3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102300,7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2213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6514,6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9311,5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0167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  <a:p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4500,0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2000,0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01.06.2023года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0576322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право стрелка 4"/>
          <p:cNvSpPr/>
          <p:nvPr/>
        </p:nvSpPr>
        <p:spPr>
          <a:xfrm>
            <a:off x="6804248" y="2143116"/>
            <a:ext cx="1268215" cy="3714776"/>
          </a:xfrm>
          <a:prstGeom prst="curvedLeftArrow">
            <a:avLst/>
          </a:prstGeom>
          <a:solidFill>
            <a:srgbClr val="00B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8072438" y="2857500"/>
            <a:ext cx="892050" cy="185737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+</a:t>
            </a:r>
            <a:r>
              <a:rPr lang="ru-RU" dirty="0" smtClean="0">
                <a:solidFill>
                  <a:schemeClr val="tx1"/>
                </a:solidFill>
              </a:rPr>
              <a:t>472,2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6858015" y="3500439"/>
            <a:ext cx="3071834" cy="50006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8875" y="500063"/>
            <a:ext cx="492918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2786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год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(первоначальный)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500" y="2786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15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261707,9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тыс. рублей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28925" y="5072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15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89719,2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1500" y="5072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01.06.2023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357438" y="3214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357438" y="4357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71500" y="1714500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01.06.2022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500" y="1714500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dirty="0">
                <a:solidFill>
                  <a:srgbClr val="C9C2D1">
                    <a:lumMod val="50000"/>
                  </a:srgbClr>
                </a:solidFill>
              </a:rPr>
              <a:t>14 муниципальных программ на общую сумму </a:t>
            </a:r>
            <a:r>
              <a:rPr lang="ru-RU" dirty="0" smtClean="0">
                <a:solidFill>
                  <a:srgbClr val="C9C2D1">
                    <a:lumMod val="50000"/>
                  </a:srgbClr>
                </a:solidFill>
              </a:rPr>
              <a:t>45323,1 </a:t>
            </a:r>
            <a:r>
              <a:rPr lang="ru-RU" dirty="0">
                <a:solidFill>
                  <a:srgbClr val="C9C2D1">
                    <a:lumMod val="50000"/>
                  </a:srgbClr>
                </a:solidFill>
              </a:rPr>
              <a:t>тыс. рублей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357438" y="2214563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71500" y="3929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(уточнённый)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857500" y="3929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15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261235,7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тыс. рублей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357438" y="5500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76256" y="3717032"/>
            <a:ext cx="1078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+44396,1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-1071594"/>
            <a:ext cx="864399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defRPr/>
            </a:pPr>
            <a:endParaRPr lang="ru-RU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 algn="ctr"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 МУ Финансовое управление администрации муниципального образования «Кузоватовский район» : р.п. Кузоватово, ул. 5О лет Октября, 5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Режим работы МУ Финансовое управление администрации муниципального образования «Кузоватовский район»: понедельник-пятница с 8-00 до 12-00 и с 13-00 до 17-00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Телефон: 2-37-68, 2-36-59, 2-36-18 факс: 2-36-18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электронной почты: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 kuz-fu@mail.ru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 </a:t>
            </a: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Лица, ответственные за формирование бюджета для граждан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: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Фадеева В.В.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– начальник МУ Финансовое управление администрации муниципального образования «Кузоватовский район»</a:t>
            </a: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Майская Е.В. – начальник отдела доходов</a:t>
            </a:r>
          </a:p>
          <a:p>
            <a:pPr>
              <a:defRPr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714375" y="857250"/>
            <a:ext cx="7972425" cy="5429250"/>
          </a:xfrm>
        </p:spPr>
        <p:txBody>
          <a:bodyPr>
            <a:normAutofit/>
          </a:bodyPr>
          <a:lstStyle/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бюджета.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отношения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Субвенции местным бюджетам из бюджета субъекта Российской Федерации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184741-9C81-457B-9E53-E1D9CD18F7B2}" type="slidenum">
              <a:rPr lang="ru-RU" altLang="ru-RU"/>
              <a:pPr/>
              <a:t>3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858250" cy="6500813"/>
          </a:xfrm>
        </p:spPr>
        <p:txBody>
          <a:bodyPr/>
          <a:lstStyle/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Субсидии бюджетам субъектов Российской Федерации из федерального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бюджетам субъектов Российской Федерации в целях софинансирования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Текущий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Очередной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следующий за текущим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Плановый период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два финансовых года, следующие за очередным финансовым годом.</a:t>
            </a:r>
          </a:p>
          <a:p>
            <a:pPr marL="0" indent="452438" algn="just">
              <a:buFont typeface="Arial" charset="0"/>
              <a:buNone/>
              <a:defRPr/>
            </a:pP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400" dirty="0" smtClean="0"/>
          </a:p>
          <a:p>
            <a:pPr marL="0" indent="450850" algn="just">
              <a:buFont typeface="Arial" charset="0"/>
              <a:buNone/>
              <a:defRPr/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«Кузоватовский район»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6935138"/>
              </p:ext>
            </p:extLst>
          </p:nvPr>
        </p:nvGraphicFramePr>
        <p:xfrm>
          <a:off x="142845" y="2000240"/>
          <a:ext cx="8501121" cy="4433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4"/>
                <a:gridCol w="2880545"/>
              </a:tblGrid>
              <a:tr h="217384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 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01.06.2022г)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01.06.2023г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80208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495272,2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570008,5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501194,7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574385,8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-5922,5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-4377,3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«Кузоватовский район»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январь-май 20</a:t>
            </a:r>
            <a:r>
              <a:rPr lang="en-US" dirty="0" smtClean="0"/>
              <a:t>2</a:t>
            </a:r>
            <a:r>
              <a:rPr lang="ru-RU" dirty="0" smtClean="0"/>
              <a:t>3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6145362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январь-май 2023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9319053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3805</TotalTime>
  <Words>1682</Words>
  <Application>Microsoft Office PowerPoint</Application>
  <PresentationFormat>Экран (4:3)</PresentationFormat>
  <Paragraphs>351</Paragraphs>
  <Slides>28</Slides>
  <Notes>3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Презентация PowerPoint</vt:lpstr>
      <vt:lpstr>Вводная часть</vt:lpstr>
      <vt:lpstr>Презентация PowerPoint</vt:lpstr>
      <vt:lpstr>Презентация PowerPoint</vt:lpstr>
      <vt:lpstr>Параметры бюджета муниципального образования «Кузоватовский район»</vt:lpstr>
      <vt:lpstr>Доходы бюджета муниципального образования «Кузоватовский район»</vt:lpstr>
      <vt:lpstr>Нормативы зачисления основных доходов в местные бюджеты</vt:lpstr>
      <vt:lpstr>Исполнение плана                                    за январь-май 2023 года</vt:lpstr>
      <vt:lpstr>Факт поступления                                       за январь-май 2023 год</vt:lpstr>
      <vt:lpstr>Исполнение по налоговым и неналоговым доходам  бюджета МО «Кузоватовский район»                                                   за январь-май 2023 года</vt:lpstr>
      <vt:lpstr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январь-май 2023г.</vt:lpstr>
      <vt:lpstr>Презентация PowerPoint</vt:lpstr>
      <vt:lpstr>  Параметры расходов бюджета муниципального образования «Кузоватовский район»  </vt:lpstr>
      <vt:lpstr>Динамика расходов бюджета  муниципального образования «Кузоватовский район»  на 01 июня 2023 года</vt:lpstr>
      <vt:lpstr>Структура и динамика расходов бюджета муниципального образования «Кузоватовский район» по разделам классификации расходов (тыс.руб.)</vt:lpstr>
      <vt:lpstr>Структура расходов бюджета муниципального образования «Кузоватовский район»  на 01.06.2023 гг.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Презентация PowerPoint</vt:lpstr>
      <vt:lpstr>Презентация PowerPoint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Межбюджетные отношения</vt:lpstr>
      <vt:lpstr>Финансовая помощь из областного бюджета тыс. руб.</vt:lpstr>
      <vt:lpstr>Соотношение сумм бюджетных ассигнований в рамках программ к сумме бюджетных ассигнований на 01.06.2023года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477</cp:revision>
  <dcterms:modified xsi:type="dcterms:W3CDTF">2023-06-14T07:01:31Z</dcterms:modified>
</cp:coreProperties>
</file>