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1.xml" ContentType="application/vnd.openxmlformats-officedocument.presentationml.notesSl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drawings/drawing2.xml" ContentType="application/vnd.openxmlformats-officedocument.drawingml.chartshape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6.xml" ContentType="application/vnd.openxmlformats-officedocument.drawingml.chart+xml"/>
  <Override PartName="/ppt/drawings/drawing3.xml" ContentType="application/vnd.openxmlformats-officedocument.drawingml.chartshapes+xml"/>
  <Override PartName="/ppt/charts/chart7.xml" ContentType="application/vnd.openxmlformats-officedocument.drawingml.chart+xml"/>
  <Override PartName="/ppt/drawings/drawing4.xml" ContentType="application/vnd.openxmlformats-officedocument.drawingml.chartshape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8.xml" ContentType="application/vnd.openxmlformats-officedocument.drawingml.chart+xml"/>
  <Override PartName="/ppt/drawings/drawing5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99" r:id="rId2"/>
    <p:sldId id="313" r:id="rId3"/>
    <p:sldId id="314" r:id="rId4"/>
    <p:sldId id="315" r:id="rId5"/>
    <p:sldId id="321" r:id="rId6"/>
    <p:sldId id="322" r:id="rId7"/>
    <p:sldId id="323" r:id="rId8"/>
    <p:sldId id="324" r:id="rId9"/>
    <p:sldId id="325" r:id="rId10"/>
    <p:sldId id="278" r:id="rId11"/>
    <p:sldId id="329" r:id="rId12"/>
    <p:sldId id="283" r:id="rId13"/>
    <p:sldId id="284" r:id="rId14"/>
    <p:sldId id="331" r:id="rId15"/>
    <p:sldId id="333" r:id="rId16"/>
    <p:sldId id="294" r:id="rId17"/>
    <p:sldId id="292" r:id="rId18"/>
    <p:sldId id="335" r:id="rId19"/>
    <p:sldId id="327" r:id="rId20"/>
    <p:sldId id="326" r:id="rId21"/>
    <p:sldId id="328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990099"/>
    <a:srgbClr val="00FFFF"/>
    <a:srgbClr val="336699"/>
    <a:srgbClr val="009999"/>
    <a:srgbClr val="33CCCC"/>
    <a:srgbClr val="99FF99"/>
    <a:srgbClr val="9999FF"/>
    <a:srgbClr val="99FFCC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78" autoAdjust="0"/>
    <p:restoredTop sz="91286" autoAdjust="0"/>
  </p:normalViewPr>
  <p:slideViewPr>
    <p:cSldViewPr>
      <p:cViewPr varScale="1">
        <p:scale>
          <a:sx n="107" d="100"/>
          <a:sy n="107" d="100"/>
        </p:scale>
        <p:origin x="-1734" y="-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на 01.06.2023г.</c:v>
                </c:pt>
              </c:strCache>
            </c:strRef>
          </c:tx>
          <c:spPr>
            <a:solidFill>
              <a:srgbClr val="FF66CC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на 01.06.2023г.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1.77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41566592"/>
        <c:axId val="41568128"/>
        <c:axId val="0"/>
      </c:bar3DChart>
      <c:catAx>
        <c:axId val="4156659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41568128"/>
        <c:crosses val="autoZero"/>
        <c:auto val="1"/>
        <c:lblAlgn val="ctr"/>
        <c:lblOffset val="100"/>
        <c:noMultiLvlLbl val="0"/>
      </c:catAx>
      <c:valAx>
        <c:axId val="41568128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4156659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>
                <a:solidFill>
                  <a:schemeClr val="bg1"/>
                </a:solidFill>
              </a:defRPr>
            </a:pPr>
            <a:r>
              <a:rPr lang="ru-RU" dirty="0">
                <a:solidFill>
                  <a:schemeClr val="bg1"/>
                </a:solidFill>
              </a:rPr>
              <a:t>тыс.рублей</a:t>
            </a:r>
          </a:p>
        </c:rich>
      </c:tx>
      <c:layout>
        <c:manualLayout>
          <c:xMode val="edge"/>
          <c:yMode val="edge"/>
          <c:x val="0.42983413531642145"/>
          <c:y val="8.8105726872247676E-3"/>
        </c:manualLayout>
      </c:layout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spPr>
            <a:ln>
              <a:solidFill>
                <a:srgbClr val="66FF66"/>
              </a:solidFill>
            </a:ln>
          </c:spPr>
          <c:explosion val="25"/>
          <c:dPt>
            <c:idx val="0"/>
            <c:bubble3D val="0"/>
            <c:spPr>
              <a:solidFill>
                <a:srgbClr val="00B050"/>
              </a:solidFill>
              <a:ln>
                <a:solidFill>
                  <a:srgbClr val="66FF66"/>
                </a:solidFill>
              </a:ln>
            </c:spPr>
          </c:dPt>
          <c:dPt>
            <c:idx val="1"/>
            <c:bubble3D val="0"/>
            <c:spPr>
              <a:solidFill>
                <a:srgbClr val="FFC000"/>
              </a:solidFill>
              <a:ln>
                <a:solidFill>
                  <a:srgbClr val="66FF66"/>
                </a:solidFill>
              </a:ln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Налоговые доходы</c:v>
                </c:pt>
                <c:pt idx="1">
                  <c:v>Неналоговые доходы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8099.2</c:v>
                </c:pt>
                <c:pt idx="1">
                  <c:v>721.4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  <c:txPr>
        <a:bodyPr/>
        <a:lstStyle/>
        <a:p>
          <a:pPr>
            <a:defRPr sz="2400" baseline="0">
              <a:solidFill>
                <a:schemeClr val="bg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accent5">
            <a:shade val="45000"/>
            <a:satMod val="155000"/>
          </a:schemeClr>
        </a:gs>
        <a:gs pos="60000">
          <a:schemeClr val="accent5">
            <a:shade val="95000"/>
            <a:satMod val="150000"/>
          </a:schemeClr>
        </a:gs>
        <a:gs pos="100000">
          <a:schemeClr val="accent5">
            <a:tint val="87000"/>
            <a:satMod val="250000"/>
          </a:schemeClr>
        </a:gs>
      </a:gsLst>
      <a:lin ang="16200000" scaled="0"/>
    </a:gradFill>
    <a:ln w="9525" cap="flat" cmpd="sng" algn="ctr">
      <a:solidFill>
        <a:schemeClr val="accent5">
          <a:satMod val="150000"/>
        </a:schemeClr>
      </a:solidFill>
      <a:prstDash val="solid"/>
    </a:ln>
    <a:effectLst>
      <a:outerShdw blurRad="65500" dist="38100" dir="5400000" rotWithShape="0">
        <a:srgbClr val="000000">
          <a:alpha val="40000"/>
        </a:srgbClr>
      </a:outerShdw>
    </a:effectLst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315701856712335"/>
          <c:y val="4.486139192918813E-2"/>
          <c:w val="0.8698676727909016"/>
          <c:h val="0.583126508104456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CC99"/>
            </a:solidFill>
          </c:spPr>
          <c:invertIfNegative val="0"/>
          <c:dPt>
            <c:idx val="2"/>
            <c:invertIfNegative val="0"/>
            <c:bubble3D val="0"/>
            <c:spPr>
              <a:solidFill>
                <a:srgbClr val="33CCFF"/>
              </a:solidFill>
            </c:spPr>
          </c:dPt>
          <c:dPt>
            <c:idx val="3"/>
            <c:invertIfNegative val="0"/>
            <c:bubble3D val="0"/>
            <c:spPr>
              <a:solidFill>
                <a:srgbClr val="33CCFF"/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План по налоговым доходам за январь-май 2023г.</c:v>
                </c:pt>
                <c:pt idx="1">
                  <c:v>Факт по налоговым доходам за январь-май 2023г.</c:v>
                </c:pt>
                <c:pt idx="2">
                  <c:v>План по неналоговым доходам за январь-май 2023г.</c:v>
                </c:pt>
                <c:pt idx="3">
                  <c:v>Факт по неналоговым доходам за январь-май 2023г.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4460</c:v>
                </c:pt>
                <c:pt idx="1">
                  <c:v>8099.2</c:v>
                </c:pt>
                <c:pt idx="2">
                  <c:v>523.79999999999995</c:v>
                </c:pt>
                <c:pt idx="3">
                  <c:v>721.4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38560896"/>
        <c:axId val="38562432"/>
      </c:barChart>
      <c:catAx>
        <c:axId val="385608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8562432"/>
        <c:crosses val="autoZero"/>
        <c:auto val="1"/>
        <c:lblAlgn val="ctr"/>
        <c:lblOffset val="100"/>
        <c:noMultiLvlLbl val="0"/>
      </c:catAx>
      <c:valAx>
        <c:axId val="3856243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856089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180"/>
      <c:depthPercent val="90"/>
      <c:rAngAx val="1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  <a:scene3d>
          <a:camera prst="orthographicFront"/>
          <a:lightRig rig="threePt" dir="t"/>
        </a:scene3d>
        <a:sp3d/>
      </c:spPr>
    </c:sideWall>
    <c:backWall>
      <c:thickness val="0"/>
      <c:spPr>
        <a:noFill/>
        <a:ln w="25400">
          <a:noFill/>
        </a:ln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cat>
            <c:strRef>
              <c:f>Лист1!$A$2:$A$4</c:f>
              <c:strCache>
                <c:ptCount val="3"/>
                <c:pt idx="0">
                  <c:v>2023 (первоначальный план)</c:v>
                </c:pt>
                <c:pt idx="1">
                  <c:v>Уточнённый план на 01.06.2023 года</c:v>
                </c:pt>
                <c:pt idx="2">
                  <c:v>факт на 01.06.2023 года</c:v>
                </c:pt>
              </c:strCache>
            </c:strRef>
          </c:cat>
          <c:val>
            <c:numRef>
              <c:f>Лист1!$B$2:$B$4</c:f>
              <c:numCache>
                <c:formatCode>#,##0.0</c:formatCode>
                <c:ptCount val="3"/>
                <c:pt idx="0">
                  <c:v>33995.1</c:v>
                </c:pt>
                <c:pt idx="1">
                  <c:v>37120.5</c:v>
                </c:pt>
                <c:pt idx="2">
                  <c:v>10957.1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cone"/>
        <c:axId val="99656448"/>
        <c:axId val="99657984"/>
        <c:axId val="0"/>
      </c:bar3DChart>
      <c:catAx>
        <c:axId val="996564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b="0" i="0" baseline="0"/>
            </a:pPr>
            <a:endParaRPr lang="ru-RU"/>
          </a:p>
        </c:txPr>
        <c:crossAx val="99657984"/>
        <c:crosses val="autoZero"/>
        <c:auto val="1"/>
        <c:lblAlgn val="ctr"/>
        <c:lblOffset val="100"/>
        <c:tickMarkSkip val="2"/>
        <c:noMultiLvlLbl val="0"/>
      </c:catAx>
      <c:valAx>
        <c:axId val="99657984"/>
        <c:scaling>
          <c:orientation val="minMax"/>
          <c:min val="0"/>
        </c:scaling>
        <c:delete val="0"/>
        <c:axPos val="l"/>
        <c:majorGridlines/>
        <c:numFmt formatCode="#,##0.0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589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99656448"/>
        <c:crosses val="autoZero"/>
        <c:crossBetween val="between"/>
      </c:valAx>
      <c:spPr>
        <a:noFill/>
        <a:ln w="25383">
          <a:noFill/>
        </a:ln>
      </c:spPr>
    </c:plotArea>
    <c:plotVisOnly val="1"/>
    <c:dispBlanksAs val="gap"/>
    <c:showDLblsOverMax val="0"/>
  </c:chart>
  <c:txPr>
    <a:bodyPr/>
    <a:lstStyle/>
    <a:p>
      <a:pPr>
        <a:defRPr sz="175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16"/>
          <c:dLbls>
            <c:dLbl>
              <c:idx val="2"/>
              <c:layout>
                <c:manualLayout>
                  <c:x val="4.7164260717410325E-2"/>
                  <c:y val="7.8283886842963474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Национальная </a:t>
                    </a:r>
                    <a:r>
                      <a:rPr lang="ru-RU" dirty="0"/>
                      <a:t>безопасность
</a:t>
                    </a:r>
                    <a:r>
                      <a:rPr lang="ru-RU" dirty="0" smtClean="0"/>
                      <a:t>0,1%</a:t>
                    </a:r>
                    <a:endParaRPr lang="ru-RU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1.8209876543209876E-3"/>
                  <c:y val="0.13539112149921648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Национальная </a:t>
                    </a:r>
                    <a:r>
                      <a:rPr lang="ru-RU" dirty="0"/>
                      <a:t>экономика 
</a:t>
                    </a:r>
                    <a:r>
                      <a:rPr lang="ru-RU" dirty="0" smtClean="0"/>
                      <a:t>12,9%</a:t>
                    </a:r>
                    <a:endParaRPr lang="ru-RU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Лист1!$A$2:$A$9</c:f>
              <c:strCache>
                <c:ptCount val="8"/>
                <c:pt idx="0">
                  <c:v>Общегосударственные расходы</c:v>
                </c:pt>
                <c:pt idx="1">
                  <c:v>Национальная оборона</c:v>
                </c:pt>
                <c:pt idx="2">
                  <c:v>Национальная безопасность</c:v>
                </c:pt>
                <c:pt idx="3">
                  <c:v>Национальная экономика </c:v>
                </c:pt>
                <c:pt idx="4">
                  <c:v>Жилищно-коммунальное хозяйство</c:v>
                </c:pt>
                <c:pt idx="5">
                  <c:v>Культура</c:v>
                </c:pt>
                <c:pt idx="6">
                  <c:v>Социальная политика</c:v>
                </c:pt>
                <c:pt idx="7">
                  <c:v>Физическая культура и спорт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17.100000000000001</c:v>
                </c:pt>
                <c:pt idx="1">
                  <c:v>0.7</c:v>
                </c:pt>
                <c:pt idx="2">
                  <c:v>0.1</c:v>
                </c:pt>
                <c:pt idx="3">
                  <c:v>15.3</c:v>
                </c:pt>
                <c:pt idx="4">
                  <c:v>47.7</c:v>
                </c:pt>
                <c:pt idx="5">
                  <c:v>18.2</c:v>
                </c:pt>
                <c:pt idx="6">
                  <c:v>0.9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0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820796352996674"/>
          <c:y val="0"/>
          <c:w val="0.59207522650748556"/>
          <c:h val="0.94567939254241473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00B050"/>
              </a:solidFill>
            </c:spPr>
          </c:dPt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2022</c:v>
                </c:pt>
                <c:pt idx="1">
                  <c:v>2023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1813.4</c:v>
                </c:pt>
                <c:pt idx="1">
                  <c:v>1672.1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2022</c:v>
                </c:pt>
                <c:pt idx="1">
                  <c:v>2023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584094850136366"/>
          <c:y val="9.8764740831987947E-3"/>
          <c:w val="0.59207522650748534"/>
          <c:h val="0.94567939254241429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2022</c:v>
                </c:pt>
                <c:pt idx="1">
                  <c:v>2023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4710.3</c:v>
                </c:pt>
                <c:pt idx="1">
                  <c:v>5224.8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2022</c:v>
                </c:pt>
                <c:pt idx="1">
                  <c:v>2023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в % к плану</a:t>
            </a:r>
          </a:p>
        </c:rich>
      </c:tx>
      <c:layout>
        <c:manualLayout>
          <c:xMode val="edge"/>
          <c:yMode val="edge"/>
          <c:x val="0.42677080295518632"/>
          <c:y val="2.3848169273178808E-2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тыс.руб.</c:v>
                </c:pt>
              </c:strCache>
            </c:strRef>
          </c:tx>
          <c:explosion val="25"/>
          <c:dLbls>
            <c:delete val="1"/>
          </c:dLbls>
          <c:cat>
            <c:strRef>
              <c:f>Лист1!$A$2:$A$3</c:f>
              <c:strCache>
                <c:ptCount val="2"/>
                <c:pt idx="0">
                  <c:v>64,5 бюджетные ассигнования запланированные в рамках программ</c:v>
                </c:pt>
                <c:pt idx="1">
                  <c:v>35,5% бюджетные ассигнования запланированные на непрограммные мероприятия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23768.2</c:v>
                </c:pt>
                <c:pt idx="1">
                  <c:v>13055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0.36979</cdr:x>
      <cdr:y>0.37188</cdr:y>
    </cdr:from>
    <cdr:to>
      <cdr:x>0.5</cdr:x>
      <cdr:y>0.52056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043230" y="1608140"/>
          <a:ext cx="1071570" cy="6429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800" b="1" dirty="0" smtClean="0"/>
            <a:t>8820,6</a:t>
          </a:r>
        </a:p>
        <a:p xmlns:a="http://schemas.openxmlformats.org/drawingml/2006/main">
          <a:r>
            <a:rPr lang="ru-RU" sz="1800" dirty="0" err="1" smtClean="0"/>
            <a:t>тыс.руб</a:t>
          </a:r>
          <a:r>
            <a:rPr lang="ru-RU" sz="1800" dirty="0" smtClean="0"/>
            <a:t>.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0.24306</cdr:x>
      <cdr:y>0.5782</cdr:y>
    </cdr:from>
    <cdr:to>
      <cdr:x>0.37327</cdr:x>
      <cdr:y>0.72688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000264" y="2500330"/>
          <a:ext cx="1071570" cy="6429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ru-RU" sz="1800" b="1" dirty="0" smtClean="0"/>
            <a:t>4983,8</a:t>
          </a:r>
        </a:p>
        <a:p xmlns:a="http://schemas.openxmlformats.org/drawingml/2006/main">
          <a:r>
            <a:rPr lang="ru-RU" sz="1800" dirty="0" err="1" smtClean="0"/>
            <a:t>тыс.руб</a:t>
          </a:r>
          <a:r>
            <a:rPr lang="ru-RU" sz="1800" dirty="0" smtClean="0"/>
            <a:t>.</a:t>
          </a:r>
          <a:endParaRPr lang="ru-RU" sz="18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0.28298</cdr:x>
      <cdr:y>0.48299</cdr:y>
    </cdr:from>
    <cdr:to>
      <cdr:x>0.3941</cdr:x>
      <cdr:y>0.68502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328850" y="218599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0.33854</cdr:x>
      <cdr:y>0.52703</cdr:y>
    </cdr:from>
    <cdr:to>
      <cdr:x>0.44965</cdr:x>
      <cdr:y>0.72906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786082" y="2786082"/>
          <a:ext cx="914391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0.05405</cdr:y>
    </cdr:from>
    <cdr:to>
      <cdr:x>0.42535</cdr:x>
      <cdr:y>0.16833</cdr:y>
    </cdr:to>
    <cdr:sp macro="" textlink="">
      <cdr:nvSpPr>
        <cdr:cNvPr id="11" name="TextBox 10"/>
        <cdr:cNvSpPr txBox="1"/>
      </cdr:nvSpPr>
      <cdr:spPr>
        <a:xfrm xmlns:a="http://schemas.openxmlformats.org/drawingml/2006/main" flipV="1">
          <a:off x="2357454" y="285752"/>
          <a:ext cx="1143009" cy="6041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0.13574</cdr:y>
    </cdr:from>
    <cdr:to>
      <cdr:x>0.57813</cdr:x>
      <cdr:y>0.21466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4186238" y="614354"/>
          <a:ext cx="571504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1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0.78994</cdr:x>
      <cdr:y>0.05405</cdr:y>
    </cdr:from>
    <cdr:to>
      <cdr:x>0.81598</cdr:x>
      <cdr:y>0.12162</cdr:y>
    </cdr:to>
    <cdr:sp macro="" textlink="">
      <cdr:nvSpPr>
        <cdr:cNvPr id="20" name="Прямая со стрелкой 19"/>
        <cdr:cNvSpPr/>
      </cdr:nvSpPr>
      <cdr:spPr>
        <a:xfrm xmlns:a="http://schemas.openxmlformats.org/drawingml/2006/main" rot="5400000">
          <a:off x="6429406" y="357204"/>
          <a:ext cx="357202" cy="214299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0.79862</cdr:x>
      <cdr:y>0.13514</cdr:y>
    </cdr:from>
    <cdr:to>
      <cdr:x>0.82466</cdr:x>
      <cdr:y>0.14865</cdr:y>
    </cdr:to>
    <cdr:sp macro="" textlink="">
      <cdr:nvSpPr>
        <cdr:cNvPr id="22" name="Прямая со стрелкой 21"/>
        <cdr:cNvSpPr/>
      </cdr:nvSpPr>
      <cdr:spPr>
        <a:xfrm xmlns:a="http://schemas.openxmlformats.org/drawingml/2006/main" rot="10800000" flipV="1">
          <a:off x="6572296" y="714380"/>
          <a:ext cx="214314" cy="71438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0.8073</cdr:x>
      <cdr:y>0.28379</cdr:y>
    </cdr:from>
    <cdr:to>
      <cdr:x>0.98091</cdr:x>
      <cdr:y>0.35135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6643756" y="1500198"/>
          <a:ext cx="1428741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0.87674</cdr:x>
      <cdr:y>0.28379</cdr:y>
    </cdr:from>
    <cdr:to>
      <cdr:x>0.99653</cdr:x>
      <cdr:y>0.35135</cdr:y>
    </cdr:to>
    <cdr:sp macro="" textlink="">
      <cdr:nvSpPr>
        <cdr:cNvPr id="21" name="TextBox 20"/>
        <cdr:cNvSpPr txBox="1"/>
      </cdr:nvSpPr>
      <cdr:spPr>
        <a:xfrm xmlns:a="http://schemas.openxmlformats.org/drawingml/2006/main">
          <a:off x="7215238" y="1500199"/>
          <a:ext cx="985829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0.21094</cdr:x>
      <cdr:y>0.54493</cdr:y>
    </cdr:from>
    <cdr:to>
      <cdr:x>0.36094</cdr:x>
      <cdr:y>0.76993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285884" y="221457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0.48611</cdr:y>
    </cdr:from>
    <cdr:to>
      <cdr:x>0.26766</cdr:x>
      <cdr:y>0.55642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14380" y="2500330"/>
          <a:ext cx="1484571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0.3913</cdr:x>
      <cdr:y>0.47222</cdr:y>
    </cdr:from>
    <cdr:to>
      <cdr:x>0.60944</cdr:x>
      <cdr:y>0.52496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214687" y="2428881"/>
          <a:ext cx="1792108" cy="2712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0.55079</cdr:x>
      <cdr:y>0.54493</cdr:y>
    </cdr:from>
    <cdr:to>
      <cdr:x>0.57422</cdr:x>
      <cdr:y>0.55618</cdr:y>
    </cdr:to>
    <cdr:sp macro="" textlink="">
      <cdr:nvSpPr>
        <cdr:cNvPr id="7" name="TextBox 6"/>
        <cdr:cNvSpPr txBox="1"/>
      </cdr:nvSpPr>
      <cdr:spPr>
        <a:xfrm xmlns:a="http://schemas.openxmlformats.org/drawingml/2006/main" flipH="1" flipV="1">
          <a:off x="3357586" y="2214577"/>
          <a:ext cx="142876" cy="457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0.54783</cdr:x>
      <cdr:y>0.45833</cdr:y>
    </cdr:from>
    <cdr:to>
      <cdr:x>0.8155</cdr:x>
      <cdr:y>0.52864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4500594" y="2357454"/>
          <a:ext cx="2199033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0.70435</cdr:x>
      <cdr:y>0.45833</cdr:y>
    </cdr:from>
    <cdr:to>
      <cdr:x>0.99243</cdr:x>
      <cdr:y>0.52778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786478" y="2357454"/>
          <a:ext cx="2366673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0.48696</cdr:x>
      <cdr:y>0.90278</cdr:y>
    </cdr:from>
    <cdr:to>
      <cdr:x>0.59826</cdr:x>
      <cdr:y>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4000528" y="4643470"/>
          <a:ext cx="91440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0.95833</cdr:y>
    </cdr:from>
    <cdr:to>
      <cdr:x>0.25043</cdr:x>
      <cdr:y>1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1143008" y="4929222"/>
          <a:ext cx="914400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0.91667</cdr:y>
    </cdr:from>
    <cdr:to>
      <cdr:x>0.44348</cdr:x>
      <cdr:y>0.97222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1143008" y="4714908"/>
          <a:ext cx="2500330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/>
        </a:p>
      </cdr:txBody>
    </cdr:sp>
  </cdr:relSizeAnchor>
  <cdr:relSizeAnchor xmlns:cdr="http://schemas.openxmlformats.org/drawingml/2006/chartDrawing">
    <cdr:from>
      <cdr:x>0.50435</cdr:x>
      <cdr:y>0.93056</cdr:y>
    </cdr:from>
    <cdr:to>
      <cdr:x>0.53913</cdr:x>
      <cdr:y>0.95833</cdr:y>
    </cdr:to>
    <cdr:sp macro="" textlink="">
      <cdr:nvSpPr>
        <cdr:cNvPr id="17" name="Скругленный прямоугольник 16"/>
        <cdr:cNvSpPr/>
      </cdr:nvSpPr>
      <cdr:spPr>
        <a:xfrm xmlns:a="http://schemas.openxmlformats.org/drawingml/2006/main">
          <a:off x="4143404" y="4786346"/>
          <a:ext cx="285752" cy="142876"/>
        </a:xfrm>
        <a:prstGeom xmlns:a="http://schemas.openxmlformats.org/drawingml/2006/main" prst="roundRect">
          <a:avLst/>
        </a:prstGeom>
        <a:solidFill xmlns:a="http://schemas.openxmlformats.org/drawingml/2006/main">
          <a:srgbClr val="00B050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 dirty="0">
            <a:solidFill>
              <a:schemeClr val="accent2">
                <a:lumMod val="60000"/>
                <a:lumOff val="4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0.58261</cdr:x>
      <cdr:y>0.82222</cdr:y>
    </cdr:from>
    <cdr:to>
      <cdr:x>0.69391</cdr:x>
      <cdr:y>1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4786346" y="485778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0.56522</cdr:x>
      <cdr:y>0.91667</cdr:y>
    </cdr:from>
    <cdr:to>
      <cdr:x>0.70261</cdr:x>
      <cdr:y>0.97222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4643470" y="4714908"/>
          <a:ext cx="1128714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solidFill>
                <a:schemeClr val="accent6">
                  <a:lumMod val="60000"/>
                  <a:lumOff val="40000"/>
                </a:schemeClr>
              </a:solidFill>
            </a:rPr>
            <a:t>в тыс. руб.</a:t>
          </a:r>
          <a:endParaRPr lang="ru-RU" sz="1600" b="1" dirty="0">
            <a:solidFill>
              <a:schemeClr val="accent6">
                <a:lumMod val="60000"/>
                <a:lumOff val="4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0.66087</cdr:x>
      <cdr:y>0.08333</cdr:y>
    </cdr:from>
    <cdr:to>
      <cdr:x>0.87826</cdr:x>
      <cdr:y>0.18056</cdr:y>
    </cdr:to>
    <cdr:sp macro="" textlink="">
      <cdr:nvSpPr>
        <cdr:cNvPr id="26" name="TextBox 25"/>
        <cdr:cNvSpPr txBox="1"/>
      </cdr:nvSpPr>
      <cdr:spPr>
        <a:xfrm xmlns:a="http://schemas.openxmlformats.org/drawingml/2006/main">
          <a:off x="5429288" y="428628"/>
          <a:ext cx="178595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  <cdr:relSizeAnchor xmlns:cdr="http://schemas.openxmlformats.org/drawingml/2006/chartDrawing">
    <cdr:from>
      <cdr:x>0.11304</cdr:x>
      <cdr:y>0.11111</cdr:y>
    </cdr:from>
    <cdr:to>
      <cdr:x>0.30435</cdr:x>
      <cdr:y>0.19444</cdr:y>
    </cdr:to>
    <cdr:sp macro="" textlink="">
      <cdr:nvSpPr>
        <cdr:cNvPr id="31" name="TextBox 30"/>
        <cdr:cNvSpPr txBox="1"/>
      </cdr:nvSpPr>
      <cdr:spPr>
        <a:xfrm xmlns:a="http://schemas.openxmlformats.org/drawingml/2006/main">
          <a:off x="928694" y="571504"/>
          <a:ext cx="1571636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0.18056</cdr:y>
    </cdr:from>
    <cdr:to>
      <cdr:x>0.25043</cdr:x>
      <cdr:y>0.35833</cdr:y>
    </cdr:to>
    <cdr:sp macro="" textlink="">
      <cdr:nvSpPr>
        <cdr:cNvPr id="32" name="TextBox 31"/>
        <cdr:cNvSpPr txBox="1"/>
      </cdr:nvSpPr>
      <cdr:spPr>
        <a:xfrm xmlns:a="http://schemas.openxmlformats.org/drawingml/2006/main">
          <a:off x="1143008" y="92869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0.04167</cdr:y>
    </cdr:from>
    <cdr:to>
      <cdr:x>0.34783</cdr:x>
      <cdr:y>0.16667</cdr:y>
    </cdr:to>
    <cdr:sp macro="" textlink="">
      <cdr:nvSpPr>
        <cdr:cNvPr id="33" name="TextBox 32"/>
        <cdr:cNvSpPr txBox="1"/>
      </cdr:nvSpPr>
      <cdr:spPr>
        <a:xfrm xmlns:a="http://schemas.openxmlformats.org/drawingml/2006/main">
          <a:off x="1143008" y="214338"/>
          <a:ext cx="1714559" cy="64291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0.21094</cdr:x>
      <cdr:y>0.54493</cdr:y>
    </cdr:from>
    <cdr:to>
      <cdr:x>0.36094</cdr:x>
      <cdr:y>0.76993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285884" y="221457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0.48611</cdr:y>
    </cdr:from>
    <cdr:to>
      <cdr:x>0.26766</cdr:x>
      <cdr:y>0.55642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14380" y="2500330"/>
          <a:ext cx="1484571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0.3913</cdr:x>
      <cdr:y>0.47222</cdr:y>
    </cdr:from>
    <cdr:to>
      <cdr:x>0.60944</cdr:x>
      <cdr:y>0.52496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214687" y="2428881"/>
          <a:ext cx="1792108" cy="2712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0.55079</cdr:x>
      <cdr:y>0.54493</cdr:y>
    </cdr:from>
    <cdr:to>
      <cdr:x>0.57422</cdr:x>
      <cdr:y>0.55618</cdr:y>
    </cdr:to>
    <cdr:sp macro="" textlink="">
      <cdr:nvSpPr>
        <cdr:cNvPr id="7" name="TextBox 6"/>
        <cdr:cNvSpPr txBox="1"/>
      </cdr:nvSpPr>
      <cdr:spPr>
        <a:xfrm xmlns:a="http://schemas.openxmlformats.org/drawingml/2006/main" flipH="1" flipV="1">
          <a:off x="3357586" y="2214577"/>
          <a:ext cx="142876" cy="457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0.54783</cdr:x>
      <cdr:y>0.45833</cdr:y>
    </cdr:from>
    <cdr:to>
      <cdr:x>0.8155</cdr:x>
      <cdr:y>0.52864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4500594" y="2357454"/>
          <a:ext cx="2199033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0.70435</cdr:x>
      <cdr:y>0.45833</cdr:y>
    </cdr:from>
    <cdr:to>
      <cdr:x>0.99243</cdr:x>
      <cdr:y>0.52778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786478" y="2357454"/>
          <a:ext cx="2366673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0.48696</cdr:x>
      <cdr:y>0.90278</cdr:y>
    </cdr:from>
    <cdr:to>
      <cdr:x>0.59826</cdr:x>
      <cdr:y>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4000528" y="4643470"/>
          <a:ext cx="91440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0.95833</cdr:y>
    </cdr:from>
    <cdr:to>
      <cdr:x>0.25043</cdr:x>
      <cdr:y>1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1143008" y="4929222"/>
          <a:ext cx="914400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0.91667</cdr:y>
    </cdr:from>
    <cdr:to>
      <cdr:x>0.44348</cdr:x>
      <cdr:y>0.97222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1143008" y="4714908"/>
          <a:ext cx="2500330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/>
        </a:p>
      </cdr:txBody>
    </cdr:sp>
  </cdr:relSizeAnchor>
  <cdr:relSizeAnchor xmlns:cdr="http://schemas.openxmlformats.org/drawingml/2006/chartDrawing">
    <cdr:from>
      <cdr:x>0.50435</cdr:x>
      <cdr:y>0.93056</cdr:y>
    </cdr:from>
    <cdr:to>
      <cdr:x>0.53913</cdr:x>
      <cdr:y>0.95833</cdr:y>
    </cdr:to>
    <cdr:sp macro="" textlink="">
      <cdr:nvSpPr>
        <cdr:cNvPr id="17" name="Скругленный прямоугольник 16"/>
        <cdr:cNvSpPr/>
      </cdr:nvSpPr>
      <cdr:spPr>
        <a:xfrm xmlns:a="http://schemas.openxmlformats.org/drawingml/2006/main">
          <a:off x="4143404" y="4786346"/>
          <a:ext cx="285752" cy="142876"/>
        </a:xfrm>
        <a:prstGeom xmlns:a="http://schemas.openxmlformats.org/drawingml/2006/main" prst="roundRect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0.58261</cdr:x>
      <cdr:y>0.82222</cdr:y>
    </cdr:from>
    <cdr:to>
      <cdr:x>0.69391</cdr:x>
      <cdr:y>1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4786346" y="485778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0.56522</cdr:x>
      <cdr:y>0.91667</cdr:y>
    </cdr:from>
    <cdr:to>
      <cdr:x>0.70261</cdr:x>
      <cdr:y>0.97222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4643470" y="4714908"/>
          <a:ext cx="1128714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solidFill>
                <a:schemeClr val="accent6">
                  <a:lumMod val="60000"/>
                  <a:lumOff val="40000"/>
                </a:schemeClr>
              </a:solidFill>
            </a:rPr>
            <a:t>в тыс. руб.</a:t>
          </a:r>
          <a:endParaRPr lang="ru-RU" sz="1600" b="1" dirty="0">
            <a:solidFill>
              <a:schemeClr val="accent6">
                <a:lumMod val="60000"/>
                <a:lumOff val="4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0.66087</cdr:x>
      <cdr:y>0.08333</cdr:y>
    </cdr:from>
    <cdr:to>
      <cdr:x>0.87826</cdr:x>
      <cdr:y>0.18056</cdr:y>
    </cdr:to>
    <cdr:sp macro="" textlink="">
      <cdr:nvSpPr>
        <cdr:cNvPr id="26" name="TextBox 25"/>
        <cdr:cNvSpPr txBox="1"/>
      </cdr:nvSpPr>
      <cdr:spPr>
        <a:xfrm xmlns:a="http://schemas.openxmlformats.org/drawingml/2006/main">
          <a:off x="5429288" y="428628"/>
          <a:ext cx="178595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  <cdr:relSizeAnchor xmlns:cdr="http://schemas.openxmlformats.org/drawingml/2006/chartDrawing">
    <cdr:from>
      <cdr:x>0.11304</cdr:x>
      <cdr:y>0.11111</cdr:y>
    </cdr:from>
    <cdr:to>
      <cdr:x>0.30435</cdr:x>
      <cdr:y>0.19444</cdr:y>
    </cdr:to>
    <cdr:sp macro="" textlink="">
      <cdr:nvSpPr>
        <cdr:cNvPr id="31" name="TextBox 30"/>
        <cdr:cNvSpPr txBox="1"/>
      </cdr:nvSpPr>
      <cdr:spPr>
        <a:xfrm xmlns:a="http://schemas.openxmlformats.org/drawingml/2006/main">
          <a:off x="928694" y="571504"/>
          <a:ext cx="1571636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0.18056</cdr:y>
    </cdr:from>
    <cdr:to>
      <cdr:x>0.25043</cdr:x>
      <cdr:y>0.35833</cdr:y>
    </cdr:to>
    <cdr:sp macro="" textlink="">
      <cdr:nvSpPr>
        <cdr:cNvPr id="32" name="TextBox 31"/>
        <cdr:cNvSpPr txBox="1"/>
      </cdr:nvSpPr>
      <cdr:spPr>
        <a:xfrm xmlns:a="http://schemas.openxmlformats.org/drawingml/2006/main">
          <a:off x="1143008" y="92869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0.125</cdr:y>
    </cdr:from>
    <cdr:to>
      <cdr:x>0.29565</cdr:x>
      <cdr:y>0.16667</cdr:y>
    </cdr:to>
    <cdr:sp macro="" textlink="">
      <cdr:nvSpPr>
        <cdr:cNvPr id="33" name="TextBox 32"/>
        <cdr:cNvSpPr txBox="1"/>
      </cdr:nvSpPr>
      <cdr:spPr>
        <a:xfrm xmlns:a="http://schemas.openxmlformats.org/drawingml/2006/main">
          <a:off x="714380" y="642942"/>
          <a:ext cx="1714512" cy="21433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0.23438</cdr:x>
      <cdr:y>0.53659</cdr:y>
    </cdr:from>
    <cdr:to>
      <cdr:x>0.39931</cdr:x>
      <cdr:y>0.58537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28826" y="3143272"/>
          <a:ext cx="1357322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0.56098</cdr:y>
    </cdr:from>
    <cdr:to>
      <cdr:x>0.33681</cdr:x>
      <cdr:y>0.62195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857388" y="3286148"/>
          <a:ext cx="91440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0.07005</cdr:x>
      <cdr:y>0.3875</cdr:y>
    </cdr:from>
    <cdr:to>
      <cdr:x>0.27146</cdr:x>
      <cdr:y>0.4875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571504" y="2214579"/>
          <a:ext cx="1643074" cy="57150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smtClean="0"/>
            <a:t>13055,0 </a:t>
          </a:r>
          <a:r>
            <a:rPr lang="ru-RU" sz="1600" b="1" dirty="0" smtClean="0"/>
            <a:t>тыс.руб</a:t>
          </a:r>
          <a:r>
            <a:rPr lang="ru-RU" sz="1600" dirty="0" smtClean="0"/>
            <a:t>.</a:t>
          </a:r>
          <a:endParaRPr lang="ru-RU" sz="1600" dirty="0"/>
        </a:p>
      </cdr:txBody>
    </cdr:sp>
  </cdr:relSizeAnchor>
  <cdr:relSizeAnchor xmlns:cdr="http://schemas.openxmlformats.org/drawingml/2006/chartDrawing">
    <cdr:from>
      <cdr:x>0.42907</cdr:x>
      <cdr:y>0.4</cdr:y>
    </cdr:from>
    <cdr:to>
      <cdr:x>0.63048</cdr:x>
      <cdr:y>0.525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500423" y="2286016"/>
          <a:ext cx="1643135" cy="7143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/>
            <a:t>23768,2 </a:t>
          </a:r>
          <a:r>
            <a:rPr lang="ru-RU" sz="1600" b="1" dirty="0" err="1" smtClean="0"/>
            <a:t>тыс.руб</a:t>
          </a:r>
          <a:r>
            <a:rPr lang="ru-RU" sz="1600" b="1" dirty="0" smtClean="0"/>
            <a:t>.</a:t>
          </a:r>
          <a:endParaRPr lang="ru-RU" sz="16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C5D96-271A-43EC-BDA4-4A8E5C409C7D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61AC40-946F-4C5B-A774-AF779712E2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61863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30896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36690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36690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36690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36690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000240"/>
            <a:ext cx="850112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Информация для граждан об основных параметрах бюджета муниципального образования Кузоватовское городское поселение Ульяновской области</a:t>
            </a:r>
          </a:p>
        </p:txBody>
      </p:sp>
      <p:pic>
        <p:nvPicPr>
          <p:cNvPr id="1026" name="Picture 2" descr="C:\Documents and Settings\Денисов\Рабочий стол\73kuzovatovskiy_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285728"/>
            <a:ext cx="1333500" cy="1666875"/>
          </a:xfrm>
          <a:prstGeom prst="rect">
            <a:avLst/>
          </a:prstGeom>
          <a:noFill/>
        </p:spPr>
      </p:pic>
      <p:pic>
        <p:nvPicPr>
          <p:cNvPr id="1027" name="Picture 3" descr="C:\Documents and Settings\Денисов\Рабочий стол\200px-Coat_of_Arms_of_Ulyanovsk_Oblas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142852"/>
            <a:ext cx="2152644" cy="18082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71472" y="1500174"/>
            <a:ext cx="8229600" cy="3571900"/>
          </a:xfrm>
          <a:solidFill>
            <a:schemeClr val="accent1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расходов бюджета муниципального образования Кузоватовское городское поселение</a:t>
            </a:r>
            <a:endParaRPr lang="ru-RU" sz="49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642938" y="285750"/>
            <a:ext cx="8301037" cy="714375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Динамика расходов бюджета 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муниципального образования </a:t>
            </a:r>
            <a:r>
              <a:rPr lang="ru-RU" sz="18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Кузоватовское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городское поселение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 01 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июня 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2023 года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87007558"/>
              </p:ext>
            </p:extLst>
          </p:nvPr>
        </p:nvGraphicFramePr>
        <p:xfrm>
          <a:off x="142844" y="1142984"/>
          <a:ext cx="8858312" cy="55007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316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AEFB3FF-F728-4C96-A0A2-E89BC40D4794}" type="slidenum">
              <a:rPr lang="ru-RU" altLang="ru-RU"/>
              <a:pPr/>
              <a:t>11</a:t>
            </a:fld>
            <a:endParaRPr lang="ru-RU" alt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786563" y="1268413"/>
            <a:ext cx="1928812" cy="28892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 рублей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857232"/>
          </a:xfrm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pPr algn="ctr"/>
            <a:r>
              <a:rPr lang="ru-RU" sz="2000" b="0" dirty="0" smtClean="0">
                <a:solidFill>
                  <a:srgbClr val="FFFF00"/>
                </a:solidFill>
              </a:rPr>
              <a:t>Структура и динамика расходов бюджета муниципального образования Кузоватовское городское поселение по разделам классификации расходов (тыс.руб.)</a:t>
            </a:r>
            <a:endParaRPr lang="ru-RU" sz="2000" b="0" dirty="0">
              <a:solidFill>
                <a:srgbClr val="FFFF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8975" y="3286125"/>
            <a:ext cx="1460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1687023"/>
              </p:ext>
            </p:extLst>
          </p:nvPr>
        </p:nvGraphicFramePr>
        <p:xfrm>
          <a:off x="285717" y="928670"/>
          <a:ext cx="8715438" cy="49237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3827"/>
                <a:gridCol w="1111915"/>
                <a:gridCol w="1204573"/>
                <a:gridCol w="1092834"/>
                <a:gridCol w="1169144"/>
                <a:gridCol w="1159198"/>
                <a:gridCol w="753947"/>
              </a:tblGrid>
              <a:tr h="898855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01.06.2022г.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01.06.2022г.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01.06.2023г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01.06.2023г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36966,0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12698,4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34,4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37120,5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10957,1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29,5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530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расходы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4572,0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1474,6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32,3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6250,7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1872,3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оборона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247,4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67,1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27,1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297,3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75,8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25,5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1530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95,2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экономика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4693,1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1813,4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38,6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4373,3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1672,1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38,2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16809,3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4710,3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28,0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19449,8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5224,8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26,9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9032,9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4500,0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49,8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6000,0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33,3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159,8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97,6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61,1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234,2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97,6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41,7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1436,3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35,4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1320320"/>
              </p:ext>
            </p:extLst>
          </p:nvPr>
        </p:nvGraphicFramePr>
        <p:xfrm>
          <a:off x="428596" y="1571612"/>
          <a:ext cx="8229600" cy="5286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solidFill>
            <a:schemeClr val="accent1"/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Структура расходов бюджета муниципального образования Кузоватовское городское поселение на </a:t>
            </a:r>
            <a:r>
              <a:rPr lang="ru-RU" sz="2800" b="1" dirty="0" smtClean="0">
                <a:solidFill>
                  <a:srgbClr val="FFFF00"/>
                </a:solidFill>
              </a:rPr>
              <a:t>01.06.2023 </a:t>
            </a:r>
            <a:r>
              <a:rPr lang="ru-RU" sz="2800" b="1" dirty="0" smtClean="0">
                <a:solidFill>
                  <a:srgbClr val="FFFF00"/>
                </a:solidFill>
              </a:rPr>
              <a:t>года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2022 год (факт на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01.06.2022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2023 год  (факт 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01.06.2023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1872,3 тыс</a:t>
            </a:r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. руб.</a:t>
            </a:r>
            <a:endParaRPr lang="ru-RU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928794" y="4500570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1474,6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Увеличение на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397,7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тыс. рублей</a:t>
            </a:r>
            <a:endParaRPr lang="ru-RU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Кузоватовское городское поселение на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01.06.2022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-2023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г.г. на общегосударственные расходы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2240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2022 год (факт на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01.06.2022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2023 год  (факт 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01.06.2023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99274" y="4514864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75,8 </a:t>
            </a:r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928794" y="4500570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67,1 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Увеличение на 8,7  тыс. 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рублей</a:t>
            </a:r>
            <a:endParaRPr lang="ru-RU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Кузоватовское городское поселение на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01.06.2022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-2023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г.г. на национальную оборону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6099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500198"/>
          </a:xfr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>
            <a:noAutofit/>
          </a:bodyPr>
          <a:lstStyle/>
          <a:p>
            <a:pPr algn="ctr"/>
            <a:r>
              <a:rPr lang="en-US" sz="2400" b="1" i="1" dirty="0" smtClean="0">
                <a:solidFill>
                  <a:srgbClr val="00B0F0"/>
                </a:solidFill>
              </a:rPr>
              <a:t/>
            </a:r>
            <a:br>
              <a:rPr lang="en-US" sz="2400" b="1" i="1" dirty="0" smtClean="0">
                <a:solidFill>
                  <a:srgbClr val="00B0F0"/>
                </a:solidFill>
              </a:rPr>
            </a:br>
            <a:r>
              <a:rPr lang="ru-RU" sz="2400" b="1" i="1" dirty="0" smtClean="0">
                <a:solidFill>
                  <a:srgbClr val="00B0F0"/>
                </a:solidFill>
              </a:rPr>
              <a:t>Динамика расходов бюджета муниципального образования Кузоватовское городское поселение  по разделу «</a:t>
            </a:r>
            <a:r>
              <a:rPr lang="ru-RU" sz="2400" i="1" dirty="0" smtClean="0">
                <a:solidFill>
                  <a:srgbClr val="00B0F0"/>
                </a:solidFill>
              </a:rPr>
              <a:t>Национальная экономика»</a:t>
            </a:r>
            <a:r>
              <a:rPr lang="ru-RU" sz="2400" b="1" i="1" dirty="0" smtClean="0">
                <a:solidFill>
                  <a:srgbClr val="00B0F0"/>
                </a:solidFill>
              </a:rPr>
              <a:t> на  </a:t>
            </a:r>
            <a:r>
              <a:rPr lang="ru-RU" sz="2400" b="1" i="1" dirty="0" smtClean="0">
                <a:solidFill>
                  <a:srgbClr val="00B0F0"/>
                </a:solidFill>
              </a:rPr>
              <a:t>01.06.2022 </a:t>
            </a:r>
            <a:r>
              <a:rPr lang="ru-RU" sz="2400" b="1" i="1" dirty="0" smtClean="0">
                <a:solidFill>
                  <a:srgbClr val="00B0F0"/>
                </a:solidFill>
              </a:rPr>
              <a:t>-2023 г.г., тыс.руб.</a:t>
            </a:r>
            <a:r>
              <a:rPr lang="ru-RU" sz="2400" b="1" i="1" dirty="0" smtClean="0"/>
              <a:t/>
            </a:r>
            <a:br>
              <a:rPr lang="ru-RU" sz="2400" b="1" i="1" dirty="0" smtClean="0"/>
            </a:br>
            <a:endParaRPr lang="ru-RU" sz="2400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714348" y="5286388"/>
            <a:ext cx="792961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Диаграмма 16"/>
          <p:cNvGraphicFramePr/>
          <p:nvPr>
            <p:extLst>
              <p:ext uri="{D42A27DB-BD31-4B8C-83A1-F6EECF244321}">
                <p14:modId xmlns:p14="http://schemas.microsoft.com/office/powerpoint/2010/main" val="1364342195"/>
              </p:ext>
            </p:extLst>
          </p:nvPr>
        </p:nvGraphicFramePr>
        <p:xfrm>
          <a:off x="500034" y="1714464"/>
          <a:ext cx="8215402" cy="5143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42852"/>
            <a:ext cx="8501122" cy="1714512"/>
          </a:xfrm>
          <a:solidFill>
            <a:schemeClr val="accent4">
              <a:lumMod val="60000"/>
              <a:lumOff val="4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2400" b="1" i="1" dirty="0" smtClean="0">
                <a:solidFill>
                  <a:srgbClr val="FF0000"/>
                </a:solidFill>
              </a:rPr>
              <a:t/>
            </a:r>
            <a:br>
              <a:rPr lang="en-US" sz="2400" b="1" i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990099"/>
                </a:solidFill>
              </a:rPr>
              <a:t>Динамика расходов бюджета муниципального образования Кузоватовское городское поселение на жилищно- коммунальное хозяйство на </a:t>
            </a:r>
            <a:r>
              <a:rPr lang="ru-RU" sz="2800" b="1" dirty="0" smtClean="0">
                <a:solidFill>
                  <a:srgbClr val="990099"/>
                </a:solidFill>
              </a:rPr>
              <a:t>01.06.2022-2023 </a:t>
            </a:r>
            <a:r>
              <a:rPr lang="ru-RU" sz="2800" b="1" dirty="0" smtClean="0">
                <a:solidFill>
                  <a:srgbClr val="990099"/>
                </a:solidFill>
              </a:rPr>
              <a:t>г.г.</a:t>
            </a:r>
            <a:r>
              <a:rPr lang="ru-RU" sz="2800" b="1" i="1" dirty="0" smtClean="0">
                <a:solidFill>
                  <a:srgbClr val="FF0000"/>
                </a:solidFill>
              </a:rPr>
              <a:t/>
            </a:r>
            <a:br>
              <a:rPr lang="ru-RU" sz="2800" b="1" i="1" dirty="0" smtClean="0">
                <a:solidFill>
                  <a:srgbClr val="FF0000"/>
                </a:solidFill>
              </a:rPr>
            </a:br>
            <a:endParaRPr lang="ru-RU" sz="2800" i="1" dirty="0">
              <a:solidFill>
                <a:srgbClr val="FF000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071538" y="5572140"/>
            <a:ext cx="74295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857356" y="61436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18" name="Диаграмма 17"/>
          <p:cNvGraphicFramePr/>
          <p:nvPr>
            <p:extLst>
              <p:ext uri="{D42A27DB-BD31-4B8C-83A1-F6EECF244321}">
                <p14:modId xmlns:p14="http://schemas.microsoft.com/office/powerpoint/2010/main" val="2154260414"/>
              </p:ext>
            </p:extLst>
          </p:nvPr>
        </p:nvGraphicFramePr>
        <p:xfrm>
          <a:off x="428596" y="1844824"/>
          <a:ext cx="8319868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2022 год (факт на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01.06.2022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2023 год  (факт 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01.06.2023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2000,0 </a:t>
            </a:r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928794" y="4500570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4500,0 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Снижение  на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2500,0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тыс. руб.</a:t>
            </a:r>
            <a:endParaRPr lang="ru-RU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Кузоватовское городское поселение на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01.06.2022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-2023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г.г. на культуру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6723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2022 год (факт на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01.06.2022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2023 год  (факт 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01.06.2023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97,6 </a:t>
            </a:r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928794" y="4500570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97,6 тыс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Кузоватовское городское поселение на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01.06.2022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-2023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г.г. на социальную политику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54352067"/>
              </p:ext>
            </p:extLst>
          </p:nvPr>
        </p:nvGraphicFramePr>
        <p:xfrm>
          <a:off x="142845" y="1928802"/>
          <a:ext cx="8501122" cy="44291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93192"/>
                <a:gridCol w="2927385"/>
                <a:gridCol w="2880545"/>
              </a:tblGrid>
              <a:tr h="2208284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01.06.2022)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01.06.2023)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  <a:p>
                      <a:pPr algn="ctr"/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74029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32759,3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37120,5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74029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36966,0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37120,5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74029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-4206,7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  <a:solidFill>
            <a:schemeClr val="bg2">
              <a:lumMod val="60000"/>
              <a:lumOff val="40000"/>
            </a:schemeClr>
          </a:solidFill>
          <a:scene3d>
            <a:camera prst="orthographicFront"/>
            <a:lightRig rig="soft" dir="t"/>
          </a:scene3d>
          <a:sp3d contourW="12700">
            <a:bevelT prst="angle"/>
            <a:contourClr>
              <a:schemeClr val="bg2">
                <a:lumMod val="50000"/>
              </a:schemeClr>
            </a:contourClr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бюджета муниципального образования Кузоватовское городское поселение</a:t>
            </a:r>
            <a:endParaRPr lang="ru-RU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71546"/>
          </a:xfrm>
          <a:solidFill>
            <a:srgbClr val="FFCC00"/>
          </a:solidFill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Соотношение сумм бюджетных ассигнований в рамках программ к сумме бюджетных ассигнований на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01.06.2023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года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41251586"/>
              </p:ext>
            </p:extLst>
          </p:nvPr>
        </p:nvGraphicFramePr>
        <p:xfrm>
          <a:off x="571472" y="1142984"/>
          <a:ext cx="8158162" cy="5715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500042"/>
            <a:ext cx="8643999" cy="5693866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    </a:t>
            </a:r>
            <a:r>
              <a:rPr lang="ru-RU" sz="2800" i="1" dirty="0" smtClean="0"/>
              <a:t>В муниципальном образовании Кузоватовское городское поселение в бюджете 2023 года запланирована реализация  4 программ.</a:t>
            </a:r>
          </a:p>
          <a:p>
            <a:pPr algn="just"/>
            <a:endParaRPr lang="ru-RU" sz="2800" i="1" dirty="0" smtClean="0"/>
          </a:p>
          <a:p>
            <a:pPr algn="ctr"/>
            <a:r>
              <a:rPr lang="ru-RU" sz="2800" i="1" dirty="0" smtClean="0"/>
              <a:t>Плановые назначения –23768,2 тыс. руб.</a:t>
            </a:r>
          </a:p>
          <a:p>
            <a:pPr algn="ctr"/>
            <a:r>
              <a:rPr lang="ru-RU" sz="2800" i="1" dirty="0" smtClean="0"/>
              <a:t>Исполнено на отчетную дату </a:t>
            </a:r>
            <a:r>
              <a:rPr lang="ru-RU" sz="2800" i="1" dirty="0" smtClean="0"/>
              <a:t>–6896,9 тыс. </a:t>
            </a:r>
            <a:r>
              <a:rPr lang="ru-RU" sz="2800" i="1" dirty="0" smtClean="0"/>
              <a:t>руб.</a:t>
            </a:r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857232"/>
            <a:ext cx="7772400" cy="4786346"/>
          </a:xfrm>
          <a:solidFill>
            <a:srgbClr val="99FF99"/>
          </a:solidFill>
          <a:ln w="76200" cmpd="dbl">
            <a:solidFill>
              <a:schemeClr val="accent5">
                <a:lumMod val="50000"/>
              </a:schemeClr>
            </a:solidFill>
            <a:prstDash val="solid"/>
          </a:ln>
        </p:spPr>
        <p:txBody>
          <a:bodyPr anchor="ctr" anchorCtr="0"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Доходы бюджета муниципального образования «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Кузоватовское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городское поселение»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solidFill>
            <a:srgbClr val="66FFFF"/>
          </a:solidFill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990099"/>
                </a:solidFill>
              </a:rPr>
              <a:t>Нормативы зачисления основных доходов в местные бюджеты</a:t>
            </a:r>
            <a:endParaRPr lang="ru-RU" sz="2400" dirty="0">
              <a:solidFill>
                <a:srgbClr val="990099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57297"/>
          <a:ext cx="8229600" cy="52454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88389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Наименование доходных источников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муниципального района, 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</a:t>
                      </a:r>
                      <a:r>
                        <a:rPr lang="ru-RU" dirty="0" err="1" smtClean="0">
                          <a:solidFill>
                            <a:schemeClr val="bg1"/>
                          </a:solidFill>
                        </a:rPr>
                        <a:t>поселений,%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НДФЛ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ЕНВД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ЕСХН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Налог на имущество физических лиц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Земельный налог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Неналоговые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земельных участков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имущества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Доходы от оказания платных услуг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9FF99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Исполнение плана                                    за январь-май 20</a:t>
            </a:r>
            <a:r>
              <a:rPr lang="en-US" dirty="0" smtClean="0"/>
              <a:t>2</a:t>
            </a:r>
            <a:r>
              <a:rPr lang="ru-RU" dirty="0" smtClean="0"/>
              <a:t>3 года</a:t>
            </a:r>
            <a:endParaRPr lang="ru-RU" dirty="0"/>
          </a:p>
        </p:txBody>
      </p:sp>
      <p:graphicFrame>
        <p:nvGraphicFramePr>
          <p:cNvPr id="6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59173063"/>
              </p:ext>
            </p:extLst>
          </p:nvPr>
        </p:nvGraphicFramePr>
        <p:xfrm>
          <a:off x="428596" y="2214554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Факт поступления                                       за январь-май 2023год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34426317"/>
              </p:ext>
            </p:extLst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373616" cy="140364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dirty="0" smtClean="0"/>
              <a:t>Исполнение по налоговым и неналоговым доходам бюджета МО «Кузоватовское городское поселение»                        за январь-май</a:t>
            </a:r>
            <a:br>
              <a:rPr lang="ru-RU" sz="2400" dirty="0" smtClean="0"/>
            </a:br>
            <a:r>
              <a:rPr lang="ru-RU" sz="2400" dirty="0" smtClean="0"/>
              <a:t> 2023 года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0284226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0010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800" i="1" dirty="0" smtClean="0"/>
              <a:t>Справка о выполнении плана поступления доходов бюджета муниципального образования «Кузоватовское городское поселение»                                                                                                          в разрезе доходных источников за январь-май 2023г.</a:t>
            </a:r>
            <a:endParaRPr lang="ru-RU" sz="1800" i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722212"/>
              </p:ext>
            </p:extLst>
          </p:nvPr>
        </p:nvGraphicFramePr>
        <p:xfrm>
          <a:off x="428596" y="1214421"/>
          <a:ext cx="8358247" cy="5111922"/>
        </p:xfrm>
        <a:graphic>
          <a:graphicData uri="http://schemas.openxmlformats.org/drawingml/2006/table">
            <a:tbl>
              <a:tblPr/>
              <a:tblGrid>
                <a:gridCol w="5043770"/>
                <a:gridCol w="1171336"/>
                <a:gridCol w="1071570"/>
                <a:gridCol w="1071571"/>
              </a:tblGrid>
              <a:tr h="79063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Наименование доходных источников</a:t>
                      </a:r>
                    </a:p>
                  </a:txBody>
                  <a:tcPr marL="4382" marR="4382" marT="43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план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              01.06.2023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Факт на                             01.06.2023</a:t>
                      </a:r>
                      <a:r>
                        <a:rPr lang="ru-RU" sz="1200" b="1" i="0" u="none" strike="noStrike" baseline="0" dirty="0" smtClean="0">
                          <a:solidFill>
                            <a:schemeClr val="bg1"/>
                          </a:solidFill>
                          <a:latin typeface="Arial"/>
                        </a:rPr>
                        <a:t>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Процент  выполнения, (%)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5558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4460,0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8099,2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181,6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доходы 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3100,0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5587,2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180,2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акцизы на нефтепродукты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860,0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1308,8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152,2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единый сельхозналог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86,3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имущество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250,0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225,7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90,3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8897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земельный налог 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250,0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891,2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в 3,6 раза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госпошлина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523,8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721,4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137,7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2189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94,5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286,6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в 3,0 раза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2387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оказания платных услуг и компенсации затрат государства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39869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продажи материальных и нематериальных активов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16,3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21,8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133,7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штрафы, санкции, возмещение ущерба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прочие 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413,0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413,0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невыясненные поступления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Всего собственных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доходов: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4983,8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8820,6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177,0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dirty="0" smtClean="0"/>
              <a:t>Динамика поступления налоговых и неналоговых доходов за январь-май 2023года к уровню января-мая 2022 года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2022 год  (факт на 01.06.2022 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2023 год  (факт на 01.06.2023 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00" y="4250537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9644,7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8820,6 тыс.руб.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1928826" cy="1214446"/>
          </a:xfrm>
          <a:prstGeom prst="rightArrow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Снижение на 824,1 тыс.руб.</a:t>
            </a:r>
            <a:endParaRPr lang="ru-RU" sz="1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2647</TotalTime>
  <Words>806</Words>
  <Application>Microsoft Office PowerPoint</Application>
  <PresentationFormat>Экран (4:3)</PresentationFormat>
  <Paragraphs>235</Paragraphs>
  <Slides>21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Апекс</vt:lpstr>
      <vt:lpstr>Презентация PowerPoint</vt:lpstr>
      <vt:lpstr>Параметры бюджета муниципального образования Кузоватовское городское поселение</vt:lpstr>
      <vt:lpstr>Доходы бюджета муниципального образования «Кузоватовское городское поселение»</vt:lpstr>
      <vt:lpstr>Нормативы зачисления основных доходов в местные бюджеты</vt:lpstr>
      <vt:lpstr>Исполнение плана                                    за январь-май 2023 года</vt:lpstr>
      <vt:lpstr>Факт поступления                                       за январь-май 2023год</vt:lpstr>
      <vt:lpstr>Исполнение по налоговым и неналоговым доходам бюджета МО «Кузоватовское городское поселение»                        за январь-май  2023 года</vt:lpstr>
      <vt:lpstr>Справка о выполнении плана поступления доходов бюджета муниципального образования «Кузоватовское городское поселение»                                                                                                          в разрезе доходных источников за январь-май 2023г.</vt:lpstr>
      <vt:lpstr>Презентация PowerPoint</vt:lpstr>
      <vt:lpstr>  Параметры расходов бюджета муниципального образования Кузоватовское городское поселение</vt:lpstr>
      <vt:lpstr>Динамика расходов бюджета  муниципального образования Кузоватовское городское поселение на 01 июня 2023 года</vt:lpstr>
      <vt:lpstr>Структура и динамика расходов бюджета муниципального образования Кузоватовское городское поселение по разделам классификации расходов (тыс.руб.)</vt:lpstr>
      <vt:lpstr>Структура расходов бюджета муниципального образования Кузоватовское городское поселение на 01.06.2023 года</vt:lpstr>
      <vt:lpstr>Расходы бюджета муниципального образования «Кузоватовский район» на 2014 год на социальную политику</vt:lpstr>
      <vt:lpstr>Расходы бюджета муниципального образования «Кузоватовский район» на 2014 год на социальную политику</vt:lpstr>
      <vt:lpstr> Динамика расходов бюджета муниципального образования Кузоватовское городское поселение  по разделу «Национальная экономика» на  01.06.2022 -2023 г.г., тыс.руб. </vt:lpstr>
      <vt:lpstr> Динамика расходов бюджета муниципального образования Кузоватовское городское поселение на жилищно- коммунальное хозяйство на 01.06.2022-2023 г.г. </vt:lpstr>
      <vt:lpstr>Расходы бюджета муниципального образования «Кузоватовский район» на 2014 год на социальную политику</vt:lpstr>
      <vt:lpstr>Расходы бюджета муниципального образования «Кузоватовский район» на 2014 год на социальную политику</vt:lpstr>
      <vt:lpstr>Соотношение сумм бюджетных ассигнований в рамках программ к сумме бюджетных ассигнований на 01.06.2023 года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Доходы бюджета муниципального образования «Кузоватовский район»</dc:title>
  <cp:lastModifiedBy>1</cp:lastModifiedBy>
  <cp:revision>363</cp:revision>
  <dcterms:modified xsi:type="dcterms:W3CDTF">2023-06-14T07:44:29Z</dcterms:modified>
</cp:coreProperties>
</file>