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2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7" r:id="rId16"/>
    <p:sldId id="336" r:id="rId17"/>
    <p:sldId id="338" r:id="rId18"/>
    <p:sldId id="298" r:id="rId19"/>
    <p:sldId id="332" r:id="rId20"/>
    <p:sldId id="33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429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8480128"/>
        <c:axId val="38498304"/>
        <c:axId val="0"/>
      </c:bar3DChart>
      <c:catAx>
        <c:axId val="38480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8498304"/>
        <c:crosses val="autoZero"/>
        <c:auto val="1"/>
        <c:lblAlgn val="ctr"/>
        <c:lblOffset val="100"/>
        <c:noMultiLvlLbl val="0"/>
      </c:catAx>
      <c:valAx>
        <c:axId val="384983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84801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130.69999999999999</c:v>
                </c:pt>
                <c:pt idx="1">
                  <c:v>2054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234E-2"/>
          <c:w val="0.8698676727909016"/>
          <c:h val="0.583126508104456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2023г.</c:v>
                </c:pt>
                <c:pt idx="1">
                  <c:v>Факт по налоговым доходам за январь-май 2023г.</c:v>
                </c:pt>
                <c:pt idx="2">
                  <c:v>План по неналоговым доходам за январь-май 2023г.</c:v>
                </c:pt>
                <c:pt idx="3">
                  <c:v>Факт по неналоговым доходам за январь-май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156</c:v>
                </c:pt>
                <c:pt idx="1">
                  <c:v>130.69999999999999</c:v>
                </c:pt>
                <c:pt idx="2">
                  <c:v>1336.6</c:v>
                </c:pt>
                <c:pt idx="3">
                  <c:v>2054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571008"/>
        <c:axId val="38572800"/>
      </c:barChart>
      <c:catAx>
        <c:axId val="38571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572800"/>
        <c:crosses val="autoZero"/>
        <c:auto val="1"/>
        <c:lblAlgn val="ctr"/>
        <c:lblOffset val="100"/>
        <c:noMultiLvlLbl val="0"/>
      </c:catAx>
      <c:valAx>
        <c:axId val="38572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571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01.06.2023 года</c:v>
                </c:pt>
                <c:pt idx="2">
                  <c:v>факт на 01.06.2022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7055.2</c:v>
                </c:pt>
                <c:pt idx="1">
                  <c:v>9879.6</c:v>
                </c:pt>
                <c:pt idx="2">
                  <c:v>3011.2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48880256"/>
        <c:axId val="48882048"/>
        <c:axId val="0"/>
      </c:bar3DChart>
      <c:catAx>
        <c:axId val="48880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48882048"/>
        <c:crosses val="autoZero"/>
        <c:auto val="1"/>
        <c:lblAlgn val="ctr"/>
        <c:lblOffset val="100"/>
        <c:tickMarkSkip val="2"/>
        <c:noMultiLvlLbl val="0"/>
      </c:catAx>
      <c:valAx>
        <c:axId val="48882048"/>
        <c:scaling>
          <c:orientation val="minMax"/>
          <c:min val="0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888025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2,9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62.1</c:v>
                </c:pt>
                <c:pt idx="1">
                  <c:v>3.1</c:v>
                </c:pt>
                <c:pt idx="2">
                  <c:v>0.2</c:v>
                </c:pt>
                <c:pt idx="3">
                  <c:v>4.0999999999999996</c:v>
                </c:pt>
                <c:pt idx="4">
                  <c:v>3.3</c:v>
                </c:pt>
                <c:pt idx="5">
                  <c:v>26.2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2009</c:v>
                </c:pt>
                <c:pt idx="1">
                  <c:v>3011.2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37695561818949247"/>
          <c:y val="8.6070275218827014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907571092606398E-2"/>
          <c:y val="0.11997222427245705"/>
          <c:w val="0.64295769071513964"/>
          <c:h val="0.850398353477947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1"/>
            <c:bubble3D val="0"/>
          </c:dPt>
          <c:dPt>
            <c:idx val="2"/>
            <c:bubble3D val="0"/>
            <c:explosion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4013,0 тыс. руб. 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55</a:t>
                    </a:r>
                    <a:r>
                      <a:rPr lang="ru-RU" dirty="0" smtClean="0"/>
                      <a:t>41,6 </a:t>
                    </a:r>
                    <a:r>
                      <a:rPr lang="ru-RU" dirty="0" err="1" smtClean="0"/>
                      <a:t>тыс.руб</a:t>
                    </a:r>
                    <a:r>
                      <a:rPr lang="ru-RU" dirty="0" smtClean="0"/>
                      <a:t>.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33,7% бюджетные ассигнования запланированные в рамках программ</c:v>
                </c:pt>
                <c:pt idx="1">
                  <c:v>66,3%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3230</c:v>
                </c:pt>
                <c:pt idx="1">
                  <c:v>6351.5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0.37188</cdr:y>
    </cdr:from>
    <cdr:to>
      <cdr:x>0.5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3230" y="160814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2184,7</a:t>
          </a:r>
        </a:p>
        <a:p xmlns:a="http://schemas.openxmlformats.org/drawingml/2006/main">
          <a:r>
            <a:rPr lang="ru-RU" sz="1800" dirty="0" err="1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0.69384</cdr:y>
    </cdr:from>
    <cdr:to>
      <cdr:x>0.37327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3000396"/>
          <a:ext cx="107157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1492,6</a:t>
          </a:r>
        </a:p>
        <a:p xmlns:a="http://schemas.openxmlformats.org/drawingml/2006/main"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926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75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454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05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2023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8299011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376454"/>
              </p:ext>
            </p:extLst>
          </p:nvPr>
        </p:nvGraphicFramePr>
        <p:xfrm>
          <a:off x="285717" y="928670"/>
          <a:ext cx="8715438" cy="4884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01.06.2022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01.06.2022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10034,8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2669,1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9879,6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3011,2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9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5371,9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6151,7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2292,2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3864,9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smtClean="0">
                          <a:latin typeface="Times New Roman" pitchFamily="18" charset="0"/>
                          <a:cs typeface="Times New Roman" pitchFamily="18" charset="0"/>
                        </a:rPr>
                        <a:t>86,6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0888220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01.06.2023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1928,7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2292,2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363,5 </a:t>
            </a:r>
            <a:r>
              <a:rPr lang="ru-RU" sz="1100" b="1" dirty="0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72,3 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48,7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23,6 </a:t>
            </a:r>
            <a:r>
              <a:rPr lang="ru-RU" sz="1100" b="1" dirty="0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5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экономику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358,8 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399,0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40,2 </a:t>
            </a:r>
            <a:r>
              <a:rPr lang="ru-RU" sz="1100" b="1" dirty="0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43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266,4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214,4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 </a:t>
            </a:r>
            <a:r>
              <a:rPr lang="ru-RU" sz="1100" b="1" dirty="0" smtClean="0">
                <a:solidFill>
                  <a:srgbClr val="66FF99"/>
                </a:solidFill>
              </a:rPr>
              <a:t>52,0 </a:t>
            </a:r>
            <a:r>
              <a:rPr lang="ru-RU" sz="1100" b="1" dirty="0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98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424091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293540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9127181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01.06.22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01.06.23 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9763,3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9726,5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10034,8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9879,6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-271,5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-153,1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2023 года запланирована реализация  2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</a:t>
            </a:r>
            <a:r>
              <a:rPr lang="ru-RU" sz="2800" i="1" dirty="0" smtClean="0"/>
              <a:t>3230,0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–613,4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75441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январь-май 2023 год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940895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январь-май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423268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январь-май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599761"/>
              </p:ext>
            </p:extLst>
          </p:nvPr>
        </p:nvGraphicFramePr>
        <p:xfrm>
          <a:off x="428596" y="1428740"/>
          <a:ext cx="8358247" cy="473354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январь-май    2023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январь-май            2023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130,7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83,8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192,5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124,2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362,1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-279,0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-144,9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1336,6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2054,0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153,7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94,6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133,6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141,2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976,1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1604,5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164,4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265,9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315,9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118,8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1492,6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2184,7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146,4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2023 года к уровню января-мая 2022года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01.06.2022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01.06.2023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1587,6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2184,7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Увеличение на 597,1 тыс.руб.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2611</TotalTime>
  <Words>741</Words>
  <Application>Microsoft Office PowerPoint</Application>
  <PresentationFormat>Экран (4:3)</PresentationFormat>
  <Paragraphs>225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январь-май 2023 года</vt:lpstr>
      <vt:lpstr>Факт поступления                                       за январь-май 2023 год</vt:lpstr>
      <vt:lpstr>Исполнение по налоговым и неналоговым доходам бюджета МО «Безводовское сельское поселения»                                          за январь-май 2023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январь-май 2023г.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июня 2023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01.06.2023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01.06.2023 года (в тыс.руб.)</vt:lpstr>
      <vt:lpstr>Соотношение сумм бюджетных ассигнований в рамках программ к сумме бюджетных ассигнований на 01.06.2023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Екатерина</dc:creator>
  <cp:lastModifiedBy>Лена</cp:lastModifiedBy>
  <cp:revision>407</cp:revision>
  <dcterms:modified xsi:type="dcterms:W3CDTF">2023-06-14T09:16:22Z</dcterms:modified>
</cp:coreProperties>
</file>