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278" r:id="rId11"/>
    <p:sldId id="281" r:id="rId12"/>
    <p:sldId id="283" r:id="rId13"/>
    <p:sldId id="284" r:id="rId14"/>
    <p:sldId id="315" r:id="rId15"/>
    <p:sldId id="326" r:id="rId16"/>
    <p:sldId id="327" r:id="rId17"/>
    <p:sldId id="325" r:id="rId18"/>
    <p:sldId id="328" r:id="rId19"/>
    <p:sldId id="32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66FFFF"/>
    <a:srgbClr val="990099"/>
    <a:srgbClr val="00FFFF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947840"/>
        <c:axId val="38953728"/>
        <c:axId val="0"/>
      </c:bar3DChart>
      <c:catAx>
        <c:axId val="38947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953728"/>
        <c:crosses val="autoZero"/>
        <c:auto val="1"/>
        <c:lblAlgn val="ctr"/>
        <c:lblOffset val="100"/>
        <c:noMultiLvlLbl val="0"/>
      </c:catAx>
      <c:valAx>
        <c:axId val="38953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947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35,5% бюджетные ассигнования запланированные в рамках программ</c:v>
                </c:pt>
                <c:pt idx="1">
                  <c:v>64,5%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3466.9</c:v>
                </c:pt>
                <c:pt idx="1">
                  <c:v>6308.2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375.3</c:v>
                </c:pt>
                <c:pt idx="1">
                  <c:v>962.1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122</c:v>
                </c:pt>
                <c:pt idx="1">
                  <c:v>375.3</c:v>
                </c:pt>
                <c:pt idx="2">
                  <c:v>962</c:v>
                </c:pt>
                <c:pt idx="3">
                  <c:v>962.1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846464"/>
        <c:axId val="38848000"/>
      </c:barChart>
      <c:catAx>
        <c:axId val="3884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848000"/>
        <c:crosses val="autoZero"/>
        <c:auto val="1"/>
        <c:lblAlgn val="ctr"/>
        <c:lblOffset val="100"/>
        <c:noMultiLvlLbl val="0"/>
      </c:catAx>
      <c:valAx>
        <c:axId val="38848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846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50164041994751"/>
          <c:y val="3.4335875984252216E-2"/>
          <c:w val="0.78816502624671914"/>
          <c:h val="0.79480216535433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ln>
                <a:solidFill>
                  <a:schemeClr val="bg1">
                    <a:lumMod val="75000"/>
                  </a:schemeClr>
                </a:solidFill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0.00%</c:formatCode>
                <c:ptCount val="2"/>
                <c:pt idx="0">
                  <c:v>1.9E-2</c:v>
                </c:pt>
                <c:pt idx="1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857664"/>
        <c:axId val="117884032"/>
      </c:barChart>
      <c:catAx>
        <c:axId val="117857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2">
                <a:lumMod val="75000"/>
              </a:schemeClr>
            </a:solidFill>
          </a:ln>
        </c:spPr>
        <c:crossAx val="117884032"/>
        <c:crosses val="autoZero"/>
        <c:auto val="1"/>
        <c:lblAlgn val="ctr"/>
        <c:lblOffset val="100"/>
        <c:noMultiLvlLbl val="0"/>
      </c:catAx>
      <c:valAx>
        <c:axId val="11788403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spPr>
          <a:solidFill>
            <a:srgbClr val="92D050"/>
          </a:solidFill>
        </c:spPr>
        <c:crossAx val="117857664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solidFill>
        <a:schemeClr val="bg2">
          <a:lumMod val="9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Lbls>
            <c:dLbl>
              <c:idx val="2"/>
              <c:layout>
                <c:manualLayout>
                  <c:x val="3.9390735880237195E-3"/>
                  <c:y val="-0.2015461121731090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2932098765432097E-3"/>
                  <c:y val="0.3315574264636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9.068217167298532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60.5</c:v>
                </c:pt>
                <c:pt idx="1">
                  <c:v>2.2999999999999998</c:v>
                </c:pt>
                <c:pt idx="2">
                  <c:v>0.7</c:v>
                </c:pt>
                <c:pt idx="3">
                  <c:v>3.5</c:v>
                </c:pt>
                <c:pt idx="4">
                  <c:v>30.8</c:v>
                </c:pt>
                <c:pt idx="5">
                  <c:v>0.5</c:v>
                </c:pt>
                <c:pt idx="6">
                  <c:v>1.7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1458.4</c:v>
                </c:pt>
                <c:pt idx="1">
                  <c:v>2288.9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64.599999999999994</c:v>
                </c:pt>
                <c:pt idx="1">
                  <c:v>99.6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291.3</c:v>
                </c:pt>
                <c:pt idx="1">
                  <c:v>212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174.2</c:v>
                </c:pt>
                <c:pt idx="1">
                  <c:v>68.8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1337,4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0.2429</cdr:x>
      <cdr:y>0.64717</cdr:y>
    </cdr:from>
    <cdr:to>
      <cdr:x>0.37311</cdr:x>
      <cdr:y>0.81016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98938" y="2798590"/>
          <a:ext cx="1071576" cy="704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1084,0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6309,1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3466,9 </a:t>
          </a:r>
          <a:r>
            <a:rPr lang="ru-RU" sz="1600" b="1" dirty="0" smtClean="0"/>
            <a:t>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32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7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70280872"/>
              </p:ext>
            </p:extLst>
          </p:nvPr>
        </p:nvGraphicFramePr>
        <p:xfrm>
          <a:off x="142844" y="1500174"/>
          <a:ext cx="828680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1143000"/>
          </a:xfrm>
          <a:solidFill>
            <a:schemeClr val="accent1"/>
          </a:solidFill>
          <a:ln cmpd="dbl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 исполнения расходов бюджета муниципального образования Коромысловское сельское поселение на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01.06.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2022-2023 гг..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6286520"/>
            <a:ext cx="304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% к  предыдущему году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3214678" y="6357958"/>
            <a:ext cx="214314" cy="2143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54601"/>
              </p:ext>
            </p:extLst>
          </p:nvPr>
        </p:nvGraphicFramePr>
        <p:xfrm>
          <a:off x="66725" y="1335431"/>
          <a:ext cx="9010549" cy="4677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70205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578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5566,2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10073,3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2774,7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8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3613,2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6081,1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2288,9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5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0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9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3116,9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765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21521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66876213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38452608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219560637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01.06.2022-2023г.г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88592198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85180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0873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2023 года запланирована реализация  2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3466,9 тыс. руб.</a:t>
            </a:r>
          </a:p>
          <a:p>
            <a:pPr algn="just"/>
            <a:r>
              <a:rPr lang="ru-RU" sz="2800" dirty="0" smtClean="0"/>
              <a:t>Исполнено на отчетную дату – 286,6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4698268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01.06.2022)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5425,8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9609,4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5566,2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10073,3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51685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51287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январь-май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4862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759349"/>
              </p:ext>
            </p:extLst>
          </p:nvPr>
        </p:nvGraphicFramePr>
        <p:xfrm>
          <a:off x="428596" y="1214423"/>
          <a:ext cx="8358247" cy="5214967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3,1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24,0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962,0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962,1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2023года                                                                   к уровню января-мая 2022года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01.06.2023года)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2228,6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1337,4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891,2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2487</TotalTime>
  <Words>567</Words>
  <Application>Microsoft Office PowerPoint</Application>
  <PresentationFormat>Экран (4:3)</PresentationFormat>
  <Paragraphs>187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январь-май 2023года</vt:lpstr>
      <vt:lpstr>Факт поступления                                       за январь-май 2023 год</vt:lpstr>
      <vt:lpstr>Исполнение по налоговым и неналоговым доходам  бюджета МО «Коромысловское сельское поселение»                     за январь-май 2023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 исполнения расходов бюджета муниципального образования Коромысловское сельское поселение на 01.06. 2022-2023 гг..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01.06.2023 г.</vt:lpstr>
      <vt:lpstr> Динамика расходов бюджета муниципального образования Коромысловское сельское поселение  на общегосударственные расходы на 01.06.2022-2023г.г.</vt:lpstr>
      <vt:lpstr> Динамика расходов бюджета муниципального образования Коромысловское сельское поселение  на национальную оборону на 01.06.2022-2023г.г.</vt:lpstr>
      <vt:lpstr> Динамика расходов бюджета муниципального образования Коромысловское сельское поселение  на национальную экономику на 01.06.2022-2023г.г.</vt:lpstr>
      <vt:lpstr> Динамика расходов бюджета муниципального образования Коромысловское сельское поселение  на жилищно-коммунальное хозяйство на 01.06.2022-2023г.г.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305</cp:revision>
  <dcterms:modified xsi:type="dcterms:W3CDTF">2023-06-14T11:09:48Z</dcterms:modified>
</cp:coreProperties>
</file>