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281" r:id="rId12"/>
    <p:sldId id="283" r:id="rId13"/>
    <p:sldId id="284" r:id="rId14"/>
    <p:sldId id="288" r:id="rId15"/>
    <p:sldId id="324" r:id="rId16"/>
    <p:sldId id="325" r:id="rId17"/>
    <p:sldId id="298" r:id="rId18"/>
    <p:sldId id="322" r:id="rId19"/>
    <p:sldId id="32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4.5389999999999997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3427840"/>
        <c:axId val="92795648"/>
        <c:axId val="0"/>
      </c:bar3DChart>
      <c:catAx>
        <c:axId val="123427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2795648"/>
        <c:crosses val="autoZero"/>
        <c:auto val="1"/>
        <c:lblAlgn val="ctr"/>
        <c:lblOffset val="100"/>
        <c:noMultiLvlLbl val="0"/>
      </c:catAx>
      <c:valAx>
        <c:axId val="92795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3427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505.9</c:v>
                </c:pt>
                <c:pt idx="1">
                  <c:v>35.1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 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101.5</c:v>
                </c:pt>
                <c:pt idx="1">
                  <c:v>505.9</c:v>
                </c:pt>
                <c:pt idx="2">
                  <c:v>17.7</c:v>
                </c:pt>
                <c:pt idx="3">
                  <c:v>35.1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800960"/>
        <c:axId val="117802496"/>
      </c:barChart>
      <c:catAx>
        <c:axId val="117800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802496"/>
        <c:crosses val="autoZero"/>
        <c:auto val="1"/>
        <c:lblAlgn val="ctr"/>
        <c:lblOffset val="100"/>
        <c:noMultiLvlLbl val="0"/>
      </c:catAx>
      <c:valAx>
        <c:axId val="117802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800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50164041994751"/>
          <c:y val="3.4335875984252216E-2"/>
          <c:w val="0.78816502624671914"/>
          <c:h val="0.79480216535433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ln>
                <a:solidFill>
                  <a:schemeClr val="bg1">
                    <a:lumMod val="75000"/>
                  </a:schemeClr>
                </a:solidFill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0.00%</c:formatCode>
                <c:ptCount val="2"/>
                <c:pt idx="0">
                  <c:v>1.2E-2</c:v>
                </c:pt>
                <c:pt idx="1">
                  <c:v>2.9000000000000001E-2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1257344"/>
        <c:axId val="141275520"/>
      </c:barChart>
      <c:catAx>
        <c:axId val="141257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2">
                <a:lumMod val="75000"/>
              </a:schemeClr>
            </a:solidFill>
          </a:ln>
        </c:spPr>
        <c:crossAx val="141275520"/>
        <c:crosses val="autoZero"/>
        <c:auto val="1"/>
        <c:lblAlgn val="ctr"/>
        <c:lblOffset val="100"/>
        <c:noMultiLvlLbl val="0"/>
      </c:catAx>
      <c:valAx>
        <c:axId val="14127552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spPr>
          <a:solidFill>
            <a:srgbClr val="92D050"/>
          </a:solidFill>
        </c:spPr>
        <c:crossAx val="141257344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solidFill>
        <a:schemeClr val="bg2">
          <a:lumMod val="9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79.2</c:v>
                </c:pt>
                <c:pt idx="1">
                  <c:v>4.5</c:v>
                </c:pt>
                <c:pt idx="2">
                  <c:v>5.8</c:v>
                </c:pt>
                <c:pt idx="3">
                  <c:v>3.3</c:v>
                </c:pt>
                <c:pt idx="4">
                  <c:v>48.7</c:v>
                </c:pt>
                <c:pt idx="5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2994.3</c:v>
                </c:pt>
                <c:pt idx="1">
                  <c:v>2103.3000000000002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11,3% бюджетные ассигнования запланированные в рамках программ</c:v>
                </c:pt>
                <c:pt idx="1">
                  <c:v>88,7%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722.6</c:v>
                </c:pt>
                <c:pt idx="1">
                  <c:v>5661.5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541,0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0.29514</cdr:x>
      <cdr:y>0.69713</cdr:y>
    </cdr:from>
    <cdr:to>
      <cdr:x>0.37327</cdr:x>
      <cdr:y>0.847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428884" y="3014646"/>
          <a:ext cx="642979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119,2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0.31384</cdr:x>
      <cdr:y>0.2488</cdr:y>
    </cdr:from>
    <cdr:to>
      <cdr:x>0.55216</cdr:x>
      <cdr:y>0.3244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60358" y="1421921"/>
          <a:ext cx="1944253" cy="432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725,1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0.526</cdr:y>
    </cdr:from>
    <cdr:to>
      <cdr:x>0.53415</cdr:x>
      <cdr:y>0.6268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3006096"/>
          <a:ext cx="1071493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5547,4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190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105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6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57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082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36534375"/>
              </p:ext>
            </p:extLst>
          </p:nvPr>
        </p:nvGraphicFramePr>
        <p:xfrm>
          <a:off x="142844" y="1500174"/>
          <a:ext cx="828680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1143000"/>
          </a:xfrm>
          <a:solidFill>
            <a:schemeClr val="accent1"/>
          </a:solidFill>
          <a:ln cmpd="dbl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 исполнения расходов бюджета муниципального образования Еделевское сельское поселение на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01.06 </a:t>
            </a:r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2022-2023 гг..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6286520"/>
            <a:ext cx="304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% к  предыдущему году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3214678" y="6357958"/>
            <a:ext cx="214314" cy="2143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424914"/>
              </p:ext>
            </p:extLst>
          </p:nvPr>
        </p:nvGraphicFramePr>
        <p:xfrm>
          <a:off x="285717" y="928670"/>
          <a:ext cx="8715438" cy="445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9725,8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4335,7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1868,7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5326,6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1366,5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3949,3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610066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1868,7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1366,5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502,2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72,3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91,4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19,1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9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экономику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410,3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 на 164,9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9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342783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01.06.2022-2023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123820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2023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</a:t>
            </a:r>
            <a:r>
              <a:rPr lang="ru-RU" sz="2800" i="1" dirty="0" smtClean="0"/>
              <a:t>722,6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432,8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633741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01.06.22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9653,0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9725,8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27674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68616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январь-май 2023года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0242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121032"/>
              </p:ext>
            </p:extLst>
          </p:nvPr>
        </p:nvGraphicFramePr>
        <p:xfrm>
          <a:off x="428596" y="1285859"/>
          <a:ext cx="8358247" cy="4962163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январь-май    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январь-май            2023года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17,5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50,0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3,5 раза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 года                                                                         к уровню января-мая 2022 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2022 год  (факт на 01.06.2022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2692,6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541,0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2151,6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3196</TotalTime>
  <Words>699</Words>
  <Application>Microsoft Office PowerPoint</Application>
  <PresentationFormat>Экран (4:3)</PresentationFormat>
  <Paragraphs>213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 год</vt:lpstr>
      <vt:lpstr>Исполнение по налоговым и неналоговым доходам бюджета МО «Еделевское сельское поселение»                                               за январь-май 2023года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 исполнения расходов бюджета муниципального образования Еделевское сельское поселение на 01.06 2022-2023 гг..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01.06.2023 года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01.06.2022-2023 г.г. (в тыс.руб.)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Лена</cp:lastModifiedBy>
  <cp:revision>406</cp:revision>
  <dcterms:modified xsi:type="dcterms:W3CDTF">2023-06-14T09:32:00Z</dcterms:modified>
</cp:coreProperties>
</file>