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notesSlides/notesSlide1.xml" ContentType="application/vnd.openxmlformats-officedocument.presentationml.notesSlide+xml"/>
  <Override PartName="/ppt/charts/chart4.xml" ContentType="application/vnd.openxmlformats-officedocument.drawingml.chart+xml"/>
  <Override PartName="/ppt/drawings/drawing2.xml" ContentType="application/vnd.openxmlformats-officedocument.drawingml.chartshapes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drawings/drawing3.xml" ContentType="application/vnd.openxmlformats-officedocument.drawingml.chartshapes+xml"/>
  <Override PartName="/ppt/charts/chart7.xml" ContentType="application/vnd.openxmlformats-officedocument.drawingml.chart+xml"/>
  <Override PartName="/ppt/drawings/drawing4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sldIdLst>
    <p:sldId id="299" r:id="rId2"/>
    <p:sldId id="313" r:id="rId3"/>
    <p:sldId id="320" r:id="rId4"/>
    <p:sldId id="319" r:id="rId5"/>
    <p:sldId id="314" r:id="rId6"/>
    <p:sldId id="315" r:id="rId7"/>
    <p:sldId id="316" r:id="rId8"/>
    <p:sldId id="317" r:id="rId9"/>
    <p:sldId id="318" r:id="rId10"/>
    <p:sldId id="278" r:id="rId11"/>
    <p:sldId id="283" r:id="rId12"/>
    <p:sldId id="284" r:id="rId13"/>
    <p:sldId id="325" r:id="rId14"/>
    <p:sldId id="288" r:id="rId15"/>
    <p:sldId id="326" r:id="rId16"/>
    <p:sldId id="321" r:id="rId17"/>
    <p:sldId id="322" r:id="rId18"/>
    <p:sldId id="324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FF"/>
    <a:srgbClr val="990099"/>
    <a:srgbClr val="00FFFF"/>
    <a:srgbClr val="336699"/>
    <a:srgbClr val="009999"/>
    <a:srgbClr val="33CCCC"/>
    <a:srgbClr val="99FF99"/>
    <a:srgbClr val="9999FF"/>
    <a:srgbClr val="99FFCC"/>
    <a:srgbClr val="CC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78" autoAdjust="0"/>
    <p:restoredTop sz="86444" autoAdjust="0"/>
  </p:normalViewPr>
  <p:slideViewPr>
    <p:cSldViewPr>
      <p:cViewPr>
        <p:scale>
          <a:sx n="100" d="100"/>
          <a:sy n="100" d="100"/>
        </p:scale>
        <p:origin x="-1944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package" Target="../embeddings/Microsoft_Excel_Worksheet6.xlsx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4.xml"/><Relationship Id="rId1" Type="http://schemas.openxmlformats.org/officeDocument/2006/relationships/package" Target="../embeddings/Microsoft_Excel_Worksheet7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План на 01.03.2023г.</c:v>
                </c:pt>
              </c:strCache>
            </c:strRef>
          </c:tx>
          <c:spPr>
            <a:solidFill>
              <a:srgbClr val="FF66CC"/>
            </a:solidFill>
          </c:spPr>
          <c:invertIfNegative val="0"/>
          <c:dLbls>
            <c:txPr>
              <a:bodyPr/>
              <a:lstStyle/>
              <a:p>
                <a:pPr>
                  <a:defRPr sz="28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</c:f>
              <c:strCache>
                <c:ptCount val="1"/>
                <c:pt idx="0">
                  <c:v>%</c:v>
                </c:pt>
              </c:strCache>
            </c:strRef>
          </c:cat>
          <c:val>
            <c:numRef>
              <c:f>Лист1!$B$2</c:f>
              <c:numCache>
                <c:formatCode>0%</c:formatCode>
                <c:ptCount val="1"/>
                <c:pt idx="0">
                  <c:v>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Факт на 01.03.2023г.</c:v>
                </c:pt>
              </c:strCache>
            </c:strRef>
          </c:tx>
          <c:spPr>
            <a:solidFill>
              <a:srgbClr val="92D050"/>
            </a:solidFill>
          </c:spPr>
          <c:invertIfNegative val="0"/>
          <c:dLbls>
            <c:txPr>
              <a:bodyPr/>
              <a:lstStyle/>
              <a:p>
                <a:pPr>
                  <a:defRPr sz="28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</c:f>
              <c:strCache>
                <c:ptCount val="1"/>
                <c:pt idx="0">
                  <c:v>%</c:v>
                </c:pt>
              </c:strCache>
            </c:strRef>
          </c:cat>
          <c:val>
            <c:numRef>
              <c:f>Лист1!$C$2</c:f>
              <c:numCache>
                <c:formatCode>0%</c:formatCode>
                <c:ptCount val="1"/>
                <c:pt idx="0">
                  <c:v>2.15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39978880"/>
        <c:axId val="39980416"/>
        <c:axId val="0"/>
      </c:bar3DChart>
      <c:catAx>
        <c:axId val="39978880"/>
        <c:scaling>
          <c:orientation val="minMax"/>
        </c:scaling>
        <c:delete val="0"/>
        <c:axPos val="b"/>
        <c:majorTickMark val="out"/>
        <c:minorTickMark val="none"/>
        <c:tickLblPos val="nextTo"/>
        <c:crossAx val="39980416"/>
        <c:crosses val="autoZero"/>
        <c:auto val="1"/>
        <c:lblAlgn val="ctr"/>
        <c:lblOffset val="100"/>
        <c:noMultiLvlLbl val="0"/>
      </c:catAx>
      <c:valAx>
        <c:axId val="39980416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39978880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title>
      <c:tx>
        <c:rich>
          <a:bodyPr/>
          <a:lstStyle/>
          <a:p>
            <a:pPr>
              <a:defRPr>
                <a:solidFill>
                  <a:schemeClr val="bg1"/>
                </a:solidFill>
              </a:defRPr>
            </a:pPr>
            <a:r>
              <a:rPr lang="ru-RU" dirty="0">
                <a:solidFill>
                  <a:schemeClr val="bg1"/>
                </a:solidFill>
              </a:rPr>
              <a:t>тыс.рублей</a:t>
            </a:r>
          </a:p>
        </c:rich>
      </c:tx>
      <c:layout/>
      <c:overlay val="0"/>
    </c:title>
    <c:autoTitleDeleted val="0"/>
    <c:plotArea>
      <c:layout/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тыс.рублей</c:v>
                </c:pt>
              </c:strCache>
            </c:strRef>
          </c:tx>
          <c:spPr>
            <a:ln>
              <a:solidFill>
                <a:srgbClr val="66FF66"/>
              </a:solidFill>
            </a:ln>
          </c:spPr>
          <c:explosion val="25"/>
          <c:dPt>
            <c:idx val="0"/>
            <c:bubble3D val="0"/>
            <c:spPr>
              <a:solidFill>
                <a:srgbClr val="00B050"/>
              </a:solidFill>
              <a:ln>
                <a:solidFill>
                  <a:srgbClr val="66FF66"/>
                </a:solidFill>
              </a:ln>
            </c:spPr>
          </c:dPt>
          <c:dPt>
            <c:idx val="1"/>
            <c:bubble3D val="0"/>
            <c:spPr>
              <a:solidFill>
                <a:srgbClr val="FFC000"/>
              </a:solidFill>
              <a:ln>
                <a:solidFill>
                  <a:srgbClr val="66FF66"/>
                </a:solidFill>
              </a:ln>
            </c:spPr>
          </c:dPt>
          <c:dLbls>
            <c:txPr>
              <a:bodyPr/>
              <a:lstStyle/>
              <a:p>
                <a:pPr>
                  <a:defRPr sz="1600" baseline="0">
                    <a:solidFill>
                      <a:schemeClr val="bg1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Лист1!$A$2:$A$3</c:f>
              <c:strCache>
                <c:ptCount val="2"/>
                <c:pt idx="0">
                  <c:v>Налоговые доходы</c:v>
                </c:pt>
                <c:pt idx="1">
                  <c:v>Неналоговые доходы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8.6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r"/>
      <c:layout/>
      <c:overlay val="0"/>
      <c:txPr>
        <a:bodyPr/>
        <a:lstStyle/>
        <a:p>
          <a:pPr>
            <a:defRPr sz="2400" baseline="0">
              <a:solidFill>
                <a:schemeClr val="bg1"/>
              </a:solidFill>
            </a:defRPr>
          </a:pPr>
          <a:endParaRPr lang="ru-RU"/>
        </a:p>
      </c:txPr>
    </c:legend>
    <c:plotVisOnly val="1"/>
    <c:dispBlanksAs val="gap"/>
    <c:showDLblsOverMax val="0"/>
  </c:chart>
  <c:spPr>
    <a:gradFill rotWithShape="1">
      <a:gsLst>
        <a:gs pos="0">
          <a:schemeClr val="accent5">
            <a:shade val="45000"/>
            <a:satMod val="155000"/>
          </a:schemeClr>
        </a:gs>
        <a:gs pos="60000">
          <a:schemeClr val="accent5">
            <a:shade val="95000"/>
            <a:satMod val="150000"/>
          </a:schemeClr>
        </a:gs>
        <a:gs pos="100000">
          <a:schemeClr val="accent5">
            <a:tint val="87000"/>
            <a:satMod val="250000"/>
          </a:schemeClr>
        </a:gs>
      </a:gsLst>
      <a:lin ang="16200000" scaled="0"/>
    </a:gradFill>
    <a:ln w="9525" cap="flat" cmpd="sng" algn="ctr">
      <a:solidFill>
        <a:schemeClr val="accent5">
          <a:satMod val="150000"/>
        </a:schemeClr>
      </a:solidFill>
      <a:prstDash val="solid"/>
    </a:ln>
    <a:effectLst>
      <a:outerShdw blurRad="65500" dist="38100" dir="5400000" rotWithShape="0">
        <a:srgbClr val="000000">
          <a:alpha val="40000"/>
        </a:srgbClr>
      </a:outerShdw>
    </a:effectLst>
  </c:spPr>
  <c:txPr>
    <a:bodyPr/>
    <a:lstStyle/>
    <a:p>
      <a:pPr>
        <a:defRPr>
          <a:solidFill>
            <a:schemeClr val="lt1"/>
          </a:solidFill>
          <a:latin typeface="+mn-lt"/>
          <a:ea typeface="+mn-ea"/>
          <a:cs typeface="+mn-cs"/>
        </a:defRPr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315701856712335"/>
          <c:y val="4.4861391929188144E-2"/>
          <c:w val="0.8698676727909016"/>
          <c:h val="0.5831265081044568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rgbClr val="00CC99"/>
            </a:solidFill>
          </c:spPr>
          <c:invertIfNegative val="0"/>
          <c:dPt>
            <c:idx val="2"/>
            <c:invertIfNegative val="0"/>
            <c:bubble3D val="0"/>
            <c:spPr>
              <a:solidFill>
                <a:srgbClr val="33CCFF"/>
              </a:solidFill>
            </c:spPr>
          </c:dPt>
          <c:dPt>
            <c:idx val="3"/>
            <c:invertIfNegative val="0"/>
            <c:bubble3D val="0"/>
            <c:spPr>
              <a:solidFill>
                <a:srgbClr val="33CCFF"/>
              </a:solidFill>
            </c:spPr>
          </c:dPt>
          <c:dLbls>
            <c:txPr>
              <a:bodyPr/>
              <a:lstStyle/>
              <a:p>
                <a:pPr>
                  <a:defRPr sz="24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Лист1!$A$2:$A$5</c:f>
              <c:strCache>
                <c:ptCount val="4"/>
                <c:pt idx="0">
                  <c:v>План по налоговым доходам за январь-февраль 2023г.</c:v>
                </c:pt>
                <c:pt idx="1">
                  <c:v>Факт по налоговым доходам за январь-февраль 2023г.</c:v>
                </c:pt>
                <c:pt idx="2">
                  <c:v>План по неналоговым доходам за январь-февраль 2023г.</c:v>
                </c:pt>
                <c:pt idx="3">
                  <c:v>Факт по неналоговым доходам за январь-февраль 2023г.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4</c:v>
                </c:pt>
                <c:pt idx="1">
                  <c:v>8.6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38680832"/>
        <c:axId val="38682624"/>
      </c:barChart>
      <c:catAx>
        <c:axId val="3868083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38682624"/>
        <c:crosses val="autoZero"/>
        <c:auto val="1"/>
        <c:lblAlgn val="ctr"/>
        <c:lblOffset val="100"/>
        <c:noMultiLvlLbl val="0"/>
      </c:catAx>
      <c:valAx>
        <c:axId val="3868262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3868083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3"/>
          <c:dLbls>
            <c:dLbl>
              <c:idx val="2"/>
              <c:layout/>
              <c:tx>
                <c:rich>
                  <a:bodyPr/>
                  <a:lstStyle/>
                  <a:p>
                    <a:r>
                      <a:rPr lang="ru-RU"/>
                      <a:t>Национальная безопасность и правоохранительная деятельность
</a:t>
                    </a:r>
                    <a:r>
                      <a:rPr lang="ru-RU" smtClean="0"/>
                      <a:t>0,2%</a:t>
                    </a:r>
                    <a:endParaRPr lang="ru-RU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5"/>
              <c:layout>
                <c:manualLayout>
                  <c:x val="-4.3239647127442403E-2"/>
                  <c:y val="1.2011982472720504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Культура</a:t>
                    </a:r>
                    <a:r>
                      <a:rPr lang="ru-RU" dirty="0"/>
                      <a:t>, кинематография
</a:t>
                    </a:r>
                    <a:r>
                      <a:rPr lang="ru-RU" dirty="0" smtClean="0"/>
                      <a:t>0,8</a:t>
                    </a:r>
                    <a:r>
                      <a:rPr lang="ru-RU" baseline="0" dirty="0" smtClean="0"/>
                      <a:t> </a:t>
                    </a:r>
                    <a:r>
                      <a:rPr lang="ru-RU" dirty="0" smtClean="0"/>
                      <a:t>%</a:t>
                    </a:r>
                    <a:endParaRPr lang="ru-RU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</c:dLbl>
            <c:showLegendKey val="0"/>
            <c:showVal val="0"/>
            <c:showCatName val="1"/>
            <c:showSerName val="0"/>
            <c:showPercent val="1"/>
            <c:showBubbleSize val="0"/>
            <c:showLeaderLines val="0"/>
          </c:dLbls>
          <c:cat>
            <c:strRef>
              <c:f>Лист1!$A$2:$A$7</c:f>
              <c:strCache>
                <c:ptCount val="6"/>
                <c:pt idx="0">
                  <c:v>Общегосударственные расходы</c:v>
                </c:pt>
                <c:pt idx="1">
                  <c:v>Национальная оборона</c:v>
                </c:pt>
                <c:pt idx="2">
                  <c:v>Национальная экономика</c:v>
                </c:pt>
                <c:pt idx="3">
                  <c:v>Жилищно-коммунальное хозяйство</c:v>
                </c:pt>
                <c:pt idx="4">
                  <c:v>Культура, кинематография</c:v>
                </c:pt>
                <c:pt idx="5">
                  <c:v>Социальная политика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67.2</c:v>
                </c:pt>
                <c:pt idx="1">
                  <c:v>2.8</c:v>
                </c:pt>
                <c:pt idx="2">
                  <c:v>7</c:v>
                </c:pt>
                <c:pt idx="3">
                  <c:v>18.5</c:v>
                </c:pt>
                <c:pt idx="4">
                  <c:v>1.3</c:v>
                </c:pt>
                <c:pt idx="5">
                  <c:v>3.2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0"/>
        </c:dLbls>
      </c:pie3DChart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0"/>
      <c:rotY val="180"/>
      <c:depthPercent val="90"/>
      <c:rAngAx val="1"/>
    </c:view3D>
    <c:floor>
      <c:thickness val="0"/>
      <c:spPr>
        <a:noFill/>
        <a:ln w="9525">
          <a:noFill/>
        </a:ln>
      </c:spPr>
    </c:floor>
    <c:sideWall>
      <c:thickness val="0"/>
      <c:spPr>
        <a:noFill/>
        <a:ln w="25400">
          <a:noFill/>
        </a:ln>
        <a:scene3d>
          <a:camera prst="orthographicFront"/>
          <a:lightRig rig="threePt" dir="t"/>
        </a:scene3d>
        <a:sp3d/>
      </c:spPr>
    </c:sideWall>
    <c:backWall>
      <c:thickness val="0"/>
      <c:spPr>
        <a:noFill/>
        <a:ln w="25400">
          <a:noFill/>
        </a:ln>
      </c:spPr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</c:spPr>
          <c:invertIfNegative val="0"/>
          <c:cat>
            <c:strRef>
              <c:f>Лист1!$A$2:$A$4</c:f>
              <c:strCache>
                <c:ptCount val="3"/>
                <c:pt idx="0">
                  <c:v>2023 (первоначальный план)</c:v>
                </c:pt>
                <c:pt idx="1">
                  <c:v>Уточнённый план на 01.03.2023 года</c:v>
                </c:pt>
                <c:pt idx="2">
                  <c:v>факт на 01.03.2023 года</c:v>
                </c:pt>
              </c:strCache>
            </c:strRef>
          </c:cat>
          <c:val>
            <c:numRef>
              <c:f>Лист1!$B$2:$B$4</c:f>
              <c:numCache>
                <c:formatCode>#,##0.0</c:formatCode>
                <c:ptCount val="3"/>
                <c:pt idx="0">
                  <c:v>3319.7</c:v>
                </c:pt>
                <c:pt idx="1">
                  <c:v>3966.8</c:v>
                </c:pt>
                <c:pt idx="2">
                  <c:v>383.8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shape val="cone"/>
        <c:axId val="103718912"/>
        <c:axId val="103720448"/>
        <c:axId val="0"/>
      </c:bar3DChart>
      <c:catAx>
        <c:axId val="1037189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b="0" i="0" baseline="0"/>
            </a:pPr>
            <a:endParaRPr lang="ru-RU"/>
          </a:p>
        </c:txPr>
        <c:crossAx val="103720448"/>
        <c:crosses val="autoZero"/>
        <c:auto val="1"/>
        <c:lblAlgn val="ctr"/>
        <c:lblOffset val="100"/>
        <c:tickMarkSkip val="2"/>
        <c:noMultiLvlLbl val="0"/>
      </c:catAx>
      <c:valAx>
        <c:axId val="103720448"/>
        <c:scaling>
          <c:orientation val="minMax"/>
          <c:min val="0"/>
        </c:scaling>
        <c:delete val="0"/>
        <c:axPos val="l"/>
        <c:majorGridlines/>
        <c:numFmt formatCode="#,##0.0" sourceLinked="1"/>
        <c:majorTickMark val="none"/>
        <c:minorTickMark val="none"/>
        <c:tickLblPos val="nextTo"/>
        <c:spPr>
          <a:ln w="9525">
            <a:noFill/>
          </a:ln>
        </c:spPr>
        <c:txPr>
          <a:bodyPr/>
          <a:lstStyle/>
          <a:p>
            <a:pPr>
              <a:defRPr sz="1589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03718912"/>
        <c:crosses val="autoZero"/>
        <c:crossBetween val="between"/>
      </c:valAx>
      <c:spPr>
        <a:noFill/>
        <a:ln w="25383">
          <a:noFill/>
        </a:ln>
      </c:spPr>
    </c:plotArea>
    <c:plotVisOnly val="1"/>
    <c:dispBlanksAs val="gap"/>
    <c:showDLblsOverMax val="0"/>
  </c:chart>
  <c:txPr>
    <a:bodyPr/>
    <a:lstStyle/>
    <a:p>
      <a:pPr>
        <a:defRPr sz="1750"/>
      </a:pPr>
      <a:endParaRPr lang="ru-RU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rgbClr val="FF0000"/>
            </a:solidFill>
          </c:spPr>
          <c:explosion val="9"/>
          <c:dPt>
            <c:idx val="0"/>
            <c:bubble3D val="0"/>
            <c:spPr>
              <a:solidFill>
                <a:srgbClr val="66FFFF"/>
              </a:solidFill>
            </c:spPr>
          </c:dPt>
          <c:cat>
            <c:numRef>
              <c:f>Лист1!$A$2:$A$3</c:f>
              <c:numCache>
                <c:formatCode>General</c:formatCode>
                <c:ptCount val="2"/>
                <c:pt idx="0">
                  <c:v>2022</c:v>
                </c:pt>
                <c:pt idx="1">
                  <c:v>2023</c:v>
                </c:pt>
              </c:numCache>
            </c:num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595.6</c:v>
                </c:pt>
                <c:pt idx="1">
                  <c:v>383.8</c:v>
                </c:pt>
              </c:numCache>
            </c:numRef>
          </c:val>
        </c:ser>
        <c:dLbls>
          <c:showLegendKey val="0"/>
          <c:showVal val="1"/>
          <c:showCatName val="1"/>
          <c:showSerName val="0"/>
          <c:showPercent val="0"/>
          <c:showBubbleSize val="0"/>
          <c:showLeaderLines val="0"/>
        </c:dLbls>
        <c:firstSliceAng val="0"/>
        <c:holeSize val="50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/>
              <a:t>в % к плану</a:t>
            </a:r>
          </a:p>
        </c:rich>
      </c:tx>
      <c:layout>
        <c:manualLayout>
          <c:xMode val="edge"/>
          <c:yMode val="edge"/>
          <c:x val="0.42677080295518632"/>
          <c:y val="2.3848169273178808E-2"/>
        </c:manualLayout>
      </c:layout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тыс.руб.</c:v>
                </c:pt>
              </c:strCache>
            </c:strRef>
          </c:tx>
          <c:explosion val="25"/>
          <c:dLbls>
            <c:delete val="1"/>
          </c:dLbls>
          <c:cat>
            <c:strRef>
              <c:f>Лист1!$A$2:$A$3</c:f>
              <c:strCache>
                <c:ptCount val="2"/>
                <c:pt idx="0">
                  <c:v>26,3% бюджетные ассигнования запланированные в рамках программ</c:v>
                </c:pt>
                <c:pt idx="1">
                  <c:v>73,7% бюджетные ассигнования запланированные на непрограммные мероприятия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1015.5</c:v>
                </c:pt>
                <c:pt idx="1">
                  <c:v>2841.3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0.39848</cdr:x>
      <cdr:y>0.3641</cdr:y>
    </cdr:from>
    <cdr:to>
      <cdr:x>0.52098</cdr:x>
      <cdr:y>0.52056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3279308" y="1574486"/>
          <a:ext cx="1008112" cy="67659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r>
            <a:rPr lang="ru-RU" sz="1800" b="1" dirty="0" smtClean="0"/>
            <a:t>8,6</a:t>
          </a:r>
        </a:p>
        <a:p xmlns:a="http://schemas.openxmlformats.org/drawingml/2006/main">
          <a:r>
            <a:rPr lang="ru-RU" sz="1800" dirty="0" err="1" smtClean="0"/>
            <a:t>тыс.руб</a:t>
          </a:r>
          <a:r>
            <a:rPr lang="ru-RU" sz="1800" dirty="0" smtClean="0"/>
            <a:t>.</a:t>
          </a:r>
          <a:endParaRPr lang="ru-RU" sz="1800" dirty="0"/>
        </a:p>
      </cdr:txBody>
    </cdr:sp>
  </cdr:relSizeAnchor>
  <cdr:relSizeAnchor xmlns:cdr="http://schemas.openxmlformats.org/drawingml/2006/chartDrawing">
    <cdr:from>
      <cdr:x>0.25848</cdr:x>
      <cdr:y>0.61387</cdr:y>
    </cdr:from>
    <cdr:to>
      <cdr:x>0.38098</cdr:x>
      <cdr:y>0.76374</cdr:y>
    </cdr:to>
    <cdr:sp macro="" textlink="">
      <cdr:nvSpPr>
        <cdr:cNvPr id="3" name="TextBox 1"/>
        <cdr:cNvSpPr txBox="1"/>
      </cdr:nvSpPr>
      <cdr:spPr>
        <a:xfrm xmlns:a="http://schemas.openxmlformats.org/drawingml/2006/main">
          <a:off x="2127181" y="2654607"/>
          <a:ext cx="1008112" cy="64807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r>
            <a:rPr lang="ru-RU" sz="1800" b="1" dirty="0" smtClean="0"/>
            <a:t>4,0</a:t>
          </a:r>
        </a:p>
        <a:p xmlns:a="http://schemas.openxmlformats.org/drawingml/2006/main">
          <a:r>
            <a:rPr lang="ru-RU" sz="1800" dirty="0" err="1" smtClean="0"/>
            <a:t>тыс.руб</a:t>
          </a:r>
          <a:r>
            <a:rPr lang="ru-RU" sz="1800" dirty="0" smtClean="0"/>
            <a:t>.</a:t>
          </a:r>
          <a:endParaRPr lang="ru-RU" sz="1800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0.28298</cdr:x>
      <cdr:y>0.48299</cdr:y>
    </cdr:from>
    <cdr:to>
      <cdr:x>0.3941</cdr:x>
      <cdr:y>0.68502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2328850" y="2185990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0.34722</cdr:x>
      <cdr:y>0.63514</cdr:y>
    </cdr:from>
    <cdr:to>
      <cdr:x>0.45833</cdr:x>
      <cdr:y>0.83717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2857520" y="3357586"/>
          <a:ext cx="914391" cy="106800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0.50868</cdr:x>
      <cdr:y>0.13574</cdr:y>
    </cdr:from>
    <cdr:to>
      <cdr:x>0.57813</cdr:x>
      <cdr:y>0.21466</cdr:y>
    </cdr:to>
    <cdr:sp macro="" textlink="">
      <cdr:nvSpPr>
        <cdr:cNvPr id="16" name="TextBox 15"/>
        <cdr:cNvSpPr txBox="1"/>
      </cdr:nvSpPr>
      <cdr:spPr>
        <a:xfrm xmlns:a="http://schemas.openxmlformats.org/drawingml/2006/main">
          <a:off x="4186238" y="614354"/>
          <a:ext cx="571504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0.51736</cdr:x>
      <cdr:y>0.11996</cdr:y>
    </cdr:from>
    <cdr:to>
      <cdr:x>0.57639</cdr:x>
      <cdr:y>0.21466</cdr:y>
    </cdr:to>
    <cdr:sp macro="" textlink="">
      <cdr:nvSpPr>
        <cdr:cNvPr id="17" name="TextBox 16"/>
        <cdr:cNvSpPr txBox="1"/>
      </cdr:nvSpPr>
      <cdr:spPr>
        <a:xfrm xmlns:a="http://schemas.openxmlformats.org/drawingml/2006/main" flipV="1">
          <a:off x="4257676" y="542916"/>
          <a:ext cx="485772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0.27778</cdr:x>
      <cdr:y>1.89165E-7</cdr:y>
    </cdr:from>
    <cdr:to>
      <cdr:x>0.39063</cdr:x>
      <cdr:y>0.08108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2286016" y="1"/>
          <a:ext cx="928694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0.28646</cdr:x>
      <cdr:y>0.01429</cdr:y>
    </cdr:from>
    <cdr:to>
      <cdr:x>0.42535</cdr:x>
      <cdr:y>0.08057</cdr:y>
    </cdr:to>
    <cdr:sp macro="" textlink="">
      <cdr:nvSpPr>
        <cdr:cNvPr id="8" name="TextBox 7"/>
        <cdr:cNvSpPr txBox="1"/>
      </cdr:nvSpPr>
      <cdr:spPr>
        <a:xfrm xmlns:a="http://schemas.openxmlformats.org/drawingml/2006/main">
          <a:off x="2357454" y="71438"/>
          <a:ext cx="1143008" cy="33147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0.46007</cdr:x>
      <cdr:y>0.01351</cdr:y>
    </cdr:from>
    <cdr:to>
      <cdr:x>0.59896</cdr:x>
      <cdr:y>0.06757</cdr:y>
    </cdr:to>
    <cdr:sp macro="" textlink="">
      <cdr:nvSpPr>
        <cdr:cNvPr id="13" name="TextBox 12"/>
        <cdr:cNvSpPr txBox="1"/>
      </cdr:nvSpPr>
      <cdr:spPr>
        <a:xfrm xmlns:a="http://schemas.openxmlformats.org/drawingml/2006/main">
          <a:off x="3786192" y="71419"/>
          <a:ext cx="1143009" cy="28578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b="1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0.78994</cdr:x>
      <cdr:y>0.05405</cdr:y>
    </cdr:from>
    <cdr:to>
      <cdr:x>0.81598</cdr:x>
      <cdr:y>0.12162</cdr:y>
    </cdr:to>
    <cdr:sp macro="" textlink="">
      <cdr:nvSpPr>
        <cdr:cNvPr id="20" name="Прямая со стрелкой 19"/>
        <cdr:cNvSpPr/>
      </cdr:nvSpPr>
      <cdr:spPr>
        <a:xfrm xmlns:a="http://schemas.openxmlformats.org/drawingml/2006/main" rot="5400000">
          <a:off x="6500858" y="285752"/>
          <a:ext cx="214314" cy="357190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0.79862</cdr:x>
      <cdr:y>0.13514</cdr:y>
    </cdr:from>
    <cdr:to>
      <cdr:x>0.82466</cdr:x>
      <cdr:y>0.14865</cdr:y>
    </cdr:to>
    <cdr:sp macro="" textlink="">
      <cdr:nvSpPr>
        <cdr:cNvPr id="22" name="Прямая со стрелкой 21"/>
        <cdr:cNvSpPr/>
      </cdr:nvSpPr>
      <cdr:spPr>
        <a:xfrm xmlns:a="http://schemas.openxmlformats.org/drawingml/2006/main" rot="10800000" flipV="1">
          <a:off x="6572296" y="714380"/>
          <a:ext cx="214314" cy="71438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0.8073</cdr:x>
      <cdr:y>0.47298</cdr:y>
    </cdr:from>
    <cdr:to>
      <cdr:x>0.98091</cdr:x>
      <cdr:y>0.51352</cdr:y>
    </cdr:to>
    <cdr:sp macro="" textlink="">
      <cdr:nvSpPr>
        <cdr:cNvPr id="19" name="TextBox 18"/>
        <cdr:cNvSpPr txBox="1"/>
      </cdr:nvSpPr>
      <cdr:spPr>
        <a:xfrm xmlns:a="http://schemas.openxmlformats.org/drawingml/2006/main">
          <a:off x="6643734" y="2500330"/>
          <a:ext cx="1428760" cy="21431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b="1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0.32118</cdr:x>
      <cdr:y>0.71622</cdr:y>
    </cdr:from>
    <cdr:to>
      <cdr:x>0.47743</cdr:x>
      <cdr:y>0.83784</cdr:y>
    </cdr:to>
    <cdr:sp macro="" textlink="">
      <cdr:nvSpPr>
        <cdr:cNvPr id="18" name="TextBox 17"/>
        <cdr:cNvSpPr txBox="1"/>
      </cdr:nvSpPr>
      <cdr:spPr>
        <a:xfrm xmlns:a="http://schemas.openxmlformats.org/drawingml/2006/main">
          <a:off x="2643206" y="3786214"/>
          <a:ext cx="1285875" cy="64293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b="1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0.25174</cdr:x>
      <cdr:y>0.12162</cdr:y>
    </cdr:from>
    <cdr:to>
      <cdr:x>0.41493</cdr:x>
      <cdr:y>0.2027</cdr:y>
    </cdr:to>
    <cdr:sp macro="" textlink="">
      <cdr:nvSpPr>
        <cdr:cNvPr id="23" name="TextBox 22"/>
        <cdr:cNvSpPr txBox="1"/>
      </cdr:nvSpPr>
      <cdr:spPr>
        <a:xfrm xmlns:a="http://schemas.openxmlformats.org/drawingml/2006/main">
          <a:off x="2071702" y="642942"/>
          <a:ext cx="1343028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0.24306</cdr:x>
      <cdr:y>0.12162</cdr:y>
    </cdr:from>
    <cdr:to>
      <cdr:x>0.45139</cdr:x>
      <cdr:y>0.25676</cdr:y>
    </cdr:to>
    <cdr:sp macro="" textlink="">
      <cdr:nvSpPr>
        <cdr:cNvPr id="25" name="TextBox 24"/>
        <cdr:cNvSpPr txBox="1"/>
      </cdr:nvSpPr>
      <cdr:spPr>
        <a:xfrm xmlns:a="http://schemas.openxmlformats.org/drawingml/2006/main">
          <a:off x="2000264" y="642942"/>
          <a:ext cx="1714512" cy="71438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b="1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0.08681</cdr:x>
      <cdr:y>0.28379</cdr:y>
    </cdr:from>
    <cdr:to>
      <cdr:x>0.19793</cdr:x>
      <cdr:y>0.48582</cdr:y>
    </cdr:to>
    <cdr:sp macro="" textlink="">
      <cdr:nvSpPr>
        <cdr:cNvPr id="2" name="TextBox 2"/>
        <cdr:cNvSpPr txBox="1"/>
      </cdr:nvSpPr>
      <cdr:spPr>
        <a:xfrm xmlns:a="http://schemas.openxmlformats.org/drawingml/2006/main">
          <a:off x="714380" y="1500198"/>
          <a:ext cx="914473" cy="106800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0.32639</cdr:x>
      <cdr:y>0.54613</cdr:y>
    </cdr:from>
    <cdr:to>
      <cdr:x>0.4375</cdr:x>
      <cdr:y>0.74816</cdr:y>
    </cdr:to>
    <cdr:sp macro="" textlink="">
      <cdr:nvSpPr>
        <cdr:cNvPr id="4" name="TextBox 4"/>
        <cdr:cNvSpPr txBox="1"/>
      </cdr:nvSpPr>
      <cdr:spPr>
        <a:xfrm xmlns:a="http://schemas.openxmlformats.org/drawingml/2006/main">
          <a:off x="2686040" y="2471742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0.2257</cdr:x>
      <cdr:y>0.04286</cdr:y>
    </cdr:from>
    <cdr:to>
      <cdr:x>0.36459</cdr:x>
      <cdr:y>0.15714</cdr:y>
    </cdr:to>
    <cdr:sp macro="" textlink="">
      <cdr:nvSpPr>
        <cdr:cNvPr id="11" name="TextBox 10"/>
        <cdr:cNvSpPr txBox="1"/>
      </cdr:nvSpPr>
      <cdr:spPr>
        <a:xfrm xmlns:a="http://schemas.openxmlformats.org/drawingml/2006/main" flipV="1">
          <a:off x="1857388" y="214314"/>
          <a:ext cx="1143009" cy="5715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0.50868</cdr:x>
      <cdr:y>0.02703</cdr:y>
    </cdr:from>
    <cdr:to>
      <cdr:x>0.78994</cdr:x>
      <cdr:y>0.21466</cdr:y>
    </cdr:to>
    <cdr:sp macro="" textlink="">
      <cdr:nvSpPr>
        <cdr:cNvPr id="6" name="TextBox 15"/>
        <cdr:cNvSpPr txBox="1"/>
      </cdr:nvSpPr>
      <cdr:spPr>
        <a:xfrm xmlns:a="http://schemas.openxmlformats.org/drawingml/2006/main">
          <a:off x="4186232" y="142876"/>
          <a:ext cx="2314625" cy="9919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0.51736</cdr:x>
      <cdr:y>0.11996</cdr:y>
    </cdr:from>
    <cdr:to>
      <cdr:x>0.57639</cdr:x>
      <cdr:y>0.21466</cdr:y>
    </cdr:to>
    <cdr:sp macro="" textlink="">
      <cdr:nvSpPr>
        <cdr:cNvPr id="9" name="TextBox 16"/>
        <cdr:cNvSpPr txBox="1"/>
      </cdr:nvSpPr>
      <cdr:spPr>
        <a:xfrm xmlns:a="http://schemas.openxmlformats.org/drawingml/2006/main" flipV="1">
          <a:off x="4257676" y="542916"/>
          <a:ext cx="485772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0.27778</cdr:x>
      <cdr:y>1.89165E-7</cdr:y>
    </cdr:from>
    <cdr:to>
      <cdr:x>0.39063</cdr:x>
      <cdr:y>0.08108</cdr:y>
    </cdr:to>
    <cdr:sp macro="" textlink="">
      <cdr:nvSpPr>
        <cdr:cNvPr id="10" name="TextBox 6"/>
        <cdr:cNvSpPr txBox="1"/>
      </cdr:nvSpPr>
      <cdr:spPr>
        <a:xfrm xmlns:a="http://schemas.openxmlformats.org/drawingml/2006/main">
          <a:off x="2286016" y="1"/>
          <a:ext cx="928694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0.28646</cdr:x>
      <cdr:y>0.01429</cdr:y>
    </cdr:from>
    <cdr:to>
      <cdr:x>0.42535</cdr:x>
      <cdr:y>0.08057</cdr:y>
    </cdr:to>
    <cdr:sp macro="" textlink="">
      <cdr:nvSpPr>
        <cdr:cNvPr id="12" name="TextBox 7"/>
        <cdr:cNvSpPr txBox="1"/>
      </cdr:nvSpPr>
      <cdr:spPr>
        <a:xfrm xmlns:a="http://schemas.openxmlformats.org/drawingml/2006/main">
          <a:off x="2357454" y="71438"/>
          <a:ext cx="1143008" cy="33147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0.2691</cdr:x>
      <cdr:y>0.01351</cdr:y>
    </cdr:from>
    <cdr:to>
      <cdr:x>0.78994</cdr:x>
      <cdr:y>0.10811</cdr:y>
    </cdr:to>
    <cdr:sp macro="" textlink="">
      <cdr:nvSpPr>
        <cdr:cNvPr id="14" name="TextBox 8"/>
        <cdr:cNvSpPr txBox="1"/>
      </cdr:nvSpPr>
      <cdr:spPr>
        <a:xfrm xmlns:a="http://schemas.openxmlformats.org/drawingml/2006/main">
          <a:off x="2214585" y="71439"/>
          <a:ext cx="4286305" cy="50006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2000" dirty="0"/>
        </a:p>
      </cdr:txBody>
    </cdr:sp>
  </cdr:relSizeAnchor>
  <cdr:relSizeAnchor xmlns:cdr="http://schemas.openxmlformats.org/drawingml/2006/chartDrawing">
    <cdr:from>
      <cdr:x>0.55556</cdr:x>
      <cdr:y>0.47298</cdr:y>
    </cdr:from>
    <cdr:to>
      <cdr:x>0.98959</cdr:x>
      <cdr:y>0.63514</cdr:y>
    </cdr:to>
    <cdr:sp macro="" textlink="">
      <cdr:nvSpPr>
        <cdr:cNvPr id="15" name="TextBox 9"/>
        <cdr:cNvSpPr txBox="1"/>
      </cdr:nvSpPr>
      <cdr:spPr>
        <a:xfrm xmlns:a="http://schemas.openxmlformats.org/drawingml/2006/main">
          <a:off x="4572037" y="2500330"/>
          <a:ext cx="3571893" cy="85725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800" dirty="0"/>
        </a:p>
      </cdr:txBody>
    </cdr:sp>
  </cdr:relSizeAnchor>
  <cdr:relSizeAnchor xmlns:cdr="http://schemas.openxmlformats.org/drawingml/2006/chartDrawing">
    <cdr:from>
      <cdr:x>0.08681</cdr:x>
      <cdr:y>0.28379</cdr:y>
    </cdr:from>
    <cdr:to>
      <cdr:x>0.19793</cdr:x>
      <cdr:y>0.48582</cdr:y>
    </cdr:to>
    <cdr:sp macro="" textlink="">
      <cdr:nvSpPr>
        <cdr:cNvPr id="21" name="TextBox 2"/>
        <cdr:cNvSpPr txBox="1"/>
      </cdr:nvSpPr>
      <cdr:spPr>
        <a:xfrm xmlns:a="http://schemas.openxmlformats.org/drawingml/2006/main">
          <a:off x="714380" y="1500198"/>
          <a:ext cx="914473" cy="106800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0.32639</cdr:x>
      <cdr:y>0.54613</cdr:y>
    </cdr:from>
    <cdr:to>
      <cdr:x>0.4375</cdr:x>
      <cdr:y>0.74816</cdr:y>
    </cdr:to>
    <cdr:sp macro="" textlink="">
      <cdr:nvSpPr>
        <cdr:cNvPr id="24" name="TextBox 4"/>
        <cdr:cNvSpPr txBox="1"/>
      </cdr:nvSpPr>
      <cdr:spPr>
        <a:xfrm xmlns:a="http://schemas.openxmlformats.org/drawingml/2006/main">
          <a:off x="2686040" y="2471742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0.2257</cdr:x>
      <cdr:y>0.04286</cdr:y>
    </cdr:from>
    <cdr:to>
      <cdr:x>0.36459</cdr:x>
      <cdr:y>0.15714</cdr:y>
    </cdr:to>
    <cdr:sp macro="" textlink="">
      <cdr:nvSpPr>
        <cdr:cNvPr id="26" name="TextBox 10"/>
        <cdr:cNvSpPr txBox="1"/>
      </cdr:nvSpPr>
      <cdr:spPr>
        <a:xfrm xmlns:a="http://schemas.openxmlformats.org/drawingml/2006/main" flipV="1">
          <a:off x="1857388" y="214314"/>
          <a:ext cx="1143009" cy="5715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0.50868</cdr:x>
      <cdr:y>0.02703</cdr:y>
    </cdr:from>
    <cdr:to>
      <cdr:x>0.78994</cdr:x>
      <cdr:y>0.21466</cdr:y>
    </cdr:to>
    <cdr:sp macro="" textlink="">
      <cdr:nvSpPr>
        <cdr:cNvPr id="27" name="TextBox 15"/>
        <cdr:cNvSpPr txBox="1"/>
      </cdr:nvSpPr>
      <cdr:spPr>
        <a:xfrm xmlns:a="http://schemas.openxmlformats.org/drawingml/2006/main">
          <a:off x="4186232" y="142876"/>
          <a:ext cx="2314625" cy="9919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0.51736</cdr:x>
      <cdr:y>0.11996</cdr:y>
    </cdr:from>
    <cdr:to>
      <cdr:x>0.57639</cdr:x>
      <cdr:y>0.21466</cdr:y>
    </cdr:to>
    <cdr:sp macro="" textlink="">
      <cdr:nvSpPr>
        <cdr:cNvPr id="28" name="TextBox 16"/>
        <cdr:cNvSpPr txBox="1"/>
      </cdr:nvSpPr>
      <cdr:spPr>
        <a:xfrm xmlns:a="http://schemas.openxmlformats.org/drawingml/2006/main" flipV="1">
          <a:off x="4257676" y="542916"/>
          <a:ext cx="485772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0.27778</cdr:x>
      <cdr:y>1.89165E-7</cdr:y>
    </cdr:from>
    <cdr:to>
      <cdr:x>0.39063</cdr:x>
      <cdr:y>0.08108</cdr:y>
    </cdr:to>
    <cdr:sp macro="" textlink="">
      <cdr:nvSpPr>
        <cdr:cNvPr id="29" name="TextBox 6"/>
        <cdr:cNvSpPr txBox="1"/>
      </cdr:nvSpPr>
      <cdr:spPr>
        <a:xfrm xmlns:a="http://schemas.openxmlformats.org/drawingml/2006/main">
          <a:off x="2286016" y="1"/>
          <a:ext cx="928694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0.28646</cdr:x>
      <cdr:y>0.01429</cdr:y>
    </cdr:from>
    <cdr:to>
      <cdr:x>0.42535</cdr:x>
      <cdr:y>0.08057</cdr:y>
    </cdr:to>
    <cdr:sp macro="" textlink="">
      <cdr:nvSpPr>
        <cdr:cNvPr id="30" name="TextBox 7"/>
        <cdr:cNvSpPr txBox="1"/>
      </cdr:nvSpPr>
      <cdr:spPr>
        <a:xfrm xmlns:a="http://schemas.openxmlformats.org/drawingml/2006/main">
          <a:off x="2357454" y="71438"/>
          <a:ext cx="1143008" cy="33147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0.2691</cdr:x>
      <cdr:y>0.01351</cdr:y>
    </cdr:from>
    <cdr:to>
      <cdr:x>0.78994</cdr:x>
      <cdr:y>0.10811</cdr:y>
    </cdr:to>
    <cdr:sp macro="" textlink="">
      <cdr:nvSpPr>
        <cdr:cNvPr id="31" name="TextBox 8"/>
        <cdr:cNvSpPr txBox="1"/>
      </cdr:nvSpPr>
      <cdr:spPr>
        <a:xfrm xmlns:a="http://schemas.openxmlformats.org/drawingml/2006/main">
          <a:off x="2214585" y="71439"/>
          <a:ext cx="4286305" cy="50006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2000" dirty="0"/>
        </a:p>
      </cdr:txBody>
    </cdr:sp>
  </cdr:relSizeAnchor>
  <cdr:relSizeAnchor xmlns:cdr="http://schemas.openxmlformats.org/drawingml/2006/chartDrawing">
    <cdr:from>
      <cdr:x>0.55556</cdr:x>
      <cdr:y>0.47298</cdr:y>
    </cdr:from>
    <cdr:to>
      <cdr:x>0.98959</cdr:x>
      <cdr:y>0.63514</cdr:y>
    </cdr:to>
    <cdr:sp macro="" textlink="">
      <cdr:nvSpPr>
        <cdr:cNvPr id="32" name="TextBox 9"/>
        <cdr:cNvSpPr txBox="1"/>
      </cdr:nvSpPr>
      <cdr:spPr>
        <a:xfrm xmlns:a="http://schemas.openxmlformats.org/drawingml/2006/main">
          <a:off x="4572037" y="2500330"/>
          <a:ext cx="3571893" cy="85725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800" dirty="0"/>
        </a:p>
      </cdr:txBody>
    </cdr:sp>
  </cdr:relSizeAnchor>
  <cdr:relSizeAnchor xmlns:cdr="http://schemas.openxmlformats.org/drawingml/2006/chartDrawing">
    <cdr:from>
      <cdr:x>0.08681</cdr:x>
      <cdr:y>0.28379</cdr:y>
    </cdr:from>
    <cdr:to>
      <cdr:x>0.19793</cdr:x>
      <cdr:y>0.48582</cdr:y>
    </cdr:to>
    <cdr:sp macro="" textlink="">
      <cdr:nvSpPr>
        <cdr:cNvPr id="33" name="TextBox 2"/>
        <cdr:cNvSpPr txBox="1"/>
      </cdr:nvSpPr>
      <cdr:spPr>
        <a:xfrm xmlns:a="http://schemas.openxmlformats.org/drawingml/2006/main">
          <a:off x="714380" y="1500198"/>
          <a:ext cx="914473" cy="106800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0.32639</cdr:x>
      <cdr:y>0.54613</cdr:y>
    </cdr:from>
    <cdr:to>
      <cdr:x>0.4375</cdr:x>
      <cdr:y>0.74816</cdr:y>
    </cdr:to>
    <cdr:sp macro="" textlink="">
      <cdr:nvSpPr>
        <cdr:cNvPr id="34" name="TextBox 4"/>
        <cdr:cNvSpPr txBox="1"/>
      </cdr:nvSpPr>
      <cdr:spPr>
        <a:xfrm xmlns:a="http://schemas.openxmlformats.org/drawingml/2006/main">
          <a:off x="2686040" y="2471742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0.2257</cdr:x>
      <cdr:y>0.04286</cdr:y>
    </cdr:from>
    <cdr:to>
      <cdr:x>0.36459</cdr:x>
      <cdr:y>0.15714</cdr:y>
    </cdr:to>
    <cdr:sp macro="" textlink="">
      <cdr:nvSpPr>
        <cdr:cNvPr id="35" name="TextBox 10"/>
        <cdr:cNvSpPr txBox="1"/>
      </cdr:nvSpPr>
      <cdr:spPr>
        <a:xfrm xmlns:a="http://schemas.openxmlformats.org/drawingml/2006/main" flipV="1">
          <a:off x="1857388" y="214314"/>
          <a:ext cx="1143009" cy="5715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0.50868</cdr:x>
      <cdr:y>0.02703</cdr:y>
    </cdr:from>
    <cdr:to>
      <cdr:x>0.78994</cdr:x>
      <cdr:y>0.21466</cdr:y>
    </cdr:to>
    <cdr:sp macro="" textlink="">
      <cdr:nvSpPr>
        <cdr:cNvPr id="36" name="TextBox 15"/>
        <cdr:cNvSpPr txBox="1"/>
      </cdr:nvSpPr>
      <cdr:spPr>
        <a:xfrm xmlns:a="http://schemas.openxmlformats.org/drawingml/2006/main">
          <a:off x="4186232" y="142876"/>
          <a:ext cx="2314625" cy="9919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0.51736</cdr:x>
      <cdr:y>0.11996</cdr:y>
    </cdr:from>
    <cdr:to>
      <cdr:x>0.57639</cdr:x>
      <cdr:y>0.21466</cdr:y>
    </cdr:to>
    <cdr:sp macro="" textlink="">
      <cdr:nvSpPr>
        <cdr:cNvPr id="37" name="TextBox 16"/>
        <cdr:cNvSpPr txBox="1"/>
      </cdr:nvSpPr>
      <cdr:spPr>
        <a:xfrm xmlns:a="http://schemas.openxmlformats.org/drawingml/2006/main" flipV="1">
          <a:off x="4257676" y="542916"/>
          <a:ext cx="485772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0.27778</cdr:x>
      <cdr:y>1.89165E-7</cdr:y>
    </cdr:from>
    <cdr:to>
      <cdr:x>0.39063</cdr:x>
      <cdr:y>0.08108</cdr:y>
    </cdr:to>
    <cdr:sp macro="" textlink="">
      <cdr:nvSpPr>
        <cdr:cNvPr id="38" name="TextBox 6"/>
        <cdr:cNvSpPr txBox="1"/>
      </cdr:nvSpPr>
      <cdr:spPr>
        <a:xfrm xmlns:a="http://schemas.openxmlformats.org/drawingml/2006/main">
          <a:off x="2286016" y="1"/>
          <a:ext cx="928694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0.28646</cdr:x>
      <cdr:y>0.01429</cdr:y>
    </cdr:from>
    <cdr:to>
      <cdr:x>0.42535</cdr:x>
      <cdr:y>0.08057</cdr:y>
    </cdr:to>
    <cdr:sp macro="" textlink="">
      <cdr:nvSpPr>
        <cdr:cNvPr id="39" name="TextBox 7"/>
        <cdr:cNvSpPr txBox="1"/>
      </cdr:nvSpPr>
      <cdr:spPr>
        <a:xfrm xmlns:a="http://schemas.openxmlformats.org/drawingml/2006/main">
          <a:off x="2357454" y="71438"/>
          <a:ext cx="1143008" cy="33147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0.2691</cdr:x>
      <cdr:y>0.01351</cdr:y>
    </cdr:from>
    <cdr:to>
      <cdr:x>0.78994</cdr:x>
      <cdr:y>0.10811</cdr:y>
    </cdr:to>
    <cdr:sp macro="" textlink="">
      <cdr:nvSpPr>
        <cdr:cNvPr id="40" name="TextBox 8"/>
        <cdr:cNvSpPr txBox="1"/>
      </cdr:nvSpPr>
      <cdr:spPr>
        <a:xfrm xmlns:a="http://schemas.openxmlformats.org/drawingml/2006/main">
          <a:off x="2214585" y="71439"/>
          <a:ext cx="4286305" cy="50006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2000" dirty="0"/>
        </a:p>
      </cdr:txBody>
    </cdr:sp>
  </cdr:relSizeAnchor>
  <cdr:relSizeAnchor xmlns:cdr="http://schemas.openxmlformats.org/drawingml/2006/chartDrawing">
    <cdr:from>
      <cdr:x>0.55556</cdr:x>
      <cdr:y>0.47298</cdr:y>
    </cdr:from>
    <cdr:to>
      <cdr:x>0.98959</cdr:x>
      <cdr:y>0.63514</cdr:y>
    </cdr:to>
    <cdr:sp macro="" textlink="">
      <cdr:nvSpPr>
        <cdr:cNvPr id="41" name="TextBox 9"/>
        <cdr:cNvSpPr txBox="1"/>
      </cdr:nvSpPr>
      <cdr:spPr>
        <a:xfrm xmlns:a="http://schemas.openxmlformats.org/drawingml/2006/main">
          <a:off x="4572037" y="2500330"/>
          <a:ext cx="3571893" cy="85725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800" dirty="0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0.46875</cdr:x>
      <cdr:y>0.22098</cdr:y>
    </cdr:from>
    <cdr:to>
      <cdr:x>0.56424</cdr:x>
      <cdr:y>0.34725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3857652" y="1000132"/>
          <a:ext cx="785818" cy="5715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0.3125</cdr:x>
      <cdr:y>0.07892</cdr:y>
    </cdr:from>
    <cdr:to>
      <cdr:x>0.40799</cdr:x>
      <cdr:y>0.17362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2571750" y="357190"/>
          <a:ext cx="785845" cy="42860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800" b="1" dirty="0">
            <a:solidFill>
              <a:srgbClr val="002060"/>
            </a:solidFill>
          </a:endParaRPr>
        </a:p>
      </cdr:txBody>
    </cdr:sp>
  </cdr:relSizeAnchor>
  <cdr:relSizeAnchor xmlns:cdr="http://schemas.openxmlformats.org/drawingml/2006/chartDrawing">
    <cdr:from>
      <cdr:x>0.24306</cdr:x>
      <cdr:y>0.71028</cdr:y>
    </cdr:from>
    <cdr:to>
      <cdr:x>0.33854</cdr:x>
      <cdr:y>0.82077</cdr:y>
    </cdr:to>
    <cdr:sp macro="" textlink="">
      <cdr:nvSpPr>
        <cdr:cNvPr id="8" name="TextBox 7"/>
        <cdr:cNvSpPr txBox="1"/>
      </cdr:nvSpPr>
      <cdr:spPr>
        <a:xfrm xmlns:a="http://schemas.openxmlformats.org/drawingml/2006/main">
          <a:off x="2000264" y="3214710"/>
          <a:ext cx="785818" cy="50006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/>
        </a:p>
      </cdr:txBody>
    </cdr:sp>
  </cdr:relSizeAnchor>
  <cdr:relSizeAnchor xmlns:cdr="http://schemas.openxmlformats.org/drawingml/2006/chartDrawing">
    <cdr:from>
      <cdr:x>0.39931</cdr:x>
      <cdr:y>0.55244</cdr:y>
    </cdr:from>
    <cdr:to>
      <cdr:x>0.65973</cdr:x>
      <cdr:y>0.91547</cdr:y>
    </cdr:to>
    <cdr:sp macro="" textlink="">
      <cdr:nvSpPr>
        <cdr:cNvPr id="9" name="TextBox 8"/>
        <cdr:cNvSpPr txBox="1"/>
      </cdr:nvSpPr>
      <cdr:spPr>
        <a:xfrm xmlns:a="http://schemas.openxmlformats.org/drawingml/2006/main">
          <a:off x="3286162" y="2500330"/>
          <a:ext cx="2143126" cy="164305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pPr algn="ctr"/>
          <a:endParaRPr lang="ru-RU" sz="1800" b="1" dirty="0">
            <a:solidFill>
              <a:srgbClr val="002060"/>
            </a:solidFill>
          </a:endParaRPr>
        </a:p>
      </cdr:txBody>
    </cdr:sp>
  </cdr:relSizeAnchor>
  <cdr:relSizeAnchor xmlns:cdr="http://schemas.openxmlformats.org/drawingml/2006/chartDrawing">
    <cdr:from>
      <cdr:x>0.68577</cdr:x>
      <cdr:y>0.07892</cdr:y>
    </cdr:from>
    <cdr:to>
      <cdr:x>0.92015</cdr:x>
      <cdr:y>0.22098</cdr:y>
    </cdr:to>
    <cdr:sp macro="" textlink="">
      <cdr:nvSpPr>
        <cdr:cNvPr id="10" name="TextBox 9"/>
        <cdr:cNvSpPr txBox="1"/>
      </cdr:nvSpPr>
      <cdr:spPr>
        <a:xfrm xmlns:a="http://schemas.openxmlformats.org/drawingml/2006/main">
          <a:off x="5643602" y="357190"/>
          <a:ext cx="1928826" cy="64294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0.59896</cdr:x>
      <cdr:y>0.36303</cdr:y>
    </cdr:from>
    <cdr:to>
      <cdr:x>0.71181</cdr:x>
      <cdr:y>0.48931</cdr:y>
    </cdr:to>
    <cdr:sp macro="" textlink="">
      <cdr:nvSpPr>
        <cdr:cNvPr id="11" name="TextBox 10"/>
        <cdr:cNvSpPr txBox="1"/>
      </cdr:nvSpPr>
      <cdr:spPr>
        <a:xfrm xmlns:a="http://schemas.openxmlformats.org/drawingml/2006/main">
          <a:off x="4929222" y="1643074"/>
          <a:ext cx="928694" cy="5715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800" b="1" dirty="0"/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0.23438</cdr:x>
      <cdr:y>0.53659</cdr:y>
    </cdr:from>
    <cdr:to>
      <cdr:x>0.39931</cdr:x>
      <cdr:y>0.58537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928826" y="3143272"/>
          <a:ext cx="1357322" cy="285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0.2257</cdr:x>
      <cdr:y>0.56098</cdr:y>
    </cdr:from>
    <cdr:to>
      <cdr:x>0.33681</cdr:x>
      <cdr:y>0.62195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857388" y="3286148"/>
          <a:ext cx="914400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0.09632</cdr:x>
      <cdr:y>0.47561</cdr:y>
    </cdr:from>
    <cdr:to>
      <cdr:x>0.28897</cdr:x>
      <cdr:y>0.5875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785819" y="2718129"/>
          <a:ext cx="1571636" cy="63945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ru-RU" sz="1600" b="1" dirty="0" smtClean="0"/>
            <a:t>2170,0 </a:t>
          </a:r>
          <a:r>
            <a:rPr lang="ru-RU" sz="1600" b="1" dirty="0" err="1" smtClean="0"/>
            <a:t>тыс.руб</a:t>
          </a:r>
          <a:r>
            <a:rPr lang="ru-RU" sz="1600" dirty="0" smtClean="0"/>
            <a:t>.</a:t>
          </a:r>
          <a:endParaRPr lang="ru-RU" sz="1600" dirty="0"/>
        </a:p>
      </cdr:txBody>
    </cdr:sp>
  </cdr:relSizeAnchor>
  <cdr:relSizeAnchor xmlns:cdr="http://schemas.openxmlformats.org/drawingml/2006/chartDrawing">
    <cdr:from>
      <cdr:x>0.42032</cdr:x>
      <cdr:y>0.2</cdr:y>
    </cdr:from>
    <cdr:to>
      <cdr:x>0.56918</cdr:x>
      <cdr:y>0.275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3429039" y="1143009"/>
          <a:ext cx="1214424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ru-RU" sz="1600" b="1" dirty="0" smtClean="0"/>
            <a:t>2393,7 тыс.руб.</a:t>
          </a:r>
          <a:endParaRPr lang="ru-RU" sz="1600" b="1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2C5D96-271A-43EC-BDA4-4A8E5C409C7D}" type="datetimeFigureOut">
              <a:rPr lang="ru-RU" smtClean="0"/>
              <a:pPr/>
              <a:t>23.03.2023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61AC40-946F-4C5B-A774-AF779712E2A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74924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23.03.2023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2000240"/>
            <a:ext cx="850112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Информация для граждан об основных параметрах бюджета муниципального образования Лесоматюнинское сельское  поселение Ульяновской области</a:t>
            </a:r>
          </a:p>
        </p:txBody>
      </p:sp>
      <p:pic>
        <p:nvPicPr>
          <p:cNvPr id="1026" name="Picture 2" descr="C:\Documents and Settings\Денисов\Рабочий стол\73kuzovatovskiy_g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57884" y="285728"/>
            <a:ext cx="1333500" cy="1666875"/>
          </a:xfrm>
          <a:prstGeom prst="rect">
            <a:avLst/>
          </a:prstGeom>
          <a:noFill/>
        </p:spPr>
      </p:pic>
      <p:pic>
        <p:nvPicPr>
          <p:cNvPr id="1027" name="Picture 3" descr="C:\Documents and Settings\Денисов\Рабочий стол\200px-Coat_of_Arms_of_Ulyanovsk_Oblas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00232" y="142852"/>
            <a:ext cx="2152644" cy="180822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571472" y="1500174"/>
            <a:ext cx="8229600" cy="3571900"/>
          </a:xfrm>
          <a:solidFill>
            <a:schemeClr val="accent1"/>
          </a:solidFill>
          <a:scene3d>
            <a:camera prst="orthographicFront"/>
            <a:lightRig rig="soft" dir="t"/>
          </a:scene3d>
          <a:sp3d prstMaterial="dkEdge">
            <a:bevelT/>
          </a:sp3d>
        </p:spPr>
        <p:txBody>
          <a:bodyPr>
            <a:normAutofit fontScale="9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Параметры расходов бюджета муниципального образования Лесоматюнинское сельское поселение</a:t>
            </a:r>
            <a:endParaRPr lang="ru-RU" sz="49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928670"/>
          </a:xfrm>
          <a:effectLst>
            <a:glow rad="1016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 fontScale="90000"/>
          </a:bodyPr>
          <a:lstStyle/>
          <a:p>
            <a:pPr algn="ctr"/>
            <a:r>
              <a:rPr lang="ru-RU" sz="2000" b="0" dirty="0" smtClean="0">
                <a:solidFill>
                  <a:srgbClr val="FFFF00"/>
                </a:solidFill>
              </a:rPr>
              <a:t>Структура и динамика расходов бюджета муниципального образования Лесоматюнинское сельское поселение по разделам классификации расходов (тыс.руб.)</a:t>
            </a:r>
            <a:endParaRPr lang="ru-RU" sz="2000" b="0" dirty="0">
              <a:solidFill>
                <a:srgbClr val="FFFF00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8975" y="3286125"/>
            <a:ext cx="146050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19" name="Таблица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2265459"/>
              </p:ext>
            </p:extLst>
          </p:nvPr>
        </p:nvGraphicFramePr>
        <p:xfrm>
          <a:off x="285717" y="928670"/>
          <a:ext cx="8715438" cy="44591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23827"/>
                <a:gridCol w="1111915"/>
                <a:gridCol w="1204573"/>
                <a:gridCol w="1092834"/>
                <a:gridCol w="1169144"/>
                <a:gridCol w="1159198"/>
                <a:gridCol w="753947"/>
              </a:tblGrid>
              <a:tr h="898855">
                <a:tc>
                  <a:txBody>
                    <a:bodyPr/>
                    <a:lstStyle/>
                    <a:p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Назначено на 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01.03.2022г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 на </a:t>
                      </a: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01.03.2022г</a:t>
                      </a: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 % к плану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Назначено на 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01.03.2023г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 на </a:t>
                      </a: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01.03.2023г</a:t>
                      </a: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 % к плану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Всего: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4653,9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595,6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12,8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3966,8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383,8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9,7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2867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 том числе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Общегосударственные расходы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1937,8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403,8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20,8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2666,9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308,2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11,6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</a:t>
                      </a:r>
                      <a:r>
                        <a:rPr lang="ru-RU" sz="10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оборона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89,6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8,1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109,4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6,5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5,9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1530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 безопасность и правоохранительная деятельность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</a:t>
                      </a:r>
                      <a:r>
                        <a:rPr lang="ru-RU" sz="10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экономика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319,0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184,6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57,9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283,0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52,9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18,7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Жилищно-коммунальное хозяйство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2171,6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732,5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Культура, кинематография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Социальная политика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85,9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125,0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16,2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13,0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99015280"/>
              </p:ext>
            </p:extLst>
          </p:nvPr>
        </p:nvGraphicFramePr>
        <p:xfrm>
          <a:off x="428596" y="1571612"/>
          <a:ext cx="8229600" cy="52863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  <a:solidFill>
            <a:schemeClr val="accent1"/>
          </a:solidFill>
          <a:effectLst>
            <a:glow rad="101600">
              <a:schemeClr val="accent2">
                <a:satMod val="175000"/>
                <a:alpha val="40000"/>
              </a:schemeClr>
            </a:glow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solidFill>
                  <a:srgbClr val="FFFF00"/>
                </a:solidFill>
              </a:rPr>
              <a:t>Структура расходов бюджета муниципального образования Лесоматюнинское сельское поселение на </a:t>
            </a:r>
            <a:r>
              <a:rPr lang="ru-RU" sz="2800" b="1" dirty="0" smtClean="0">
                <a:solidFill>
                  <a:srgbClr val="FFFF00"/>
                </a:solidFill>
              </a:rPr>
              <a:t>01.03.2023 </a:t>
            </a:r>
            <a:r>
              <a:rPr lang="ru-RU" sz="2800" b="1" dirty="0" smtClean="0">
                <a:solidFill>
                  <a:srgbClr val="FFFF00"/>
                </a:solidFill>
              </a:rPr>
              <a:t>года</a:t>
            </a:r>
            <a:endParaRPr lang="ru-RU" sz="28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85786" y="214290"/>
            <a:ext cx="785818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Динамика расходов бюджета </a:t>
            </a:r>
            <a:b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муниципального образования Лесоматюнинское сельское поселение</a:t>
            </a:r>
            <a:b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на 01 марта </a:t>
            </a:r>
            <a: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2023 </a:t>
            </a:r>
            <a: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года</a:t>
            </a:r>
            <a:endParaRPr lang="ru-RU" dirty="0"/>
          </a:p>
        </p:txBody>
      </p:sp>
      <p:graphicFrame>
        <p:nvGraphicFramePr>
          <p:cNvPr id="3" name="Содержимое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89758244"/>
              </p:ext>
            </p:extLst>
          </p:nvPr>
        </p:nvGraphicFramePr>
        <p:xfrm>
          <a:off x="785787" y="1500174"/>
          <a:ext cx="8001026" cy="46783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00034" y="285728"/>
            <a:ext cx="8229600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Расходы бюджета муниципального образования Лесоматюнинское сельское поселение на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01.03.2022-</a:t>
            </a:r>
            <a:endParaRPr kumimoji="0" lang="ru-RU" sz="2400" b="1" i="0" u="none" strike="noStrike" kern="1200" cap="none" spc="0" normalizeH="0" baseline="0" noProof="0" dirty="0" smtClean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2023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г.г. в сфере общегосударственных расходов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2022 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 (факт на 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01.03.2022 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года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2214554"/>
            <a:ext cx="307183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2023 </a:t>
            </a:r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год (факт на </a:t>
            </a:r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01.03.2023 </a:t>
            </a:r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года)</a:t>
            </a:r>
            <a:endParaRPr lang="ru-RU" sz="2400" dirty="0">
              <a:solidFill>
                <a:srgbClr val="3366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000100" y="4286256"/>
            <a:ext cx="2857520" cy="1500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403,8 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т.руб.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4286256"/>
            <a:ext cx="2500330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308,2 </a:t>
            </a: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т.руб.</a:t>
            </a:r>
            <a:endParaRPr lang="ru-RU" sz="2400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право 22"/>
          <p:cNvSpPr/>
          <p:nvPr/>
        </p:nvSpPr>
        <p:spPr>
          <a:xfrm>
            <a:off x="3857620" y="4429132"/>
            <a:ext cx="1785950" cy="121444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 smtClean="0">
                <a:solidFill>
                  <a:srgbClr val="66FF99"/>
                </a:solidFill>
              </a:rPr>
              <a:t>Снижение на 95,6 </a:t>
            </a:r>
            <a:r>
              <a:rPr lang="ru-RU" sz="1100" b="1" dirty="0" err="1" smtClean="0">
                <a:solidFill>
                  <a:srgbClr val="66FF99"/>
                </a:solidFill>
              </a:rPr>
              <a:t>т.руб</a:t>
            </a:r>
            <a:r>
              <a:rPr lang="ru-RU" sz="1200" b="1" dirty="0" smtClean="0">
                <a:solidFill>
                  <a:srgbClr val="66FF99"/>
                </a:solidFill>
              </a:rPr>
              <a:t>.</a:t>
            </a:r>
            <a:endParaRPr lang="ru-RU" sz="1200" b="1" dirty="0">
              <a:solidFill>
                <a:srgbClr val="66FF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00034" y="285728"/>
            <a:ext cx="8229600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Расходы бюджета муниципального образования Лесоматюнинское сельское поселение на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01.03.2022-</a:t>
            </a:r>
            <a:endParaRPr kumimoji="0" lang="ru-RU" sz="2400" b="1" i="0" u="none" strike="noStrike" kern="1200" cap="none" spc="0" normalizeH="0" baseline="0" noProof="0" dirty="0" smtClean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2023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г.г. на</a:t>
            </a:r>
            <a:r>
              <a:rPr kumimoji="0" lang="ru-RU" sz="2400" b="1" i="0" u="none" strike="noStrike" kern="1200" cap="none" spc="0" normalizeH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национальную экономику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2022 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 (факт на 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01.03.2022 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года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2214554"/>
            <a:ext cx="307183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2023 </a:t>
            </a:r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год (факт на </a:t>
            </a:r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01.03.2023 </a:t>
            </a:r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года)</a:t>
            </a:r>
            <a:endParaRPr lang="ru-RU" sz="2400" dirty="0">
              <a:solidFill>
                <a:srgbClr val="3366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000100" y="4286256"/>
            <a:ext cx="2857520" cy="1500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184,6 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т.руб.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4286256"/>
            <a:ext cx="2500330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52,9 </a:t>
            </a: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т.руб.</a:t>
            </a:r>
            <a:endParaRPr lang="ru-RU" sz="2400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право 22"/>
          <p:cNvSpPr/>
          <p:nvPr/>
        </p:nvSpPr>
        <p:spPr>
          <a:xfrm>
            <a:off x="3857620" y="4429132"/>
            <a:ext cx="1785950" cy="121444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 smtClean="0">
                <a:solidFill>
                  <a:srgbClr val="66FF99"/>
                </a:solidFill>
              </a:rPr>
              <a:t>Снижение  </a:t>
            </a:r>
            <a:r>
              <a:rPr lang="ru-RU" sz="1100" b="1" dirty="0" smtClean="0">
                <a:solidFill>
                  <a:srgbClr val="66FF99"/>
                </a:solidFill>
              </a:rPr>
              <a:t>на </a:t>
            </a:r>
            <a:r>
              <a:rPr lang="ru-RU" sz="1100" b="1" dirty="0" smtClean="0">
                <a:solidFill>
                  <a:srgbClr val="66FF99"/>
                </a:solidFill>
              </a:rPr>
              <a:t>131,7 </a:t>
            </a:r>
            <a:r>
              <a:rPr lang="ru-RU" sz="1100" b="1" dirty="0" err="1" smtClean="0">
                <a:solidFill>
                  <a:srgbClr val="66FF99"/>
                </a:solidFill>
              </a:rPr>
              <a:t>т.руб</a:t>
            </a:r>
            <a:r>
              <a:rPr lang="ru-RU" sz="1200" b="1" dirty="0" smtClean="0">
                <a:solidFill>
                  <a:srgbClr val="66FF99"/>
                </a:solidFill>
              </a:rPr>
              <a:t>.</a:t>
            </a:r>
            <a:endParaRPr lang="ru-RU" sz="1200" b="1" dirty="0">
              <a:solidFill>
                <a:srgbClr val="66FF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0666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428604"/>
            <a:ext cx="8715436" cy="1285884"/>
          </a:xfrm>
          <a:noFill/>
          <a:scene3d>
            <a:camera prst="orthographicFront">
              <a:rot lat="0" lon="0" rev="0"/>
            </a:camera>
            <a:lightRig rig="threePt" dir="t"/>
          </a:scene3d>
          <a:sp3d>
            <a:bevelT w="101600" prst="riblet"/>
          </a:sp3d>
        </p:spPr>
        <p:txBody>
          <a:bodyPr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/>
            <a:r>
              <a:rPr lang="ru-RU" sz="2800" dirty="0" smtClean="0">
                <a:solidFill>
                  <a:srgbClr val="00FFFF"/>
                </a:solidFill>
                <a:latin typeface="Times New Roman" pitchFamily="18" charset="0"/>
                <a:cs typeface="Times New Roman" pitchFamily="18" charset="0"/>
              </a:rPr>
              <a:t>Динамика расходов Лесоматюнинское сельского поселения</a:t>
            </a:r>
            <a:r>
              <a:rPr lang="ru-RU" sz="2800" b="1" dirty="0" smtClean="0">
                <a:solidFill>
                  <a:srgbClr val="00FFFF"/>
                </a:solidFill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sz="2800" b="1" dirty="0" smtClean="0">
                <a:solidFill>
                  <a:srgbClr val="00FFFF"/>
                </a:solidFill>
                <a:latin typeface="Times New Roman" pitchFamily="18" charset="0"/>
                <a:cs typeface="Times New Roman" pitchFamily="18" charset="0"/>
              </a:rPr>
              <a:t>01.03.2023 </a:t>
            </a:r>
            <a:r>
              <a:rPr lang="ru-RU" sz="2800" b="1" dirty="0" smtClean="0">
                <a:solidFill>
                  <a:srgbClr val="00FFFF"/>
                </a:solidFill>
                <a:latin typeface="Times New Roman" pitchFamily="18" charset="0"/>
                <a:cs typeface="Times New Roman" pitchFamily="18" charset="0"/>
              </a:rPr>
              <a:t>года (в тыс.руб.)</a:t>
            </a:r>
            <a:endParaRPr lang="ru-RU" sz="2800" b="1" dirty="0">
              <a:solidFill>
                <a:srgbClr val="00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94443918"/>
              </p:ext>
            </p:extLst>
          </p:nvPr>
        </p:nvGraphicFramePr>
        <p:xfrm>
          <a:off x="214282" y="164305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071546"/>
          </a:xfrm>
          <a:solidFill>
            <a:srgbClr val="FFCC00"/>
          </a:solidFill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Соотношение сумм бюджетных ассигнований в рамках программ к сумме бюджетных ассигнований на 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01.03.2023 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года</a:t>
            </a:r>
            <a:endParaRPr lang="ru-RU" sz="2400" dirty="0">
              <a:solidFill>
                <a:schemeClr val="accent5">
                  <a:lumMod val="50000"/>
                </a:schemeClr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13180802"/>
              </p:ext>
            </p:extLst>
          </p:nvPr>
        </p:nvGraphicFramePr>
        <p:xfrm>
          <a:off x="571472" y="1142984"/>
          <a:ext cx="8158162" cy="57150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85720" y="500042"/>
            <a:ext cx="8643999" cy="5693866"/>
          </a:xfrm>
          <a:prstGeom prst="rect">
            <a:avLst/>
          </a:prstGeom>
          <a:noFill/>
          <a:ln w="57150">
            <a:solidFill>
              <a:srgbClr val="00FFFF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ru-RU" sz="2800" dirty="0" smtClean="0"/>
              <a:t>    В муниципальном образовании Лесоматюнинское сельское поселение в бюджете </a:t>
            </a:r>
            <a:r>
              <a:rPr lang="ru-RU" sz="2800" dirty="0" smtClean="0"/>
              <a:t>2023 </a:t>
            </a:r>
            <a:r>
              <a:rPr lang="ru-RU" sz="2800" dirty="0" smtClean="0"/>
              <a:t>года запланирована реализация  </a:t>
            </a:r>
            <a:r>
              <a:rPr lang="ru-RU" sz="2800" dirty="0" smtClean="0"/>
              <a:t>1 </a:t>
            </a:r>
            <a:r>
              <a:rPr lang="ru-RU" sz="2800" dirty="0" smtClean="0"/>
              <a:t>программы.</a:t>
            </a:r>
          </a:p>
          <a:p>
            <a:pPr algn="just"/>
            <a:endParaRPr lang="ru-RU" sz="2800" dirty="0" smtClean="0"/>
          </a:p>
          <a:p>
            <a:pPr algn="just"/>
            <a:r>
              <a:rPr lang="ru-RU" sz="2800" dirty="0" smtClean="0"/>
              <a:t>Плановые назначения – </a:t>
            </a:r>
            <a:r>
              <a:rPr lang="ru-RU" sz="2800" dirty="0" smtClean="0"/>
              <a:t>1015,5 </a:t>
            </a:r>
            <a:r>
              <a:rPr lang="ru-RU" sz="2800" dirty="0" smtClean="0"/>
              <a:t>тыс. руб.</a:t>
            </a:r>
          </a:p>
          <a:p>
            <a:pPr algn="just"/>
            <a:r>
              <a:rPr lang="ru-RU" sz="2800" dirty="0" smtClean="0"/>
              <a:t>Исполнено на отчетную дату – </a:t>
            </a:r>
            <a:r>
              <a:rPr lang="ru-RU" sz="2800" dirty="0" smtClean="0"/>
              <a:t>52,9 </a:t>
            </a:r>
            <a:r>
              <a:rPr lang="ru-RU" sz="2800" dirty="0" smtClean="0"/>
              <a:t>тыс. руб.</a:t>
            </a:r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0985923"/>
              </p:ext>
            </p:extLst>
          </p:nvPr>
        </p:nvGraphicFramePr>
        <p:xfrm>
          <a:off x="142845" y="1928802"/>
          <a:ext cx="8501122" cy="442915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693192"/>
                <a:gridCol w="2927385"/>
                <a:gridCol w="2880545"/>
              </a:tblGrid>
              <a:tr h="2208284"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2022</a:t>
                      </a:r>
                      <a:r>
                        <a:rPr lang="en-US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r>
                        <a:rPr lang="ru-RU" sz="20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(назначено на 01.03.2022 г.)</a:t>
                      </a:r>
                      <a:r>
                        <a:rPr lang="ru-RU" sz="18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23</a:t>
                      </a:r>
                      <a:r>
                        <a:rPr lang="en-US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r>
                        <a:rPr lang="ru-RU" sz="20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(назначено на 01.03.2023 г.)</a:t>
                      </a:r>
                      <a:r>
                        <a:rPr lang="ru-RU" sz="18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</a:t>
                      </a:r>
                    </a:p>
                    <a:p>
                      <a:pPr algn="ctr"/>
                      <a:endParaRPr lang="ru-RU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</a:tr>
              <a:tr h="740291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Доходы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4611,1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3966,8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740291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Расходы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4653,9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3966,8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</a:tr>
              <a:tr h="740291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Дефицит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-42,8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</a:tbl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357322"/>
          </a:xfrm>
          <a:solidFill>
            <a:schemeClr val="bg2">
              <a:lumMod val="60000"/>
              <a:lumOff val="40000"/>
            </a:schemeClr>
          </a:solidFill>
          <a:scene3d>
            <a:camera prst="orthographicFront"/>
            <a:lightRig rig="soft" dir="t"/>
          </a:scene3d>
          <a:sp3d contourW="12700">
            <a:bevelT prst="angle"/>
            <a:contourClr>
              <a:schemeClr val="bg2">
                <a:lumMod val="50000"/>
              </a:schemeClr>
            </a:contourClr>
          </a:sp3d>
        </p:spPr>
        <p:txBody>
          <a:bodyPr>
            <a:normAutofit fontScale="9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/>
            <a:r>
              <a:rPr lang="ru-RU" sz="32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Параметры бюджета муниципального образования Лесоматюнинское сельское поселение</a:t>
            </a:r>
            <a:endParaRPr lang="ru-RU" sz="32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857232"/>
            <a:ext cx="7772400" cy="4786346"/>
          </a:xfrm>
          <a:solidFill>
            <a:srgbClr val="99FF99"/>
          </a:solidFill>
          <a:ln w="76200" cmpd="dbl">
            <a:solidFill>
              <a:schemeClr val="accent5">
                <a:lumMod val="50000"/>
              </a:schemeClr>
            </a:solidFill>
            <a:prstDash val="solid"/>
          </a:ln>
        </p:spPr>
        <p:txBody>
          <a:bodyPr anchor="ctr" anchorCtr="0">
            <a:normAutofit/>
          </a:bodyPr>
          <a:lstStyle/>
          <a:p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Доходы бюджета муниципального образования «</a:t>
            </a:r>
            <a:r>
              <a:rPr lang="ru-RU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Лесоматюнинское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сельское поселение»</a:t>
            </a:r>
            <a:endParaRPr lang="ru-RU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  <a:solidFill>
            <a:srgbClr val="66FFFF"/>
          </a:solidFill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990099"/>
                </a:solidFill>
              </a:rPr>
              <a:t>Нормативы зачисления основных доходов в местные бюджеты</a:t>
            </a:r>
            <a:endParaRPr lang="ru-RU" sz="2400" dirty="0">
              <a:solidFill>
                <a:srgbClr val="990099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357297"/>
          <a:ext cx="8229600" cy="52454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883894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Наименование доходных источников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Бюджет муниципального района, %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Бюджет </a:t>
                      </a:r>
                      <a:r>
                        <a:rPr lang="ru-RU" dirty="0" err="1" smtClean="0">
                          <a:solidFill>
                            <a:schemeClr val="bg1"/>
                          </a:solidFill>
                        </a:rPr>
                        <a:t>поселений,%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Налоговые доходы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НДФЛ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15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15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ЕНВД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-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ЕСХН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618726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Налог на имущество физических лиц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-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Земельный налог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-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pPr algn="ctr"/>
                      <a:endParaRPr lang="ru-RU" sz="160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Неналоговые доходы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618726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Аренда земельных участков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Аренда имущества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618726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Доходы от оказания платных услуг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99FF99"/>
          </a:solidFill>
        </p:spPr>
        <p:txBody>
          <a:bodyPr>
            <a:normAutofit fontScale="90000"/>
          </a:bodyPr>
          <a:lstStyle/>
          <a:p>
            <a:r>
              <a:rPr lang="ru-RU" dirty="0" smtClean="0"/>
              <a:t>Исполнение плана                                    за январь-февраль 20</a:t>
            </a:r>
            <a:r>
              <a:rPr lang="en-US" dirty="0" smtClean="0"/>
              <a:t>2</a:t>
            </a:r>
            <a:r>
              <a:rPr lang="ru-RU" dirty="0" smtClean="0"/>
              <a:t>3 года</a:t>
            </a:r>
            <a:endParaRPr lang="ru-RU" dirty="0"/>
          </a:p>
        </p:txBody>
      </p:sp>
      <p:graphicFrame>
        <p:nvGraphicFramePr>
          <p:cNvPr id="6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98603360"/>
              </p:ext>
            </p:extLst>
          </p:nvPr>
        </p:nvGraphicFramePr>
        <p:xfrm>
          <a:off x="428596" y="2214554"/>
          <a:ext cx="8229600" cy="4324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Факт поступления                                       за январь-февраль 2023 год</a:t>
            </a:r>
            <a:endParaRPr lang="ru-RU" dirty="0">
              <a:solidFill>
                <a:schemeClr val="bg1"/>
              </a:solidFill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33439407"/>
              </p:ext>
            </p:extLst>
          </p:nvPr>
        </p:nvGraphicFramePr>
        <p:xfrm>
          <a:off x="457200" y="2249488"/>
          <a:ext cx="8229600" cy="4324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2400" dirty="0" smtClean="0"/>
              <a:t>Исполнение по налоговым и неналоговым доходам  бюджета МО «Лесоматюнинское сельское поселение»                     за январь-февраль 2023 года</a:t>
            </a:r>
            <a:endParaRPr lang="ru-RU" sz="24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4921345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928670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1800" i="1" dirty="0" smtClean="0"/>
              <a:t>Справка о выполнении плана поступления доходов бюджета муниципального образования «Лесоматюнинское сельское поселение»                                                                                       в разрезе доходных источников за январь-февраль 2023г.</a:t>
            </a:r>
            <a:endParaRPr lang="ru-RU" sz="1800" i="1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5185345"/>
              </p:ext>
            </p:extLst>
          </p:nvPr>
        </p:nvGraphicFramePr>
        <p:xfrm>
          <a:off x="428596" y="1053382"/>
          <a:ext cx="8358247" cy="5111922"/>
        </p:xfrm>
        <a:graphic>
          <a:graphicData uri="http://schemas.openxmlformats.org/drawingml/2006/table">
            <a:tbl>
              <a:tblPr/>
              <a:tblGrid>
                <a:gridCol w="5043770"/>
                <a:gridCol w="1171336"/>
                <a:gridCol w="1071570"/>
                <a:gridCol w="1071571"/>
              </a:tblGrid>
              <a:tr h="79063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Наименование доходных источников</a:t>
                      </a:r>
                    </a:p>
                  </a:txBody>
                  <a:tcPr marL="4382" marR="4382" marT="438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план на 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              01.03.2023 </a:t>
                      </a:r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года</a:t>
                      </a:r>
                    </a:p>
                  </a:txBody>
                  <a:tcPr marL="4382" marR="4382" marT="4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Факт на                             01.03.2023 </a:t>
                      </a:r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года</a:t>
                      </a:r>
                    </a:p>
                  </a:txBody>
                  <a:tcPr marL="4382" marR="4382" marT="4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Процент  выполнения, (%)</a:t>
                      </a:r>
                      <a:endParaRPr lang="ru-RU" sz="12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65558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Налоговые доходы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4,0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8,6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215,0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4935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налог на доходы физических лиц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4,0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19,9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497,5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4935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акцизы на нефтепродукты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4935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единый сельхозналог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4935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налог на 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имущество </a:t>
                      </a:r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физических лиц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-0,4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4935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земельный налог 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-10,9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4935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>
                          <a:solidFill>
                            <a:schemeClr val="bg1"/>
                          </a:solidFill>
                          <a:latin typeface="Arial"/>
                        </a:rPr>
                        <a:t> - госпошлина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4935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Неналоговые доходы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521897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доходы от использования имущества, находящегося в государственной и муниципальной собственности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423877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доходы от оказания платных услуг и компенсации затрат государства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398696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доходы от продажи материальных и нематериальных активов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4935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штрафы, санкции, возмещение ущерба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4935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прочие неналоговые доходы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4935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>
                          <a:solidFill>
                            <a:schemeClr val="bg1"/>
                          </a:solidFill>
                          <a:latin typeface="Arial"/>
                        </a:rPr>
                        <a:t> - невыясненные поступления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128136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Всего собственных 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доходов:</a:t>
                      </a:r>
                      <a:endParaRPr lang="ru-RU" sz="12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4,0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8,6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215,0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00034" y="285728"/>
            <a:ext cx="8229600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2800" dirty="0" smtClean="0"/>
              <a:t>Динамика поступления налоговых и неналоговых доходов за январь-февраль 2023 года к уровню января-февраля 2022 года 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2022 год  (факт на 01.03.2022года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2214554"/>
            <a:ext cx="307183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2023год  (факт </a:t>
            </a:r>
            <a:r>
              <a:rPr lang="ru-RU" sz="2400" b="1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на 01.03.2023 </a:t>
            </a:r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года)</a:t>
            </a:r>
            <a:endParaRPr lang="ru-RU" sz="2400" dirty="0">
              <a:solidFill>
                <a:srgbClr val="3366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928662" y="4286256"/>
            <a:ext cx="2857520" cy="1500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26,9 </a:t>
            </a:r>
            <a:r>
              <a:rPr lang="ru-RU" sz="2400" b="1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4286256"/>
            <a:ext cx="2500330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8,6 </a:t>
            </a:r>
            <a:r>
              <a:rPr lang="ru-RU" sz="2400" b="1" dirty="0" err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99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  <a:solidFill>
            <a:srgbClr val="99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право 22"/>
          <p:cNvSpPr/>
          <p:nvPr/>
        </p:nvSpPr>
        <p:spPr>
          <a:xfrm>
            <a:off x="3786182" y="4429132"/>
            <a:ext cx="1928826" cy="1214446"/>
          </a:xfrm>
          <a:prstGeom prst="rightArrow">
            <a:avLst/>
          </a:prstGeom>
          <a:solidFill>
            <a:srgbClr val="99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bg1"/>
                </a:solidFill>
              </a:rPr>
              <a:t>Снижение на        18,3 тыс.руб.</a:t>
            </a:r>
            <a:endParaRPr lang="ru-RU" sz="1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2181</TotalTime>
  <Words>639</Words>
  <Application>Microsoft Office PowerPoint</Application>
  <PresentationFormat>Экран (4:3)</PresentationFormat>
  <Paragraphs>205</Paragraphs>
  <Slides>18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Апекс</vt:lpstr>
      <vt:lpstr>Презентация PowerPoint</vt:lpstr>
      <vt:lpstr>Параметры бюджета муниципального образования Лесоматюнинское сельское поселение</vt:lpstr>
      <vt:lpstr>Доходы бюджета муниципального образования «Лесоматюнинское сельское поселение»</vt:lpstr>
      <vt:lpstr>Нормативы зачисления основных доходов в местные бюджеты</vt:lpstr>
      <vt:lpstr>Исполнение плана                                    за январь-февраль 2023 года</vt:lpstr>
      <vt:lpstr>Факт поступления                                       за январь-февраль 2023 год</vt:lpstr>
      <vt:lpstr>Исполнение по налоговым и неналоговым доходам  бюджета МО «Лесоматюнинское сельское поселение»                     за январь-февраль 2023 года</vt:lpstr>
      <vt:lpstr>Справка о выполнении плана поступления доходов бюджета муниципального образования «Лесоматюнинское сельское поселение»                                                                                       в разрезе доходных источников за январь-февраль 2023г.</vt:lpstr>
      <vt:lpstr>Презентация PowerPoint</vt:lpstr>
      <vt:lpstr>  Параметры расходов бюджета муниципального образования Лесоматюнинское сельское поселение</vt:lpstr>
      <vt:lpstr>Структура и динамика расходов бюджета муниципального образования Лесоматюнинское сельское поселение по разделам классификации расходов (тыс.руб.)</vt:lpstr>
      <vt:lpstr>Структура расходов бюджета муниципального образования Лесоматюнинское сельское поселение на 01.03.2023 года</vt:lpstr>
      <vt:lpstr>Презентация PowerPoint</vt:lpstr>
      <vt:lpstr>Презентация PowerPoint</vt:lpstr>
      <vt:lpstr>Презентация PowerPoint</vt:lpstr>
      <vt:lpstr>Динамика расходов Лесоматюнинское сельского поселения на 01.03.2023 года (в тыс.руб.)</vt:lpstr>
      <vt:lpstr>Соотношение сумм бюджетных ассигнований в рамках программ к сумме бюджетных ассигнований на 01.03.2023 года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Доходы бюджета муниципального образования «Кузоватовский район»</dc:title>
  <cp:lastModifiedBy>Лена</cp:lastModifiedBy>
  <cp:revision>286</cp:revision>
  <dcterms:modified xsi:type="dcterms:W3CDTF">2023-03-23T12:07:08Z</dcterms:modified>
</cp:coreProperties>
</file>