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99" r:id="rId2"/>
    <p:sldId id="313" r:id="rId3"/>
    <p:sldId id="256" r:id="rId4"/>
    <p:sldId id="268" r:id="rId5"/>
    <p:sldId id="314" r:id="rId6"/>
    <p:sldId id="315" r:id="rId7"/>
    <p:sldId id="316" r:id="rId8"/>
    <p:sldId id="317" r:id="rId9"/>
    <p:sldId id="318" r:id="rId10"/>
    <p:sldId id="278" r:id="rId11"/>
    <p:sldId id="323" r:id="rId12"/>
    <p:sldId id="283" r:id="rId13"/>
    <p:sldId id="324" r:id="rId14"/>
    <p:sldId id="325" r:id="rId15"/>
    <p:sldId id="326" r:id="rId16"/>
    <p:sldId id="327" r:id="rId17"/>
    <p:sldId id="319" r:id="rId18"/>
    <p:sldId id="32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408" autoAdjust="0"/>
  </p:normalViewPr>
  <p:slideViewPr>
    <p:cSldViewPr>
      <p:cViewPr>
        <p:scale>
          <a:sx n="100" d="100"/>
          <a:sy n="100" d="100"/>
        </p:scale>
        <p:origin x="-19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01.03.2023г.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01.03.2023г.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-4.71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8748544"/>
        <c:axId val="38750080"/>
        <c:axId val="0"/>
      </c:bar3DChart>
      <c:catAx>
        <c:axId val="38748544"/>
        <c:scaling>
          <c:orientation val="minMax"/>
        </c:scaling>
        <c:delete val="0"/>
        <c:axPos val="b"/>
        <c:majorTickMark val="out"/>
        <c:minorTickMark val="none"/>
        <c:tickLblPos val="nextTo"/>
        <c:crossAx val="38750080"/>
        <c:crosses val="autoZero"/>
        <c:auto val="1"/>
        <c:lblAlgn val="ctr"/>
        <c:lblOffset val="100"/>
        <c:noMultiLvlLbl val="0"/>
      </c:catAx>
      <c:valAx>
        <c:axId val="387500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87485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-242.1</c:v>
                </c:pt>
                <c:pt idx="1">
                  <c:v>114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56E-2"/>
          <c:w val="0.8698676727909016"/>
          <c:h val="0.58312650810445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январь-февраль 2023г.</c:v>
                </c:pt>
                <c:pt idx="1">
                  <c:v>Факт по налоговым доходам за январь-февраль 2023.</c:v>
                </c:pt>
                <c:pt idx="2">
                  <c:v>План по неналоговым доходам за январь-февраль 2023г.</c:v>
                </c:pt>
                <c:pt idx="3">
                  <c:v>Факт по неналоговым доходам за январь-февраль 2023г.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</c:v>
                </c:pt>
                <c:pt idx="1">
                  <c:v>-242.1</c:v>
                </c:pt>
                <c:pt idx="2">
                  <c:v>6.2</c:v>
                </c:pt>
                <c:pt idx="3">
                  <c:v>114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9942016"/>
        <c:axId val="39943552"/>
      </c:barChart>
      <c:catAx>
        <c:axId val="39942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9943552"/>
        <c:crosses val="autoZero"/>
        <c:auto val="1"/>
        <c:lblAlgn val="ctr"/>
        <c:lblOffset val="100"/>
        <c:noMultiLvlLbl val="0"/>
      </c:catAx>
      <c:valAx>
        <c:axId val="39943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9420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2023 (первоначальный план)</c:v>
                </c:pt>
                <c:pt idx="1">
                  <c:v>Уточнённый план на 01.03.2023 года</c:v>
                </c:pt>
                <c:pt idx="2">
                  <c:v>факт на 01.03.2023 года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6494.6</c:v>
                </c:pt>
                <c:pt idx="1">
                  <c:v>6627.9</c:v>
                </c:pt>
                <c:pt idx="2">
                  <c:v>498.3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41101184"/>
        <c:axId val="41128704"/>
        <c:axId val="0"/>
      </c:bar3DChart>
      <c:catAx>
        <c:axId val="41101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41128704"/>
        <c:crosses val="autoZero"/>
        <c:auto val="1"/>
        <c:lblAlgn val="ctr"/>
        <c:lblOffset val="100"/>
        <c:tickMarkSkip val="2"/>
        <c:noMultiLvlLbl val="0"/>
      </c:catAx>
      <c:valAx>
        <c:axId val="41128704"/>
        <c:scaling>
          <c:orientation val="minMax"/>
          <c:min val="0"/>
        </c:scaling>
        <c:delete val="0"/>
        <c:axPos val="l"/>
        <c:majorGridlines/>
        <c:numFmt formatCode="#,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1101184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0.17041666666666666"/>
                  <c:y val="0.2925027447852862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/>
                      <a:t>Национальная безопасность и правоохранительная деятельность
</a:t>
                    </a:r>
                    <a:r>
                      <a:rPr lang="ru-RU" smtClean="0"/>
                      <a:t>0,2%</a:t>
                    </a:r>
                    <a:endParaRPr lang="ru-RU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4.9382716049382717E-4"/>
                  <c:y val="-8.3851204262721541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4.3239647127442403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Культура</a:t>
                    </a:r>
                    <a:r>
                      <a:rPr lang="ru-RU" dirty="0"/>
                      <a:t>, кинематография
</a:t>
                    </a:r>
                    <a:r>
                      <a:rPr lang="ru-RU" dirty="0" smtClean="0"/>
                      <a:t>0,8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78.2</c:v>
                </c:pt>
                <c:pt idx="1">
                  <c:v>4.5</c:v>
                </c:pt>
                <c:pt idx="2">
                  <c:v>0.1</c:v>
                </c:pt>
                <c:pt idx="3">
                  <c:v>9.5</c:v>
                </c:pt>
                <c:pt idx="4">
                  <c:v>5.6</c:v>
                </c:pt>
                <c:pt idx="5">
                  <c:v>0.8</c:v>
                </c:pt>
                <c:pt idx="6">
                  <c:v>1.3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8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15,6% бюджетные ассигнования запланированные в рамках программ</c:v>
                </c:pt>
                <c:pt idx="1">
                  <c:v>84,4 % бюджетные ассигнования запланированные в рамках  не программых мероприятий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986.1</c:v>
                </c:pt>
                <c:pt idx="1">
                  <c:v>5343.3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0.44736</cdr:y>
    </cdr:from>
    <cdr:to>
      <cdr:x>0.52973</cdr:x>
      <cdr:y>0.63053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16" y="1934526"/>
          <a:ext cx="1008112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-128,1</a:t>
          </a:r>
        </a:p>
        <a:p xmlns:a="http://schemas.openxmlformats.org/drawingml/2006/main"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0.16428</cdr:y>
    </cdr:from>
    <cdr:to>
      <cdr:x>0.39848</cdr:x>
      <cdr:y>0.28084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710390"/>
          <a:ext cx="1080120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27,2</a:t>
          </a:r>
        </a:p>
        <a:p xmlns:a="http://schemas.openxmlformats.org/drawingml/2006/main">
          <a:r>
            <a:rPr lang="ru-RU" sz="1800" dirty="0" err="1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5343,3 </a:t>
          </a:r>
          <a:r>
            <a:rPr lang="ru-RU" sz="1600" b="1" dirty="0" smtClean="0"/>
            <a:t>тыс.руб</a:t>
          </a:r>
          <a:r>
            <a:rPr lang="ru-RU" sz="1600" dirty="0" smtClean="0"/>
            <a:t>.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0.41156</cdr:x>
      <cdr:y>0.3622</cdr:y>
    </cdr:from>
    <cdr:to>
      <cdr:x>0.56918</cdr:x>
      <cdr:y>0.4882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57573" y="2069992"/>
          <a:ext cx="1285890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986,7 </a:t>
          </a:r>
          <a:r>
            <a:rPr lang="ru-RU" sz="1600" b="1" dirty="0" err="1" smtClean="0"/>
            <a:t>тыс.руб</a:t>
          </a:r>
          <a:r>
            <a:rPr lang="ru-RU" sz="1600" b="1" dirty="0" smtClean="0"/>
            <a:t>.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53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228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Спешневское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Спешневское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Спешневское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марта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2023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5629140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7130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Спешневское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041314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01.03.2022г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01.03.2022г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8867,6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599,6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6627,9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498,3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3703,8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365,3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5185,6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3728,1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8456526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</a:rPr>
              <a:t>Спешневское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01.03.2023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7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01.03.2022-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01.03.2023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365,3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348,1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17,2 </a:t>
            </a:r>
            <a:r>
              <a:rPr lang="ru-RU" sz="1100" b="1" dirty="0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01.03.2022-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национальную оборону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01.03.2023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22,1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21,2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0,9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9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01.03.2022-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01.03.2023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113,9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52,3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61,6 </a:t>
            </a:r>
            <a:r>
              <a:rPr lang="ru-RU" sz="1100" b="1" dirty="0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9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01.03.2023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0328478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Спешневское сельское поселение в бюджете </a:t>
            </a:r>
            <a:r>
              <a:rPr lang="ru-RU" sz="2800" dirty="0" smtClean="0"/>
              <a:t>2023 </a:t>
            </a:r>
            <a:r>
              <a:rPr lang="ru-RU" sz="2800" dirty="0" smtClean="0"/>
              <a:t>года запланирована реализация  </a:t>
            </a:r>
            <a:r>
              <a:rPr lang="ru-RU" sz="2800" dirty="0" smtClean="0"/>
              <a:t>1 </a:t>
            </a:r>
            <a:r>
              <a:rPr lang="ru-RU" sz="2800" dirty="0" smtClean="0"/>
              <a:t>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</a:t>
            </a:r>
            <a:r>
              <a:rPr lang="ru-RU" sz="2800" dirty="0" smtClean="0"/>
              <a:t>986,7 </a:t>
            </a:r>
            <a:r>
              <a:rPr lang="ru-RU" sz="2800" dirty="0" smtClean="0"/>
              <a:t>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101,1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9487567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01.03.2022)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01.03.2023)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8435,0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6627,9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8868,7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6627,9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-433,7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Спешневское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Спешневское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январь-февраль 20</a:t>
            </a:r>
            <a:r>
              <a:rPr lang="en-US" dirty="0" smtClean="0"/>
              <a:t>2</a:t>
            </a:r>
            <a:r>
              <a:rPr lang="ru-RU" dirty="0" smtClean="0"/>
              <a:t>3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2481307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январь-февраль 20</a:t>
            </a:r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3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5595493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«Спешневское поселение»                                       за январь-февраль 20</a:t>
            </a:r>
            <a:r>
              <a:rPr lang="en-US" sz="2400" dirty="0" smtClean="0"/>
              <a:t>2</a:t>
            </a:r>
            <a:r>
              <a:rPr lang="ru-RU" sz="2400" dirty="0" smtClean="0"/>
              <a:t>3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27674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январь-февраль 20</a:t>
            </a:r>
            <a:r>
              <a:rPr lang="en-US" sz="1800" i="1" dirty="0" smtClean="0"/>
              <a:t>2</a:t>
            </a:r>
            <a:r>
              <a:rPr lang="ru-RU" sz="1800" i="1" dirty="0" smtClean="0"/>
              <a:t>3г.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694274"/>
              </p:ext>
            </p:extLst>
          </p:nvPr>
        </p:nvGraphicFramePr>
        <p:xfrm>
          <a:off x="428596" y="1145593"/>
          <a:ext cx="8358247" cy="5019711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796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План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01.03.20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01.03.20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186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-242,1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-192,8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16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57,7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1838,7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146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104,8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79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31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- 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9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27,2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-128,1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-471,0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январь-февраль 2023 года к уровню января-февраля 2022года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01.03.2022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01.03.2023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706,1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-128,1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06001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</a:t>
            </a:r>
            <a:r>
              <a:rPr lang="ru-RU" sz="1400" b="1" smtClean="0">
                <a:solidFill>
                  <a:schemeClr val="bg1"/>
                </a:solidFill>
              </a:rPr>
              <a:t>на    834,2тыс.руб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2098</TotalTime>
  <Words>688</Words>
  <Application>Microsoft Office PowerPoint</Application>
  <PresentationFormat>Экран (4:3)</PresentationFormat>
  <Paragraphs>222</Paragraphs>
  <Slides>18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Презентация PowerPoint</vt:lpstr>
      <vt:lpstr>Параметры бюджета муниципального образования Спешневское сельское поселение</vt:lpstr>
      <vt:lpstr>Доходы бюджета муниципального образования Спешневское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январь-февраль 2023 года</vt:lpstr>
      <vt:lpstr>Факт поступления                                       за январь-февраль 2023 год</vt:lpstr>
      <vt:lpstr>Исполнение по налоговым и неналоговым доходам бюджета МО «Спешневское поселение»                                       за январь-февраль 2023 года</vt:lpstr>
      <vt:lpstr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январь-февраль 2023г.</vt:lpstr>
      <vt:lpstr>Презентация PowerPoint</vt:lpstr>
      <vt:lpstr>  Параметры расходов бюджета муниципального образования Спешневское сельское поселение  </vt:lpstr>
      <vt:lpstr>Презентация PowerPoint</vt:lpstr>
      <vt:lpstr>Структура и динамика расходов бюджета муниципального образования Спешневское сельское поселение по разделам классификации расходов (тыс.руб.)</vt:lpstr>
      <vt:lpstr>Структура расходов бюджета муниципального образования Спешневское сельское поселение на 01.03.2023 года</vt:lpstr>
      <vt:lpstr>Презентация PowerPoint</vt:lpstr>
      <vt:lpstr>Презентация PowerPoint</vt:lpstr>
      <vt:lpstr>Презентация PowerPoint</vt:lpstr>
      <vt:lpstr>Соотношение сумм бюджетных ассигнований в рамках программ к сумме бюджетных ассигнований на 01.03.2023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Лена</cp:lastModifiedBy>
  <cp:revision>303</cp:revision>
  <dcterms:modified xsi:type="dcterms:W3CDTF">2023-03-23T12:19:00Z</dcterms:modified>
</cp:coreProperties>
</file>