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0"/>
  </p:notesMasterIdLst>
  <p:sldIdLst>
    <p:sldId id="299" r:id="rId2"/>
    <p:sldId id="313" r:id="rId3"/>
    <p:sldId id="256" r:id="rId4"/>
    <p:sldId id="326" r:id="rId5"/>
    <p:sldId id="327" r:id="rId6"/>
    <p:sldId id="328" r:id="rId7"/>
    <p:sldId id="329" r:id="rId8"/>
    <p:sldId id="330" r:id="rId9"/>
    <p:sldId id="331" r:id="rId10"/>
    <p:sldId id="278" r:id="rId11"/>
    <p:sldId id="334" r:id="rId12"/>
    <p:sldId id="283" r:id="rId13"/>
    <p:sldId id="335" r:id="rId14"/>
    <p:sldId id="288" r:id="rId15"/>
    <p:sldId id="336" r:id="rId16"/>
    <p:sldId id="298" r:id="rId17"/>
    <p:sldId id="332" r:id="rId18"/>
    <p:sldId id="33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00FFFF"/>
    <a:srgbClr val="66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465" autoAdjust="0"/>
    <p:restoredTop sz="97429" autoAdjust="0"/>
  </p:normalViewPr>
  <p:slideViewPr>
    <p:cSldViewPr>
      <p:cViewPr>
        <p:scale>
          <a:sx n="100" d="100"/>
          <a:sy n="100" d="100"/>
        </p:scale>
        <p:origin x="-1944" y="-4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4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01.03.2023г.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01.03.2023г.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1.1220000000000001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9959552"/>
        <c:axId val="41485056"/>
        <c:axId val="0"/>
      </c:bar3DChart>
      <c:catAx>
        <c:axId val="39959552"/>
        <c:scaling>
          <c:orientation val="minMax"/>
        </c:scaling>
        <c:delete val="0"/>
        <c:axPos val="b"/>
        <c:majorTickMark val="out"/>
        <c:minorTickMark val="none"/>
        <c:tickLblPos val="nextTo"/>
        <c:crossAx val="41485056"/>
        <c:crosses val="autoZero"/>
        <c:auto val="1"/>
        <c:lblAlgn val="ctr"/>
        <c:lblOffset val="100"/>
        <c:noMultiLvlLbl val="0"/>
      </c:catAx>
      <c:valAx>
        <c:axId val="4148505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995955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tx1"/>
                </a:solidFill>
              </a:rPr>
              <a:t>тыс.рублей</a:t>
            </a:r>
          </a:p>
        </c:rich>
      </c:tx>
      <c:layout/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txPr>
              <a:bodyPr/>
              <a:lstStyle/>
              <a:p>
                <a:pPr>
                  <a:defRPr sz="1600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-2.7</c:v>
                </c:pt>
                <c:pt idx="1">
                  <c:v>125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  <c:txPr>
        <a:bodyPr/>
        <a:lstStyle/>
        <a:p>
          <a:pPr>
            <a:defRPr sz="2400" baseline="0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234E-2"/>
          <c:w val="0.8698676727909016"/>
          <c:h val="0.583126508104456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январь-февраль 2023г.</c:v>
                </c:pt>
                <c:pt idx="1">
                  <c:v>Факт по налоговым доходам за январь- февраль 2023г.</c:v>
                </c:pt>
                <c:pt idx="2">
                  <c:v>План по неналоговым доходам за январь-февраль 2023г.</c:v>
                </c:pt>
                <c:pt idx="3">
                  <c:v>Факт по неналоговым доходам за январь-февраль 2023г.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</c:v>
                </c:pt>
                <c:pt idx="1">
                  <c:v>-2.7</c:v>
                </c:pt>
                <c:pt idx="2">
                  <c:v>103</c:v>
                </c:pt>
                <c:pt idx="3">
                  <c:v>125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84750336"/>
        <c:axId val="84751872"/>
      </c:barChart>
      <c:catAx>
        <c:axId val="847503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4751872"/>
        <c:crosses val="autoZero"/>
        <c:auto val="1"/>
        <c:lblAlgn val="ctr"/>
        <c:lblOffset val="100"/>
        <c:noMultiLvlLbl val="0"/>
      </c:catAx>
      <c:valAx>
        <c:axId val="847518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47503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2023 (первоначальный план)</c:v>
                </c:pt>
                <c:pt idx="1">
                  <c:v>Уточнённый план на 01.03.2023 года</c:v>
                </c:pt>
                <c:pt idx="2">
                  <c:v>факт на 01.03.2022 года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7055.2</c:v>
                </c:pt>
                <c:pt idx="1">
                  <c:v>9703.6</c:v>
                </c:pt>
                <c:pt idx="2">
                  <c:v>710.9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122951168"/>
        <c:axId val="122952704"/>
        <c:axId val="0"/>
      </c:bar3DChart>
      <c:catAx>
        <c:axId val="122951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122952704"/>
        <c:crosses val="autoZero"/>
        <c:auto val="1"/>
        <c:lblAlgn val="ctr"/>
        <c:lblOffset val="100"/>
        <c:tickMarkSkip val="2"/>
        <c:noMultiLvlLbl val="0"/>
      </c:catAx>
      <c:valAx>
        <c:axId val="122952704"/>
        <c:scaling>
          <c:orientation val="minMax"/>
          <c:min val="0"/>
        </c:scaling>
        <c:delete val="0"/>
        <c:axPos val="l"/>
        <c:majorGridlines/>
        <c:numFmt formatCode="#,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2951168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1"/>
              <c:tx>
                <c:rich>
                  <a:bodyPr/>
                  <a:lstStyle/>
                  <a:p>
                    <a:r>
                      <a:rPr lang="ru-RU" smtClean="0"/>
                      <a:t>2,9</a:t>
                    </a:r>
                    <a:r>
                      <a:rPr lang="en-US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0</a:t>
                    </a:r>
                    <a:r>
                      <a:rPr lang="ru-RU" smtClean="0"/>
                      <a:t>,1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-2.6898937979974724E-2"/>
                  <c:y val="-3.4925548408478529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5.3984033245844269E-2"/>
                  <c:y val="3.7146346427844494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62.1</c:v>
                </c:pt>
                <c:pt idx="1">
                  <c:v>3.1</c:v>
                </c:pt>
                <c:pt idx="2">
                  <c:v>0.2</c:v>
                </c:pt>
                <c:pt idx="3">
                  <c:v>4.0999999999999996</c:v>
                </c:pt>
                <c:pt idx="4">
                  <c:v>3.3</c:v>
                </c:pt>
                <c:pt idx="5">
                  <c:v>26.2</c:v>
                </c:pt>
                <c:pt idx="6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t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F0000"/>
            </a:solidFill>
          </c:spPr>
          <c:dPt>
            <c:idx val="0"/>
            <c:bubble3D val="0"/>
            <c:spPr>
              <a:solidFill>
                <a:srgbClr val="66FFFF"/>
              </a:solidFill>
            </c:spPr>
          </c:dPt>
          <c:dPt>
            <c:idx val="1"/>
            <c:bubble3D val="0"/>
            <c:explosion val="3"/>
          </c:dPt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801</c:v>
                </c:pt>
                <c:pt idx="1">
                  <c:v>710.9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в % к плану</a:t>
            </a:r>
          </a:p>
        </c:rich>
      </c:tx>
      <c:layout>
        <c:manualLayout>
          <c:xMode val="edge"/>
          <c:yMode val="edge"/>
          <c:x val="0.37695561818949247"/>
          <c:y val="8.6070275218827014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4907571092606398E-2"/>
          <c:y val="0.11997222427245705"/>
          <c:w val="0.64295769071513964"/>
          <c:h val="0.8503983534779470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13"/>
          <c:dPt>
            <c:idx val="1"/>
            <c:bubble3D val="0"/>
          </c:dPt>
          <c:dPt>
            <c:idx val="2"/>
            <c:bubble3D val="0"/>
            <c:explosion val="0"/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4013,0 тыс. руб. 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 smtClean="0"/>
                      <a:t>55</a:t>
                    </a:r>
                    <a:r>
                      <a:rPr lang="ru-RU" dirty="0" smtClean="0"/>
                      <a:t>41,6 </a:t>
                    </a:r>
                    <a:r>
                      <a:rPr lang="ru-RU" dirty="0" err="1" smtClean="0"/>
                      <a:t>тыс.руб</a:t>
                    </a:r>
                    <a:r>
                      <a:rPr lang="ru-RU" dirty="0" smtClean="0"/>
                      <a:t>.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34,3% бюджетные ассигнования запланированные в рамках программ</c:v>
                </c:pt>
                <c:pt idx="1">
                  <c:v>65,7%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3229.1</c:v>
                </c:pt>
                <c:pt idx="1">
                  <c:v>6176.4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0.36979</cdr:x>
      <cdr:y>0.37188</cdr:y>
    </cdr:from>
    <cdr:to>
      <cdr:x>0.5</cdr:x>
      <cdr:y>0.52056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43230" y="1608140"/>
          <a:ext cx="1071570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122,3</a:t>
          </a:r>
        </a:p>
        <a:p xmlns:a="http://schemas.openxmlformats.org/drawingml/2006/main">
          <a:r>
            <a:rPr lang="ru-RU" sz="1800" dirty="0" err="1" smtClean="0"/>
            <a:t>тыс.руб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0.24306</cdr:x>
      <cdr:y>0.69384</cdr:y>
    </cdr:from>
    <cdr:to>
      <cdr:x>0.37327</cdr:x>
      <cdr:y>0.84252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000287" y="3000396"/>
          <a:ext cx="1071576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800" b="1" dirty="0" smtClean="0"/>
            <a:t>109,0</a:t>
          </a:r>
        </a:p>
        <a:p xmlns:a="http://schemas.openxmlformats.org/drawingml/2006/main">
          <a:r>
            <a:rPr lang="ru-RU" sz="1800" dirty="0" err="1" smtClean="0"/>
            <a:t>тыс.руб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0.46875</cdr:x>
      <cdr:y>0.22098</cdr:y>
    </cdr:from>
    <cdr:to>
      <cdr:x>0.56424</cdr:x>
      <cdr:y>0.34725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857652" y="1000132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0.3125</cdr:x>
      <cdr:y>0.07892</cdr:y>
    </cdr:from>
    <cdr:to>
      <cdr:x>0.40799</cdr:x>
      <cdr:y>0.17362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71750" y="357190"/>
          <a:ext cx="785845" cy="4286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0.24306</cdr:x>
      <cdr:y>0.71028</cdr:y>
    </cdr:from>
    <cdr:to>
      <cdr:x>0.33854</cdr:x>
      <cdr:y>0.82077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000264" y="3214710"/>
          <a:ext cx="785818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0.39931</cdr:x>
      <cdr:y>0.55244</cdr:y>
    </cdr:from>
    <cdr:to>
      <cdr:x>0.65973</cdr:x>
      <cdr:y>0.91547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286162" y="2500330"/>
          <a:ext cx="2143126" cy="16430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0.68577</cdr:x>
      <cdr:y>0.07892</cdr:y>
    </cdr:from>
    <cdr:to>
      <cdr:x>0.92015</cdr:x>
      <cdr:y>0.22098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643602" y="357190"/>
          <a:ext cx="1928826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0.59896</cdr:x>
      <cdr:y>0.36303</cdr:y>
    </cdr:from>
    <cdr:to>
      <cdr:x>0.71181</cdr:x>
      <cdr:y>0.48931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929222" y="1643074"/>
          <a:ext cx="928694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b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0.0225</cdr:x>
      <cdr:y>0.57781</cdr:y>
    </cdr:from>
    <cdr:to>
      <cdr:x>0.21347</cdr:x>
      <cdr:y>0.68472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83534" y="2724334"/>
          <a:ext cx="1557964" cy="5040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 smtClean="0"/>
        </a:p>
      </cdr:txBody>
    </cdr:sp>
  </cdr:relSizeAnchor>
  <cdr:relSizeAnchor xmlns:cdr="http://schemas.openxmlformats.org/drawingml/2006/chartDrawing">
    <cdr:from>
      <cdr:x>0.42032</cdr:x>
      <cdr:y>0.33345</cdr:y>
    </cdr:from>
    <cdr:to>
      <cdr:x>0.64918</cdr:x>
      <cdr:y>0.48618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429038" y="1572206"/>
          <a:ext cx="1867063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662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</a:t>
            </a:r>
            <a:r>
              <a:rPr lang="ru-RU" sz="48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</a:p>
          <a:p>
            <a:pPr algn="ctr"/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</a:t>
            </a:r>
            <a:r>
              <a:rPr lang="ru-RU" b="1" i="1" dirty="0" err="1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r>
              <a:rPr lang="ru-RU" dirty="0" smtClean="0">
                <a:solidFill>
                  <a:srgbClr val="990099"/>
                </a:solidFill>
              </a:rPr>
              <a:t/>
            </a:r>
            <a:br>
              <a:rPr lang="ru-RU" dirty="0" smtClean="0">
                <a:solidFill>
                  <a:srgbClr val="990099"/>
                </a:solidFill>
              </a:rPr>
            </a:br>
            <a:r>
              <a:rPr lang="ru-RU" dirty="0" smtClean="0">
                <a:solidFill>
                  <a:srgbClr val="990099"/>
                </a:solidFill>
              </a:rPr>
              <a:t/>
            </a:r>
            <a:br>
              <a:rPr lang="ru-RU" dirty="0" smtClean="0">
                <a:solidFill>
                  <a:srgbClr val="990099"/>
                </a:solidFill>
              </a:rPr>
            </a:br>
            <a:endParaRPr lang="ru-RU" sz="4900" b="1" i="1" dirty="0">
              <a:solidFill>
                <a:srgbClr val="99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Безводовское сельское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марта 2023 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688673"/>
              </p:ext>
            </p:extLst>
          </p:nvPr>
        </p:nvGraphicFramePr>
        <p:xfrm>
          <a:off x="714375" y="1143000"/>
          <a:ext cx="8072438" cy="503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EFB3FF-F728-4C96-A0A2-E89BC40D4794}" type="slidenum">
              <a:rPr lang="ru-RU" altLang="ru-RU"/>
              <a:pPr/>
              <a:t>11</a:t>
            </a:fld>
            <a:endParaRPr lang="ru-RU" alt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00B050"/>
                </a:solidFill>
              </a:rPr>
              <a:t>Структура и динамика расходов бюджета муниципального образования </a:t>
            </a:r>
            <a:r>
              <a:rPr lang="ru-RU" sz="2000" b="0" dirty="0" err="1" smtClean="0">
                <a:solidFill>
                  <a:srgbClr val="00B050"/>
                </a:solidFill>
              </a:rPr>
              <a:t>Безводовское</a:t>
            </a:r>
            <a:r>
              <a:rPr lang="ru-RU" sz="2000" b="0" dirty="0" smtClean="0">
                <a:solidFill>
                  <a:srgbClr val="00B050"/>
                </a:solidFill>
              </a:rPr>
              <a:t> сельское поселение по разделам классификации расходов (тыс.руб.)</a:t>
            </a:r>
            <a:endParaRPr lang="ru-RU" sz="2000" b="0" dirty="0">
              <a:solidFill>
                <a:srgbClr val="00B05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6883653"/>
              </p:ext>
            </p:extLst>
          </p:nvPr>
        </p:nvGraphicFramePr>
        <p:xfrm>
          <a:off x="285717" y="928670"/>
          <a:ext cx="8715438" cy="48846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27328"/>
                <a:gridCol w="78581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01.03.2022 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01.03.2022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01.03.2023 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01.03.2023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9802,9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801,0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8,2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9703,6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710,9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7,3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693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5371,9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404,1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6026,6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627,9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247,4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53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358,8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36,0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3633,0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329,2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2549,9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58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86,6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86,6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общего характера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0888220"/>
              </p:ext>
            </p:extLst>
          </p:nvPr>
        </p:nvGraphicFramePr>
        <p:xfrm>
          <a:off x="611560" y="1700808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Безводовское сельское поселение на 01.03.2023 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Безводовское сельское поселение на 01.03.2022-2023 г.г. на общегосударственные вопросы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 (факт на 01.03.2022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2023 год  (факт на 01.03.2023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404,1 тыс.руб.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627,9 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 223,8 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Безводовское сельское поселение на 01.03.2022-2023 г.г. на национальную экономику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 (факт на 01.03.2022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2023 год  (факт на 01.03.2023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358,8 тыс.руб.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36,0 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 322,8 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43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715436" cy="1285884"/>
          </a:xfr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2800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Динамика расходов Безводовского сельского поселения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 на 01.03.2023 года (в тыс.руб.)</a:t>
            </a:r>
            <a:endParaRPr lang="ru-RU" sz="2800" b="1" dirty="0">
              <a:solidFill>
                <a:srgbClr val="00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2028578"/>
              </p:ext>
            </p:extLst>
          </p:nvPr>
        </p:nvGraphicFramePr>
        <p:xfrm>
          <a:off x="214282" y="164305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143932" cy="157163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01.03.2023 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5027175"/>
              </p:ext>
            </p:extLst>
          </p:nvPr>
        </p:nvGraphicFramePr>
        <p:xfrm>
          <a:off x="500034" y="1928802"/>
          <a:ext cx="8158162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   </a:t>
            </a:r>
            <a:r>
              <a:rPr lang="ru-RU" sz="2800" i="1" dirty="0" smtClean="0"/>
              <a:t>В муниципальном образовании Безводовское сельское поселение в бюджете 2023 года запланирована реализация  2 программы.</a:t>
            </a:r>
          </a:p>
          <a:p>
            <a:pPr algn="just"/>
            <a:endParaRPr lang="ru-RU" sz="2800" i="1" dirty="0" smtClean="0"/>
          </a:p>
          <a:p>
            <a:pPr algn="ctr"/>
            <a:r>
              <a:rPr lang="ru-RU" sz="2800" i="1" dirty="0" smtClean="0"/>
              <a:t>Плановые назначения –3229,1 тыс. руб.</a:t>
            </a:r>
          </a:p>
          <a:p>
            <a:pPr algn="ctr"/>
            <a:r>
              <a:rPr lang="ru-RU" sz="2800" i="1" dirty="0" smtClean="0"/>
              <a:t>Исполнено на отчетную дату –66,0 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</a:t>
            </a:r>
            <a:r>
              <a:rPr lang="ru-RU" sz="3200" b="1" dirty="0" err="1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sz="32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1679473"/>
              </p:ext>
            </p:extLst>
          </p:nvPr>
        </p:nvGraphicFramePr>
        <p:xfrm>
          <a:off x="500034" y="1643050"/>
          <a:ext cx="8143932" cy="47149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0033"/>
                <a:gridCol w="2804385"/>
                <a:gridCol w="2759514"/>
              </a:tblGrid>
              <a:tr h="235075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01.03.22 г.)</a:t>
                      </a:r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 год</a:t>
                      </a:r>
                      <a:r>
                        <a:rPr lang="ru-RU" sz="2000" b="1" baseline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01.03.23 г.)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9531,4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9703,6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9802,9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9703,6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-271,5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186766" cy="52707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792"/>
                <a:gridCol w="1785950"/>
                <a:gridCol w="1643074"/>
                <a:gridCol w="178595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Наименование доходных источников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Бюджет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</a:rPr>
                        <a:t>муниципаль-ного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 района, %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Бюджет городского поселения, %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Бюджеты сельских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</a:rPr>
                        <a:t>поселений,%</a:t>
                      </a:r>
                      <a:endParaRPr lang="ru-RU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28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</a:t>
                      </a:r>
                      <a:r>
                        <a:rPr lang="ru-RU" sz="1600" smtClean="0"/>
                        <a:t>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059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71570"/>
          </a:xfrm>
          <a:solidFill>
            <a:srgbClr val="99FF99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Исполнение плана                                    за январь-февраль 20</a:t>
            </a:r>
            <a:r>
              <a:rPr lang="en-US" dirty="0" smtClean="0"/>
              <a:t>2</a:t>
            </a:r>
            <a:r>
              <a:rPr lang="ru-RU" dirty="0" smtClean="0"/>
              <a:t>3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4870730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71570"/>
          </a:xfrm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Факт поступления                                       за январь-февраль 2023 год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5316201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1430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 smtClean="0"/>
              <a:t>Исполнение по налоговым и неналоговым доходам бюджета МО «Безводовское сельское поселения»                                          за январь-февраль 2023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2277292"/>
              </p:ext>
            </p:extLst>
          </p:nvPr>
        </p:nvGraphicFramePr>
        <p:xfrm>
          <a:off x="457200" y="2214554"/>
          <a:ext cx="8229600" cy="4643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7154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1800" i="1" dirty="0" smtClean="0"/>
              <a:t>Справка о выполнении плана поступления доходов бюджета муниципального образования «Безводовское сельское поселение»                                                                                       в разрезе доходных источников за  январь-февраль 2023г.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2870724"/>
              </p:ext>
            </p:extLst>
          </p:nvPr>
        </p:nvGraphicFramePr>
        <p:xfrm>
          <a:off x="428596" y="1428740"/>
          <a:ext cx="8358247" cy="4733542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686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          январь-февраль    2023 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Arial"/>
                        </a:rPr>
                        <a:t>факт за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                январь-февраль            2023 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818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6,0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-2,7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-45,0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8132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5,0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19,0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380,0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1,8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4,9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490,0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28,4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103,0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125,0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121,4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07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87,0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109,1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125,3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121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8762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15,9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15,9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97,0109,0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122,3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112,2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январь-февраль 2023 года к уровню января-февраля 2022года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 (факт на 01.03.2022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2023 год  (факт на 01.03.2023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429132"/>
            <a:ext cx="2779242" cy="13573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128,3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122,3 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857388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Снижение </a:t>
            </a:r>
            <a:r>
              <a:rPr lang="ru-RU" sz="1400" b="1" smtClean="0">
                <a:solidFill>
                  <a:schemeClr val="tx1"/>
                </a:solidFill>
              </a:rPr>
              <a:t>на 6,0 </a:t>
            </a:r>
            <a:r>
              <a:rPr lang="ru-RU" sz="1400" b="1" dirty="0" smtClean="0">
                <a:solidFill>
                  <a:schemeClr val="tx1"/>
                </a:solidFill>
              </a:rPr>
              <a:t>тыс.руб.</a:t>
            </a:r>
            <a:endParaRPr lang="ru-RU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2389</TotalTime>
  <Words>654</Words>
  <Application>Microsoft Office PowerPoint</Application>
  <PresentationFormat>Экран (4:3)</PresentationFormat>
  <Paragraphs>211</Paragraphs>
  <Slides>18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Городская</vt:lpstr>
      <vt:lpstr>Презентация PowerPoint</vt:lpstr>
      <vt:lpstr>Параметры бюджета муниципального образования Безводовское сельское поселение</vt:lpstr>
      <vt:lpstr>Доходы бюджета муниципального образования Безводовское сельское поселение</vt:lpstr>
      <vt:lpstr>Нормативы зачисления основных доходов в местные бюджеты</vt:lpstr>
      <vt:lpstr>Исполнение плана                                    за январь-февраль 2023 года</vt:lpstr>
      <vt:lpstr>Факт поступления                                       за январь-февраль 2023 год</vt:lpstr>
      <vt:lpstr>Исполнение по налоговым и неналоговым доходам бюджета МО «Безводовское сельское поселения»                                          за январь-февраль 2023 года</vt:lpstr>
      <vt:lpstr>Справка о выполнении плана поступления доходов бюджета муниципального образования «Безводовское сельское поселение»                                                                                       в разрезе доходных источников за  январь-февраль 2023г.</vt:lpstr>
      <vt:lpstr>Презентация PowerPoint</vt:lpstr>
      <vt:lpstr>  Параметры расходов бюджета муниципального образования Безводовское сельское поселение  </vt:lpstr>
      <vt:lpstr>Динамика расходов бюджета  муниципального образования Безводовское сельское поселение на 01 марта 2023 года</vt:lpstr>
      <vt:lpstr>Структура и динамика расходов бюджета муниципального образования Безводовское сельское поселение по разделам классификации расходов (тыс.руб.)</vt:lpstr>
      <vt:lpstr>Структура расходов бюджета муниципального образования Безводовское сельское поселение на 01.03.2023 года</vt:lpstr>
      <vt:lpstr>Презентация PowerPoint</vt:lpstr>
      <vt:lpstr>Презентация PowerPoint</vt:lpstr>
      <vt:lpstr>Динамика расходов Безводовского сельского поселения на 01.03.2023 года (в тыс.руб.)</vt:lpstr>
      <vt:lpstr>Соотношение сумм бюджетных ассигнований в рамках программ к сумме бюджетных ассигнований на 01.03.2023 года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Лена</cp:lastModifiedBy>
  <cp:revision>377</cp:revision>
  <dcterms:modified xsi:type="dcterms:W3CDTF">2023-03-23T10:46:50Z</dcterms:modified>
</cp:coreProperties>
</file>