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288" r:id="rId21"/>
    <p:sldId id="328" r:id="rId22"/>
    <p:sldId id="326" r:id="rId23"/>
    <p:sldId id="342" r:id="rId24"/>
    <p:sldId id="296" r:id="rId25"/>
    <p:sldId id="297" r:id="rId26"/>
    <p:sldId id="323" r:id="rId27"/>
    <p:sldId id="340" r:id="rId28"/>
    <p:sldId id="33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>
        <p:scale>
          <a:sx n="100" d="100"/>
          <a:sy n="100" d="100"/>
        </p:scale>
        <p:origin x="-194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1.2949999999999999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1452672"/>
        <c:axId val="41454208"/>
        <c:axId val="0"/>
      </c:bar3DChart>
      <c:catAx>
        <c:axId val="41452672"/>
        <c:scaling>
          <c:orientation val="minMax"/>
        </c:scaling>
        <c:delete val="0"/>
        <c:axPos val="b"/>
        <c:majorTickMark val="out"/>
        <c:minorTickMark val="none"/>
        <c:tickLblPos val="nextTo"/>
        <c:crossAx val="41454208"/>
        <c:crosses val="autoZero"/>
        <c:auto val="1"/>
        <c:lblAlgn val="ctr"/>
        <c:lblOffset val="100"/>
        <c:noMultiLvlLbl val="0"/>
      </c:catAx>
      <c:valAx>
        <c:axId val="414542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452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1821.5</c:v>
                </c:pt>
                <c:pt idx="1">
                  <c:v>2270.8000000000002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январь-февраль 2023г.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2023.5</c:v>
                </c:pt>
                <c:pt idx="1">
                  <c:v>1821.5</c:v>
                </c:pt>
                <c:pt idx="2">
                  <c:v>1136</c:v>
                </c:pt>
                <c:pt idx="3">
                  <c:v>2270.8000000000002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0768640"/>
        <c:axId val="60770176"/>
      </c:barChart>
      <c:catAx>
        <c:axId val="6076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0770176"/>
        <c:crosses val="autoZero"/>
        <c:auto val="1"/>
        <c:lblAlgn val="ctr"/>
        <c:lblOffset val="100"/>
        <c:noMultiLvlLbl val="0"/>
      </c:catAx>
      <c:valAx>
        <c:axId val="6077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768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01.03.2023 года</c:v>
                </c:pt>
                <c:pt idx="2">
                  <c:v>факт на 01.03.2023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572173.4</c:v>
                </c:pt>
                <c:pt idx="1">
                  <c:v>569395</c:v>
                </c:pt>
                <c:pt idx="2">
                  <c:v>65667.899999999994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78573568"/>
        <c:axId val="78575104"/>
        <c:axId val="0"/>
      </c:bar3DChart>
      <c:catAx>
        <c:axId val="78573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78575104"/>
        <c:crosses val="autoZero"/>
        <c:auto val="1"/>
        <c:lblAlgn val="ctr"/>
        <c:lblOffset val="100"/>
        <c:tickMarkSkip val="2"/>
        <c:noMultiLvlLbl val="0"/>
      </c:catAx>
      <c:valAx>
        <c:axId val="78575104"/>
        <c:scaling>
          <c:orientation val="minMax"/>
          <c:min val="0"/>
        </c:scaling>
        <c:delete val="0"/>
        <c:axPos val="l"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85735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0.13022127442403034"/>
                  <c:y val="0.1345342036944696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8633955477787498E-3"/>
                  <c:y val="5.213313892207684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916059103723145E-2"/>
                  <c:y val="6.171832260515119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Культура, кинематография 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отношения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10.3</c:v>
                </c:pt>
                <c:pt idx="1">
                  <c:v>0.9</c:v>
                </c:pt>
                <c:pt idx="2">
                  <c:v>12.5</c:v>
                </c:pt>
                <c:pt idx="3">
                  <c:v>0.1</c:v>
                </c:pt>
                <c:pt idx="4">
                  <c:v>56.1</c:v>
                </c:pt>
                <c:pt idx="5">
                  <c:v>11.8</c:v>
                </c:pt>
                <c:pt idx="6">
                  <c:v>6.1</c:v>
                </c:pt>
                <c:pt idx="7">
                  <c:v>0.1</c:v>
                </c:pt>
                <c:pt idx="8">
                  <c:v>2.1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2022год (факт на 01.03.2022)</c:v>
                </c:pt>
                <c:pt idx="1">
                  <c:v>2023 год  (факт на 01.03.2023)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35911.599999999999</c:v>
                </c:pt>
                <c:pt idx="1">
                  <c:v>46230.400000000001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8639872"/>
        <c:axId val="78641408"/>
        <c:axId val="0"/>
      </c:bar3DChart>
      <c:catAx>
        <c:axId val="78639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8641408"/>
        <c:crosses val="autoZero"/>
        <c:auto val="1"/>
        <c:lblAlgn val="ctr"/>
        <c:lblOffset val="100"/>
        <c:noMultiLvlLbl val="0"/>
      </c:catAx>
      <c:valAx>
        <c:axId val="786414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86398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67,9% бюджетные ассигнования запланированные в рамках программ</c:v>
                </c:pt>
                <c:pt idx="1">
                  <c:v>32,1%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202131.6</c:v>
                </c:pt>
                <c:pt idx="1">
                  <c:v>95437.6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4092,3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0.5782</cdr:y>
    </cdr:from>
    <cdr:to>
      <cdr:x>0.37327</cdr:x>
      <cdr:y>0.72688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64" y="250033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3159,5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0.03806</cdr:y>
    </cdr:from>
    <cdr:to>
      <cdr:x>0.45862</cdr:x>
      <cdr:y>0.10434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201204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0.06598</cdr:x>
      <cdr:y>0.16065</cdr:y>
    </cdr:from>
    <cdr:to>
      <cdr:x>0.23091</cdr:x>
      <cdr:y>0.25525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543004" y="849276"/>
          <a:ext cx="1357308" cy="5000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0.4625</cdr:y>
    </cdr:from>
    <cdr:to>
      <cdr:x>0.29773</cdr:x>
      <cdr:y>0.57439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56" y="2643206"/>
          <a:ext cx="1571670" cy="6394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95437,6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0.59545</cdr:x>
      <cdr:y>0.375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9"/>
          <a:ext cx="1571635" cy="6429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202131,6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январь-февраль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1355362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январь-февраль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676938"/>
              </p:ext>
            </p:extLst>
          </p:nvPr>
        </p:nvGraphicFramePr>
        <p:xfrm>
          <a:off x="428596" y="1357296"/>
          <a:ext cx="8358247" cy="5637529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312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01.03.2023 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56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2023,5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1821,5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75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-49,5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chemeClr val="bg1"/>
                          </a:solidFill>
                          <a:latin typeface="Arial"/>
                        </a:rPr>
                        <a:t>-6,6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1989,4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 налог, взимаемый в связи с применением упрощённой системы налогообложения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-47,5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ЕНВД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-69,6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920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 налог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, взимаемый в связи с применением патентной системы налогообложения</a:t>
                      </a:r>
                    </a:p>
                  </a:txBody>
                  <a:tcPr marL="4382" marR="4382" marT="4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-158,4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-209,8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199,9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82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78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2882,3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2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979,0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495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30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3159,5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4092,3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</a:t>
            </a:r>
            <a:r>
              <a:rPr lang="en-US" sz="2800" dirty="0" smtClean="0"/>
              <a:t>2</a:t>
            </a:r>
            <a:r>
              <a:rPr lang="ru-RU" sz="2800" dirty="0" smtClean="0"/>
              <a:t>3года к уровню января-февраля 2022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2023год  (факт на 01.03.2023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9140,2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24128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4092,3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78595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5047,9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марта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244122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969019"/>
              </p:ext>
            </p:extLst>
          </p:nvPr>
        </p:nvGraphicFramePr>
        <p:xfrm>
          <a:off x="285717" y="928670"/>
          <a:ext cx="9001191" cy="5490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960414"/>
                <a:gridCol w="1301564"/>
                <a:gridCol w="1159198"/>
                <a:gridCol w="1039700"/>
              </a:tblGrid>
              <a:tr h="714380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499727,7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54868,3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569395,0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65667,9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50150,4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5882,5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58739,6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6547,5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55578,4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71347,1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15680,6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4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285214,5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35911,6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319535,4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46230,4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49187,8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4384,2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67338,7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25152,5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4255,7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34762,0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4769,4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12219,8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01.03.2023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38899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6547,5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5882,5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665,0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393,5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411,4тыс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17,9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814,2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917,6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103,4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884813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01.02.2022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4716,2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4384,2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Увеличение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332,0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4769,4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4255,7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513,7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2150,0тыс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2102,8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47,2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51088"/>
              </p:ext>
            </p:extLst>
          </p:nvPr>
        </p:nvGraphicFramePr>
        <p:xfrm>
          <a:off x="0" y="1428736"/>
          <a:ext cx="9144000" cy="487981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922539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01.03.2022г.)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16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55400,7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66405,8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189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14286,0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30736,0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6216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806,8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6216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38084,6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32684,1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213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1030,1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167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  <a:p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1838,9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01.03.2023года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065709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892050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6875,6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261707,9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19953,2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01.03.2023)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01.03.2022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14 муниципальных программ на общую сумму 13077,6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259229,4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0272" y="3717032"/>
            <a:ext cx="934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-2478,5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739998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01.03.2022г)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01.03.2023г)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493805,2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565017,7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499727,7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569395,0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-5922,5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-4377,3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12651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990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3295</TotalTime>
  <Words>1680</Words>
  <Application>Microsoft Office PowerPoint</Application>
  <PresentationFormat>Экран (4:3)</PresentationFormat>
  <Paragraphs>354</Paragraphs>
  <Slides>28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январь-февраль 2023 года</vt:lpstr>
      <vt:lpstr>Факт поступления                                       за январь-февраль 2023 год</vt:lpstr>
      <vt:lpstr>Исполнение по налоговым и неналоговым доходам  бюджета МО «Кузоватовский район»                                                   за январь-февраль 2023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январь-февраль 2023г.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марта 2023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01.03.2023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01.03.2023года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426</cp:revision>
  <dcterms:modified xsi:type="dcterms:W3CDTF">2023-03-23T12:48:42Z</dcterms:modified>
</cp:coreProperties>
</file>