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8.xml" ContentType="application/vnd.openxmlformats-officedocument.drawingml.chart+xml"/>
  <Override PartName="/ppt/drawings/drawing5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99" r:id="rId2"/>
    <p:sldId id="313" r:id="rId3"/>
    <p:sldId id="314" r:id="rId4"/>
    <p:sldId id="315" r:id="rId5"/>
    <p:sldId id="321" r:id="rId6"/>
    <p:sldId id="322" r:id="rId7"/>
    <p:sldId id="323" r:id="rId8"/>
    <p:sldId id="324" r:id="rId9"/>
    <p:sldId id="325" r:id="rId10"/>
    <p:sldId id="278" r:id="rId11"/>
    <p:sldId id="329" r:id="rId12"/>
    <p:sldId id="283" r:id="rId13"/>
    <p:sldId id="284" r:id="rId14"/>
    <p:sldId id="294" r:id="rId15"/>
    <p:sldId id="292" r:id="rId16"/>
    <p:sldId id="327" r:id="rId17"/>
    <p:sldId id="326" r:id="rId18"/>
    <p:sldId id="32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0099"/>
    <a:srgbClr val="00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91286" autoAdjust="0"/>
  </p:normalViewPr>
  <p:slideViewPr>
    <p:cSldViewPr>
      <p:cViewPr>
        <p:scale>
          <a:sx n="100" d="100"/>
          <a:sy n="100" d="100"/>
        </p:scale>
        <p:origin x="-1944" y="-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01.03.2023г.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01.03.2023г.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1.0629999999999999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28170240"/>
        <c:axId val="128176128"/>
        <c:axId val="0"/>
      </c:bar3DChart>
      <c:catAx>
        <c:axId val="128170240"/>
        <c:scaling>
          <c:orientation val="minMax"/>
        </c:scaling>
        <c:delete val="0"/>
        <c:axPos val="b"/>
        <c:majorTickMark val="out"/>
        <c:minorTickMark val="none"/>
        <c:tickLblPos val="nextTo"/>
        <c:crossAx val="128176128"/>
        <c:crosses val="autoZero"/>
        <c:auto val="1"/>
        <c:lblAlgn val="ctr"/>
        <c:lblOffset val="100"/>
        <c:noMultiLvlLbl val="0"/>
      </c:catAx>
      <c:valAx>
        <c:axId val="12817612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2817024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layout>
        <c:manualLayout>
          <c:xMode val="edge"/>
          <c:yMode val="edge"/>
          <c:x val="0.42983413531642145"/>
          <c:y val="8.8105726872247676E-3"/>
        </c:manualLayout>
      </c:layout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995.1</c:v>
                </c:pt>
                <c:pt idx="1">
                  <c:v>172.6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13E-2"/>
          <c:w val="0.8698676727909016"/>
          <c:h val="0.583126508104456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январь-февраль 2023г.</c:v>
                </c:pt>
                <c:pt idx="1">
                  <c:v>Факт по налоговым доходам за январь-февраль 2023г.</c:v>
                </c:pt>
                <c:pt idx="2">
                  <c:v>План по неналоговым доходам за январь-февраль 2023г.</c:v>
                </c:pt>
                <c:pt idx="3">
                  <c:v>Факт по неналоговым доходам за январь-февраль 2023г.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990</c:v>
                </c:pt>
                <c:pt idx="1">
                  <c:v>995.1</c:v>
                </c:pt>
                <c:pt idx="2">
                  <c:v>108.3</c:v>
                </c:pt>
                <c:pt idx="3">
                  <c:v>172.6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28187008"/>
        <c:axId val="128360832"/>
      </c:barChart>
      <c:catAx>
        <c:axId val="1281870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28360832"/>
        <c:crosses val="autoZero"/>
        <c:auto val="1"/>
        <c:lblAlgn val="ctr"/>
        <c:lblOffset val="100"/>
        <c:noMultiLvlLbl val="0"/>
      </c:catAx>
      <c:valAx>
        <c:axId val="1283608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81870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2023 (первоначальный план)</c:v>
                </c:pt>
                <c:pt idx="1">
                  <c:v>Уточнённый план на 01.03.2023 года</c:v>
                </c:pt>
                <c:pt idx="2">
                  <c:v>факт на 01.03.2023 года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33995.1</c:v>
                </c:pt>
                <c:pt idx="1">
                  <c:v>37120.5</c:v>
                </c:pt>
                <c:pt idx="2">
                  <c:v>4107.5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141607296"/>
        <c:axId val="141608832"/>
        <c:axId val="0"/>
      </c:bar3DChart>
      <c:catAx>
        <c:axId val="141607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141608832"/>
        <c:crosses val="autoZero"/>
        <c:auto val="1"/>
        <c:lblAlgn val="ctr"/>
        <c:lblOffset val="100"/>
        <c:tickMarkSkip val="2"/>
        <c:noMultiLvlLbl val="0"/>
      </c:catAx>
      <c:valAx>
        <c:axId val="141608832"/>
        <c:scaling>
          <c:orientation val="minMax"/>
          <c:min val="0"/>
        </c:scaling>
        <c:delete val="0"/>
        <c:axPos val="l"/>
        <c:majorGridlines/>
        <c:numFmt formatCode="#,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41607296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6"/>
          <c:dLbls>
            <c:dLbl>
              <c:idx val="2"/>
              <c:layout>
                <c:manualLayout>
                  <c:x val="4.7164260717410325E-2"/>
                  <c:y val="7.828388684296347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</a:t>
                    </a:r>
                    <a:r>
                      <a:rPr lang="ru-RU" dirty="0"/>
                      <a:t>безопасность
</a:t>
                    </a:r>
                    <a:r>
                      <a:rPr lang="ru-RU" dirty="0" smtClean="0"/>
                      <a:t>0,1%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1.8209876543209876E-3"/>
                  <c:y val="0.13539112149921648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</a:t>
                    </a:r>
                    <a:r>
                      <a:rPr lang="ru-RU" dirty="0"/>
                      <a:t>экономика 
</a:t>
                    </a:r>
                    <a:r>
                      <a:rPr lang="ru-RU" dirty="0" smtClean="0"/>
                      <a:t>12,9%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showLegendKey val="0"/>
            <c:showVal val="0"/>
            <c:showCatName val="1"/>
            <c:showSerName val="0"/>
            <c:showPercent val="1"/>
            <c:showBubbleSize val="0"/>
            <c:showLeaderLines val="0"/>
          </c:dLbls>
          <c:cat>
            <c:strRef>
              <c:f>Лист1!$A$2:$A$9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 </c:v>
                </c:pt>
                <c:pt idx="4">
                  <c:v>Жилищно-коммунальное хозяйство</c:v>
                </c:pt>
                <c:pt idx="5">
                  <c:v>Культура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16.7</c:v>
                </c:pt>
                <c:pt idx="1">
                  <c:v>0.8</c:v>
                </c:pt>
                <c:pt idx="2">
                  <c:v>0.1</c:v>
                </c:pt>
                <c:pt idx="3">
                  <c:v>11.8</c:v>
                </c:pt>
                <c:pt idx="4">
                  <c:v>52.6</c:v>
                </c:pt>
                <c:pt idx="5">
                  <c:v>16.2</c:v>
                </c:pt>
                <c:pt idx="6">
                  <c:v>4.4000000000000004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820796352996674"/>
          <c:y val="0"/>
          <c:w val="0.59207522650748556"/>
          <c:h val="0.94567939254241473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B050"/>
              </a:solidFill>
            </c:spPr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950.6</c:v>
                </c:pt>
                <c:pt idx="1">
                  <c:v>423.5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584094850136366"/>
          <c:y val="9.8764740831987947E-3"/>
          <c:w val="0.59207522650748534"/>
          <c:h val="0.94567939254241429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1553.3</c:v>
                </c:pt>
                <c:pt idx="1">
                  <c:v>2507.9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5"/>
          <c:dLbls>
            <c:delete val="1"/>
          </c:dLbls>
          <c:cat>
            <c:strRef>
              <c:f>Лист1!$A$2:$A$3</c:f>
              <c:strCache>
                <c:ptCount val="2"/>
                <c:pt idx="0">
                  <c:v>64,7 бюджетные ассигнования запланированные в рамках программ</c:v>
                </c:pt>
                <c:pt idx="1">
                  <c:v>35,3%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23835.7</c:v>
                </c:pt>
                <c:pt idx="1">
                  <c:v>12987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0.36979</cdr:x>
      <cdr:y>0.37188</cdr:y>
    </cdr:from>
    <cdr:to>
      <cdr:x>0.5</cdr:x>
      <cdr:y>0.52056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43230" y="1608140"/>
          <a:ext cx="1071570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1167,7</a:t>
          </a:r>
        </a:p>
        <a:p xmlns:a="http://schemas.openxmlformats.org/drawingml/2006/main"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0.24306</cdr:x>
      <cdr:y>0.5782</cdr:y>
    </cdr:from>
    <cdr:to>
      <cdr:x>0.37327</cdr:x>
      <cdr:y>0.72688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000264" y="2500330"/>
          <a:ext cx="1071570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800" b="1" dirty="0" smtClean="0"/>
            <a:t>1098,3</a:t>
          </a:r>
        </a:p>
        <a:p xmlns:a="http://schemas.openxmlformats.org/drawingml/2006/main"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0.33854</cdr:x>
      <cdr:y>0.52703</cdr:y>
    </cdr:from>
    <cdr:to>
      <cdr:x>0.44965</cdr:x>
      <cdr:y>0.72906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786082" y="2786082"/>
          <a:ext cx="914391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0.05405</cdr:y>
    </cdr:from>
    <cdr:to>
      <cdr:x>0.42535</cdr:x>
      <cdr:y>0.16833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2357454" y="285752"/>
          <a:ext cx="1143009" cy="6041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0.78994</cdr:x>
      <cdr:y>0.05405</cdr:y>
    </cdr:from>
    <cdr:to>
      <cdr:x>0.81598</cdr:x>
      <cdr:y>0.12162</cdr:y>
    </cdr:to>
    <cdr:sp macro="" textlink="">
      <cdr:nvSpPr>
        <cdr:cNvPr id="20" name="Прямая со стрелкой 19"/>
        <cdr:cNvSpPr/>
      </cdr:nvSpPr>
      <cdr:spPr>
        <a:xfrm xmlns:a="http://schemas.openxmlformats.org/drawingml/2006/main" rot="5400000">
          <a:off x="6429406" y="357204"/>
          <a:ext cx="357202" cy="214299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0.79862</cdr:x>
      <cdr:y>0.13514</cdr:y>
    </cdr:from>
    <cdr:to>
      <cdr:x>0.82466</cdr:x>
      <cdr:y>0.14865</cdr:y>
    </cdr:to>
    <cdr:sp macro="" textlink="">
      <cdr:nvSpPr>
        <cdr:cNvPr id="22" name="Прямая со стрелкой 21"/>
        <cdr:cNvSpPr/>
      </cdr:nvSpPr>
      <cdr:spPr>
        <a:xfrm xmlns:a="http://schemas.openxmlformats.org/drawingml/2006/main" rot="10800000" flipV="1">
          <a:off x="6572296" y="714380"/>
          <a:ext cx="214314" cy="7143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0.8073</cdr:x>
      <cdr:y>0.28379</cdr:y>
    </cdr:from>
    <cdr:to>
      <cdr:x>0.98091</cdr:x>
      <cdr:y>0.35135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6643756" y="1500198"/>
          <a:ext cx="1428741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0.87674</cdr:x>
      <cdr:y>0.28379</cdr:y>
    </cdr:from>
    <cdr:to>
      <cdr:x>0.99653</cdr:x>
      <cdr:y>0.35135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7215238" y="1500199"/>
          <a:ext cx="985829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  <a:solidFill xmlns:a="http://schemas.openxmlformats.org/drawingml/2006/main">
          <a:srgbClr val="00B05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 dirty="0">
            <a:solidFill>
              <a:schemeClr val="accent2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0.04167</cdr:y>
    </cdr:from>
    <cdr:to>
      <cdr:x>0.34783</cdr:x>
      <cdr:y>0.16667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1143008" y="214338"/>
          <a:ext cx="1714559" cy="6429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0.125</cdr:y>
    </cdr:from>
    <cdr:to>
      <cdr:x>0.29565</cdr:x>
      <cdr:y>0.16667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642942"/>
          <a:ext cx="1714512" cy="2143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0.07005</cdr:x>
      <cdr:y>0.3875</cdr:y>
    </cdr:from>
    <cdr:to>
      <cdr:x>0.27146</cdr:x>
      <cdr:y>0.4875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571504" y="2214579"/>
          <a:ext cx="1643074" cy="5715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16012,6 тыс.руб</a:t>
          </a:r>
          <a:r>
            <a:rPr lang="ru-RU" sz="1600" dirty="0" smtClean="0"/>
            <a:t>.</a:t>
          </a:r>
          <a:endParaRPr lang="ru-RU" sz="1600" dirty="0"/>
        </a:p>
      </cdr:txBody>
    </cdr:sp>
  </cdr:relSizeAnchor>
  <cdr:relSizeAnchor xmlns:cdr="http://schemas.openxmlformats.org/drawingml/2006/chartDrawing">
    <cdr:from>
      <cdr:x>0.42907</cdr:x>
      <cdr:y>0.4</cdr:y>
    </cdr:from>
    <cdr:to>
      <cdr:x>0.63048</cdr:x>
      <cdr:y>0.525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500423" y="2286016"/>
          <a:ext cx="1643135" cy="7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20705,4 тыс.руб.</a:t>
          </a:r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186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Кузоватовское городское поселение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Кузоватовское городское поселение</a:t>
            </a: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</a:t>
            </a:r>
            <a:r>
              <a:rPr lang="ru-RU" sz="18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Кузоватовское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городское поселение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марта 2023 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8544068"/>
              </p:ext>
            </p:extLst>
          </p:nvPr>
        </p:nvGraphicFramePr>
        <p:xfrm>
          <a:off x="142844" y="1142984"/>
          <a:ext cx="8858312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EFB3FF-F728-4C96-A0A2-E89BC40D4794}" type="slidenum">
              <a:rPr lang="ru-RU" altLang="ru-RU"/>
              <a:pPr/>
              <a:t>11</a:t>
            </a:fld>
            <a:endParaRPr lang="ru-RU" alt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Кузоватовское городское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0703043"/>
              </p:ext>
            </p:extLst>
          </p:nvPr>
        </p:nvGraphicFramePr>
        <p:xfrm>
          <a:off x="285717" y="928670"/>
          <a:ext cx="8715438" cy="4860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59198"/>
                <a:gridCol w="75394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01.03.2022г.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01.03.2022г.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01.03.2023г.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01.03.2023г.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36966,0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5142,7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37120,5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4107,5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11,1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4544,0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581,6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6183,2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619,6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247,4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53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4693,1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950,6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4373,3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423,5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16837,3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1553,0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19517,3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2508,0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9032,9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159,8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234,2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1436,3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1881243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Кузоватовское городское поселение на 01.03.2023 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500198"/>
          </a:xfr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00B0F0"/>
                </a:solidFill>
              </a:rPr>
              <a:t/>
            </a:r>
            <a:br>
              <a:rPr lang="en-US" sz="2400" b="1" i="1" dirty="0" smtClean="0">
                <a:solidFill>
                  <a:srgbClr val="00B0F0"/>
                </a:solidFill>
              </a:rPr>
            </a:br>
            <a:r>
              <a:rPr lang="ru-RU" sz="2400" b="1" i="1" dirty="0" smtClean="0">
                <a:solidFill>
                  <a:srgbClr val="00B0F0"/>
                </a:solidFill>
              </a:rPr>
              <a:t>Динамика расходов бюджета муниципального образования Кузоватовское городское поселение  по разделу «</a:t>
            </a:r>
            <a:r>
              <a:rPr lang="ru-RU" sz="2400" i="1" dirty="0" smtClean="0">
                <a:solidFill>
                  <a:srgbClr val="00B0F0"/>
                </a:solidFill>
              </a:rPr>
              <a:t>Национальная экономика»</a:t>
            </a:r>
            <a:r>
              <a:rPr lang="ru-RU" sz="2400" b="1" i="1" dirty="0" smtClean="0">
                <a:solidFill>
                  <a:srgbClr val="00B0F0"/>
                </a:solidFill>
              </a:rPr>
              <a:t> на  01.03.2022 -2023 г.г., тыс.руб.</a:t>
            </a:r>
            <a:r>
              <a:rPr lang="ru-RU" sz="2400" b="1" i="1" dirty="0" smtClean="0"/>
              <a:t/>
            </a:r>
            <a:br>
              <a:rPr lang="ru-RU" sz="2400" b="1" i="1" dirty="0" smtClean="0"/>
            </a:br>
            <a:endParaRPr lang="ru-RU" sz="24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714348" y="5286388"/>
            <a:ext cx="79296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Диаграмма 16"/>
          <p:cNvGraphicFramePr/>
          <p:nvPr>
            <p:extLst>
              <p:ext uri="{D42A27DB-BD31-4B8C-83A1-F6EECF244321}">
                <p14:modId xmlns:p14="http://schemas.microsoft.com/office/powerpoint/2010/main" val="2495851169"/>
              </p:ext>
            </p:extLst>
          </p:nvPr>
        </p:nvGraphicFramePr>
        <p:xfrm>
          <a:off x="500034" y="1714464"/>
          <a:ext cx="8215402" cy="5143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Кузоватовское городское поселение на жилищно- коммунальное хозяйство на 01.03.2022-2023 г.г.</a:t>
            </a:r>
            <a:r>
              <a:rPr lang="ru-RU" sz="2800" b="1" i="1" dirty="0" smtClean="0">
                <a:solidFill>
                  <a:srgbClr val="FF0000"/>
                </a:solidFill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endParaRPr lang="ru-RU" sz="28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1090093693"/>
              </p:ext>
            </p:extLst>
          </p:nvPr>
        </p:nvGraphicFramePr>
        <p:xfrm>
          <a:off x="428596" y="1844824"/>
          <a:ext cx="8319868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(факт на 01.03.2022 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2023 год  (факт на 01.03.2023 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39,0 тыс.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39,0 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Кузоватовское городское поселение на 01.03.2022 -2023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социальную политику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01.03.2023 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1666676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   </a:t>
            </a:r>
            <a:r>
              <a:rPr lang="ru-RU" sz="2800" i="1" dirty="0" smtClean="0"/>
              <a:t>В муниципальном образовании Кузоватовское городское поселение в бюджете 2023 года запланирована реализация  4 программ.</a:t>
            </a:r>
          </a:p>
          <a:p>
            <a:pPr algn="just"/>
            <a:endParaRPr lang="ru-RU" sz="2800" i="1" dirty="0" smtClean="0"/>
          </a:p>
          <a:p>
            <a:pPr algn="ctr"/>
            <a:r>
              <a:rPr lang="ru-RU" sz="2800" i="1" dirty="0" smtClean="0"/>
              <a:t>Плановые назначения –23835,7 тыс. руб.</a:t>
            </a:r>
          </a:p>
          <a:p>
            <a:pPr algn="ctr"/>
            <a:r>
              <a:rPr lang="ru-RU" sz="2800" i="1" dirty="0" smtClean="0"/>
              <a:t>Исполнено на отчетную дату –2971,4 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9345250"/>
              </p:ext>
            </p:extLst>
          </p:nvPr>
        </p:nvGraphicFramePr>
        <p:xfrm>
          <a:off x="142845" y="1928802"/>
          <a:ext cx="8501122" cy="44291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3192"/>
                <a:gridCol w="2927385"/>
                <a:gridCol w="2880545"/>
              </a:tblGrid>
              <a:tr h="2208284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01.03.2022)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01.03.2023)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32759,3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37120,5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36966,0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37120,5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-4206,7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Кузоватовское городское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Кузоватовское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городское поселение»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январь-февраль 20</a:t>
            </a:r>
            <a:r>
              <a:rPr lang="en-US" dirty="0" smtClean="0"/>
              <a:t>2</a:t>
            </a:r>
            <a:r>
              <a:rPr lang="ru-RU" dirty="0" smtClean="0"/>
              <a:t>3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9529986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январь-февраль 2023год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5127917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373616" cy="140364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бюджета МО «Кузоватовское городское поселение»                        за январь-февраль</a:t>
            </a:r>
            <a:br>
              <a:rPr lang="ru-RU" sz="2400" dirty="0" smtClean="0"/>
            </a:br>
            <a:r>
              <a:rPr lang="ru-RU" sz="2400" dirty="0" smtClean="0"/>
              <a:t> 2023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64376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«Кузоватовское городское поселение»                                                                                                          в разрезе доходных источников за январь-февраль 2023г.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7977334"/>
              </p:ext>
            </p:extLst>
          </p:nvPr>
        </p:nvGraphicFramePr>
        <p:xfrm>
          <a:off x="428596" y="1214421"/>
          <a:ext cx="8358247" cy="5111922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906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01.03.2023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Факт на                             01.03.2023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555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990,0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995,1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372,7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62,1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368,7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263,4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250,0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169,4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67,8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8897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84,3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108,3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172,6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159,4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18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94,5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157,8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167,0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2387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986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8,8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111,4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1098,3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1167,7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106,3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январь-февраль 2023года к уровню января-февраля 2022 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 (факт на 01.03.2022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2023 год  (факт на 01.03.2023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50537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3352,0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1167,7 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928826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Снижение </a:t>
            </a:r>
            <a:r>
              <a:rPr lang="ru-RU" sz="1400" b="1" smtClean="0">
                <a:solidFill>
                  <a:schemeClr val="bg1"/>
                </a:solidFill>
              </a:rPr>
              <a:t>на 2184,3 </a:t>
            </a:r>
            <a:r>
              <a:rPr lang="ru-RU" sz="1400" b="1" dirty="0" smtClean="0">
                <a:solidFill>
                  <a:schemeClr val="bg1"/>
                </a:solidFill>
              </a:rPr>
              <a:t>тыс.руб.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2557</TotalTime>
  <Words>618</Words>
  <Application>Microsoft Office PowerPoint</Application>
  <PresentationFormat>Экран (4:3)</PresentationFormat>
  <Paragraphs>216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Презентация PowerPoint</vt:lpstr>
      <vt:lpstr>Параметры бюджета муниципального образования Кузоватовское городское поселение</vt:lpstr>
      <vt:lpstr>Доходы бюджета муниципального образования «Кузоватовское городское поселение»</vt:lpstr>
      <vt:lpstr>Нормативы зачисления основных доходов в местные бюджеты</vt:lpstr>
      <vt:lpstr>Исполнение плана                                    за январь-февраль 2023 года</vt:lpstr>
      <vt:lpstr>Факт поступления                                       за январь-февраль 2023год</vt:lpstr>
      <vt:lpstr>Исполнение по налоговым и неналоговым доходам бюджета МО «Кузоватовское городское поселение»                        за январь-февраль  2023 года</vt:lpstr>
      <vt:lpstr>Справка о выполнении плана поступления доходов бюджета муниципального образования «Кузоватовское городское поселение»                                                                                                          в разрезе доходных источников за январь-февраль 2023г.</vt:lpstr>
      <vt:lpstr>Презентация PowerPoint</vt:lpstr>
      <vt:lpstr>  Параметры расходов бюджета муниципального образования Кузоватовское городское поселение</vt:lpstr>
      <vt:lpstr>Динамика расходов бюджета  муниципального образования Кузоватовское городское поселение на 01 марта 2023 года</vt:lpstr>
      <vt:lpstr>Структура и динамика расходов бюджета муниципального образования Кузоватовское городское поселение по разделам классификации расходов (тыс.руб.)</vt:lpstr>
      <vt:lpstr>Структура расходов бюджета муниципального образования Кузоватовское городское поселение на 01.03.2023 года</vt:lpstr>
      <vt:lpstr> Динамика расходов бюджета муниципального образования Кузоватовское городское поселение  по разделу «Национальная экономика» на  01.03.2022 -2023 г.г., тыс.руб. </vt:lpstr>
      <vt:lpstr> Динамика расходов бюджета муниципального образования Кузоватовское городское поселение на жилищно- коммунальное хозяйство на 01.03.2022-2023 г.г. </vt:lpstr>
      <vt:lpstr>Расходы бюджета муниципального образования «Кузоватовский район» на 2014 год на социальную политику</vt:lpstr>
      <vt:lpstr>Соотношение сумм бюджетных ассигнований в рамках программ к сумме бюджетных ассигнований на 01.03.2023 года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Лена</cp:lastModifiedBy>
  <cp:revision>344</cp:revision>
  <dcterms:modified xsi:type="dcterms:W3CDTF">2023-03-23T12:01:39Z</dcterms:modified>
</cp:coreProperties>
</file>