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281" r:id="rId12"/>
    <p:sldId id="283" r:id="rId13"/>
    <p:sldId id="284" r:id="rId14"/>
    <p:sldId id="288" r:id="rId15"/>
    <p:sldId id="324" r:id="rId16"/>
    <p:sldId id="325" r:id="rId17"/>
    <p:sldId id="298" r:id="rId18"/>
    <p:sldId id="322" r:id="rId19"/>
    <p:sldId id="32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>
        <p:scale>
          <a:sx n="100" d="100"/>
          <a:sy n="100" d="100"/>
        </p:scale>
        <p:origin x="1032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0.503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635584"/>
        <c:axId val="37635968"/>
        <c:axId val="0"/>
      </c:bar3DChart>
      <c:catAx>
        <c:axId val="37635584"/>
        <c:scaling>
          <c:orientation val="minMax"/>
        </c:scaling>
        <c:delete val="0"/>
        <c:axPos val="b"/>
        <c:majorTickMark val="out"/>
        <c:minorTickMark val="none"/>
        <c:tickLblPos val="nextTo"/>
        <c:crossAx val="37635968"/>
        <c:crosses val="autoZero"/>
        <c:auto val="1"/>
        <c:lblAlgn val="ctr"/>
        <c:lblOffset val="100"/>
        <c:noMultiLvlLbl val="0"/>
      </c:catAx>
      <c:valAx>
        <c:axId val="376359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7635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 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15.5</c:v>
                </c:pt>
                <c:pt idx="1">
                  <c:v>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9177216"/>
        <c:axId val="99179136"/>
      </c:barChart>
      <c:catAx>
        <c:axId val="99177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179136"/>
        <c:crosses val="autoZero"/>
        <c:auto val="1"/>
        <c:lblAlgn val="ctr"/>
        <c:lblOffset val="100"/>
        <c:noMultiLvlLbl val="0"/>
      </c:catAx>
      <c:valAx>
        <c:axId val="99179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177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50164041994751"/>
          <c:y val="3.4335875984252216E-2"/>
          <c:w val="0.78816502624671914"/>
          <c:h val="0.79480216535433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chemeClr val="bg1">
                    <a:lumMod val="75000"/>
                  </a:schemeClr>
                </a:solidFill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0.00%</c:formatCode>
                <c:ptCount val="2"/>
                <c:pt idx="0">
                  <c:v>1.2E-2</c:v>
                </c:pt>
                <c:pt idx="1">
                  <c:v>2.9000000000000001E-2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1539840"/>
        <c:axId val="101541376"/>
      </c:barChart>
      <c:catAx>
        <c:axId val="10153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2">
                <a:lumMod val="75000"/>
              </a:schemeClr>
            </a:solidFill>
          </a:ln>
        </c:spPr>
        <c:crossAx val="101541376"/>
        <c:crosses val="autoZero"/>
        <c:auto val="1"/>
        <c:lblAlgn val="ctr"/>
        <c:lblOffset val="100"/>
        <c:noMultiLvlLbl val="0"/>
      </c:catAx>
      <c:valAx>
        <c:axId val="1015413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spPr>
          <a:solidFill>
            <a:srgbClr val="92D050"/>
          </a:solidFill>
        </c:spPr>
        <c:crossAx val="101539840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solidFill>
        <a:schemeClr val="bg2">
          <a:lumMod val="9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79.2</c:v>
                </c:pt>
                <c:pt idx="1">
                  <c:v>4.5</c:v>
                </c:pt>
                <c:pt idx="2">
                  <c:v>5.8</c:v>
                </c:pt>
                <c:pt idx="3">
                  <c:v>3.3</c:v>
                </c:pt>
                <c:pt idx="4">
                  <c:v>48.7</c:v>
                </c:pt>
                <c:pt idx="5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676.7</c:v>
                </c:pt>
                <c:pt idx="1">
                  <c:v>961.3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12,4% бюджетные ассигнования запланированные в рамках программ</c:v>
                </c:pt>
                <c:pt idx="1">
                  <c:v>87,6%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787.6</c:v>
                </c:pt>
                <c:pt idx="1">
                  <c:v>5547.4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7,8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0.29514</cdr:x>
      <cdr:y>0.61124</cdr:y>
    </cdr:from>
    <cdr:to>
      <cdr:x>0.37327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428884" y="2643206"/>
          <a:ext cx="64297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15,5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787,6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0.3622</cdr:y>
    </cdr:from>
    <cdr:to>
      <cdr:x>0.53415</cdr:x>
      <cdr:y>0.4756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069992"/>
          <a:ext cx="1071493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5547,4 </a:t>
          </a:r>
          <a:r>
            <a:rPr lang="ru-RU" sz="1600" b="1" dirty="0" smtClean="0"/>
            <a:t>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10325102"/>
              </p:ext>
            </p:extLst>
          </p:nvPr>
        </p:nvGraphicFramePr>
        <p:xfrm>
          <a:off x="142844" y="1500174"/>
          <a:ext cx="828680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1143000"/>
          </a:xfrm>
          <a:solidFill>
            <a:schemeClr val="accent1"/>
          </a:solidFill>
          <a:ln cmpd="dbl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 исполнения расходов бюджета муниципального образования Еделевское сельское поселение на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01.03 2022-2023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гг..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6286520"/>
            <a:ext cx="304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% к  предыдущему году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3214678" y="6357958"/>
            <a:ext cx="214314" cy="2143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848084"/>
              </p:ext>
            </p:extLst>
          </p:nvPr>
        </p:nvGraphicFramePr>
        <p:xfrm>
          <a:off x="285717" y="928670"/>
          <a:ext cx="8715438" cy="445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8104,8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5254,8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3949,3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610066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01.03.2022-2023гг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401,8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543,9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142,1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01.03.2022-2023 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18,1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32,3тыс.руб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14,2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9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01.03.2022-2023гг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экономику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161,1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159,4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 на </a:t>
            </a:r>
            <a:r>
              <a:rPr lang="ru-RU" sz="1100" b="1" dirty="0" smtClean="0">
                <a:solidFill>
                  <a:srgbClr val="66FF99"/>
                </a:solidFill>
              </a:rPr>
              <a:t>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9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794253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01.03.2022-2023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741955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</a:t>
            </a:r>
            <a:r>
              <a:rPr lang="ru-RU" sz="2800" i="1" dirty="0" smtClean="0"/>
              <a:t>2023 </a:t>
            </a:r>
            <a:r>
              <a:rPr lang="ru-RU" sz="2800" i="1" dirty="0" smtClean="0"/>
              <a:t>года запланирована реализация  </a:t>
            </a:r>
            <a:r>
              <a:rPr lang="ru-RU" sz="2800" i="1" dirty="0" smtClean="0"/>
              <a:t>1 </a:t>
            </a:r>
            <a:r>
              <a:rPr lang="ru-RU" sz="2800" i="1" dirty="0" smtClean="0"/>
              <a:t>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 787,6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251,6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061113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01.03.22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8032,0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6111,4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8104,8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3971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33430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январь-февраль 2023года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7507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687512"/>
              </p:ext>
            </p:extLst>
          </p:nvPr>
        </p:nvGraphicFramePr>
        <p:xfrm>
          <a:off x="428596" y="1285859"/>
          <a:ext cx="8358247" cy="4962163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январь-февраль    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январь-февраль            2023года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120,0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 года                                                                         к уровню января-февраля 2022 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2022 год  (факт на 01.03.2022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101,4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7,8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93,6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3118</TotalTime>
  <Words>703</Words>
  <Application>Microsoft Office PowerPoint</Application>
  <PresentationFormat>Экран (4:3)</PresentationFormat>
  <Paragraphs>223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 год</vt:lpstr>
      <vt:lpstr>Исполнение по налоговым и неналоговым доходам бюджета МО «Еделевское сельское поселение»                                               за январь-февраль 2023года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январь-февраль 2023г.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 исполнения расходов бюджета муниципального образования Еделевское сельское поселение на 01.03 2022-2023 гг..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01.03.2023 года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01.03.2022-2023 г.г. (в тыс.руб.)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375</cp:revision>
  <dcterms:modified xsi:type="dcterms:W3CDTF">2023-03-23T10:03:01Z</dcterms:modified>
</cp:coreProperties>
</file>