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5.xml" ContentType="application/vnd.openxmlformats-officedocument.drawingml.chart+xml"/>
  <Override PartName="/ppt/drawings/drawing2.xml" ContentType="application/vnd.openxmlformats-officedocument.drawingml.chartshapes+xml"/>
  <Override PartName="/ppt/charts/chart6.xml" ContentType="application/vnd.openxmlformats-officedocument.drawingml.chart+xml"/>
  <Override PartName="/ppt/drawings/drawing3.xml" ContentType="application/vnd.openxmlformats-officedocument.drawingml.chartshapes+xml"/>
  <Override PartName="/ppt/charts/chart7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4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23"/>
  </p:notesMasterIdLst>
  <p:sldIdLst>
    <p:sldId id="299" r:id="rId2"/>
    <p:sldId id="313" r:id="rId3"/>
    <p:sldId id="256" r:id="rId4"/>
    <p:sldId id="326" r:id="rId5"/>
    <p:sldId id="327" r:id="rId6"/>
    <p:sldId id="328" r:id="rId7"/>
    <p:sldId id="329" r:id="rId8"/>
    <p:sldId id="330" r:id="rId9"/>
    <p:sldId id="331" r:id="rId10"/>
    <p:sldId id="278" r:id="rId11"/>
    <p:sldId id="334" r:id="rId12"/>
    <p:sldId id="283" r:id="rId13"/>
    <p:sldId id="335" r:id="rId14"/>
    <p:sldId id="288" r:id="rId15"/>
    <p:sldId id="336" r:id="rId16"/>
    <p:sldId id="337" r:id="rId17"/>
    <p:sldId id="338" r:id="rId18"/>
    <p:sldId id="339" r:id="rId19"/>
    <p:sldId id="298" r:id="rId20"/>
    <p:sldId id="332" r:id="rId21"/>
    <p:sldId id="333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99"/>
    <a:srgbClr val="00FFFF"/>
    <a:srgbClr val="66FFFF"/>
    <a:srgbClr val="336699"/>
    <a:srgbClr val="009999"/>
    <a:srgbClr val="33CCCC"/>
    <a:srgbClr val="99FF99"/>
    <a:srgbClr val="9999FF"/>
    <a:srgbClr val="99FFCC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465" autoAdjust="0"/>
    <p:restoredTop sz="97429" autoAdjust="0"/>
  </p:normalViewPr>
  <p:slideViewPr>
    <p:cSldViewPr>
      <p:cViewPr varScale="1">
        <p:scale>
          <a:sx n="116" d="100"/>
          <a:sy n="116" d="100"/>
        </p:scale>
        <p:origin x="648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34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на 01.09.2024г.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Лист1!$B$2</c:f>
              <c:numCache>
                <c:formatCode>0%</c:formatCode>
                <c:ptCount val="1"/>
                <c:pt idx="0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 на 01.09.2024г.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Лист1!$C$2</c:f>
              <c:numCache>
                <c:formatCode>0%</c:formatCode>
                <c:ptCount val="1"/>
                <c:pt idx="0">
                  <c:v>1.0780000000000001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670412528"/>
        <c:axId val="1670413072"/>
        <c:axId val="0"/>
      </c:bar3DChart>
      <c:catAx>
        <c:axId val="1670412528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1670413072"/>
        <c:crosses val="autoZero"/>
        <c:auto val="1"/>
        <c:lblAlgn val="ctr"/>
        <c:lblOffset val="100"/>
        <c:noMultiLvlLbl val="0"/>
      </c:catAx>
      <c:valAx>
        <c:axId val="1670413072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1670412528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>
                <a:solidFill>
                  <a:schemeClr val="bg1"/>
                </a:solidFill>
              </a:defRPr>
            </a:pPr>
            <a:r>
              <a:rPr lang="ru-RU" dirty="0">
                <a:solidFill>
                  <a:schemeClr val="tx1"/>
                </a:solidFill>
              </a:rPr>
              <a:t>тыс.рублей</a:t>
            </a:r>
          </a:p>
        </c:rich>
      </c:tx>
      <c:layout/>
      <c:overlay val="0"/>
    </c:title>
    <c:autoTitleDeleted val="0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тыс.рублей</c:v>
                </c:pt>
              </c:strCache>
            </c:strRef>
          </c:tx>
          <c:spPr>
            <a:ln>
              <a:solidFill>
                <a:srgbClr val="66FF66"/>
              </a:solidFill>
            </a:ln>
          </c:spPr>
          <c:explosion val="25"/>
          <c:dPt>
            <c:idx val="0"/>
            <c:bubble3D val="0"/>
            <c:spPr>
              <a:solidFill>
                <a:srgbClr val="00B050"/>
              </a:solidFill>
              <a:ln>
                <a:solidFill>
                  <a:srgbClr val="66FF66"/>
                </a:solidFill>
              </a:ln>
            </c:spPr>
          </c:dPt>
          <c:dPt>
            <c:idx val="1"/>
            <c:bubble3D val="0"/>
            <c:spPr>
              <a:solidFill>
                <a:srgbClr val="FFC000"/>
              </a:solidFill>
              <a:ln>
                <a:solidFill>
                  <a:srgbClr val="66FF66"/>
                </a:solidFill>
              </a:ln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aseline="0">
                    <a:solidFill>
                      <a:schemeClr val="tx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Налоговые доходы</c:v>
                </c:pt>
                <c:pt idx="1">
                  <c:v>Неналоговые доходы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1170.3</c:v>
                </c:pt>
                <c:pt idx="1">
                  <c:v>373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/>
      <c:overlay val="0"/>
      <c:txPr>
        <a:bodyPr/>
        <a:lstStyle/>
        <a:p>
          <a:pPr>
            <a:defRPr sz="2400" baseline="0">
              <a:solidFill>
                <a:schemeClr val="tx1"/>
              </a:solidFill>
            </a:defRPr>
          </a:pPr>
          <a:endParaRPr lang="ru-RU"/>
        </a:p>
      </c:txPr>
    </c:legend>
    <c:plotVisOnly val="1"/>
    <c:dispBlanksAs val="gap"/>
    <c:showDLblsOverMax val="0"/>
  </c:chart>
  <c:spPr>
    <a:gradFill rotWithShape="1">
      <a:gsLst>
        <a:gs pos="0">
          <a:schemeClr val="accent5">
            <a:shade val="45000"/>
            <a:satMod val="155000"/>
          </a:schemeClr>
        </a:gs>
        <a:gs pos="60000">
          <a:schemeClr val="accent5">
            <a:shade val="95000"/>
            <a:satMod val="150000"/>
          </a:schemeClr>
        </a:gs>
        <a:gs pos="100000">
          <a:schemeClr val="accent5">
            <a:tint val="87000"/>
            <a:satMod val="250000"/>
          </a:schemeClr>
        </a:gs>
      </a:gsLst>
      <a:lin ang="16200000" scaled="0"/>
    </a:gradFill>
    <a:ln w="9525" cap="flat" cmpd="sng" algn="ctr">
      <a:solidFill>
        <a:schemeClr val="accent5">
          <a:satMod val="150000"/>
        </a:schemeClr>
      </a:solidFill>
      <a:prstDash val="solid"/>
    </a:ln>
    <a:effectLst>
      <a:outerShdw blurRad="65500" dist="38100" dir="5400000" rotWithShape="0">
        <a:srgbClr val="000000">
          <a:alpha val="40000"/>
        </a:srgbClr>
      </a:outerShdw>
    </a:effectLst>
  </c:spPr>
  <c:txPr>
    <a:bodyPr/>
    <a:lstStyle/>
    <a:p>
      <a:pPr>
        <a:defRPr>
          <a:solidFill>
            <a:schemeClr val="lt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470022844366676"/>
          <c:y val="0.1679379926029074"/>
          <c:w val="0.8698676727909016"/>
          <c:h val="0.5749212976741842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00CC99"/>
            </a:solidFill>
          </c:spPr>
          <c:invertIfNegative val="0"/>
          <c:dPt>
            <c:idx val="2"/>
            <c:invertIfNegative val="0"/>
            <c:bubble3D val="0"/>
            <c:spPr>
              <a:solidFill>
                <a:srgbClr val="33CCFF"/>
              </a:solidFill>
            </c:spPr>
          </c:dPt>
          <c:dPt>
            <c:idx val="3"/>
            <c:invertIfNegative val="0"/>
            <c:bubble3D val="0"/>
            <c:spPr>
              <a:solidFill>
                <a:srgbClr val="33CCFF"/>
              </a:solidFill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План по налоговым доходам за январь-август 2024г.</c:v>
                </c:pt>
                <c:pt idx="1">
                  <c:v>Факт по налоговым доходам за январь- август 2024г.</c:v>
                </c:pt>
                <c:pt idx="2">
                  <c:v>План по неналоговым доходам за январь- август 2024г.</c:v>
                </c:pt>
                <c:pt idx="3">
                  <c:v>Факт по неналоговым доходам за январь- август 2024г.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1060</c:v>
                </c:pt>
                <c:pt idx="1">
                  <c:v>1170.3</c:v>
                </c:pt>
                <c:pt idx="2">
                  <c:v>372</c:v>
                </c:pt>
                <c:pt idx="3">
                  <c:v>373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671246848"/>
        <c:axId val="1671247936"/>
      </c:barChart>
      <c:catAx>
        <c:axId val="16712468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671247936"/>
        <c:crosses val="autoZero"/>
        <c:auto val="1"/>
        <c:lblAlgn val="ctr"/>
        <c:lblOffset val="100"/>
        <c:noMultiLvlLbl val="0"/>
      </c:catAx>
      <c:valAx>
        <c:axId val="167124793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67124684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0"/>
      <c:rotY val="180"/>
      <c:depthPercent val="90"/>
      <c:rAngAx val="1"/>
    </c:view3D>
    <c:floor>
      <c:thickness val="0"/>
      <c:spPr>
        <a:noFill/>
        <a:ln w="9525">
          <a:noFill/>
        </a:ln>
      </c:spPr>
    </c:floor>
    <c:sideWall>
      <c:thickness val="0"/>
      <c:spPr>
        <a:noFill/>
        <a:ln w="25400">
          <a:noFill/>
        </a:ln>
        <a:scene3d>
          <a:camera prst="orthographicFront"/>
          <a:lightRig rig="threePt" dir="t"/>
        </a:scene3d>
        <a:sp3d/>
      </c:spPr>
    </c:sideWall>
    <c:backWall>
      <c:thickness val="0"/>
      <c:spPr>
        <a:noFill/>
        <a:ln w="25400">
          <a:noFill/>
        </a:ln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invertIfNegative val="0"/>
          <c:cat>
            <c:strRef>
              <c:f>Лист1!$A$2:$A$4</c:f>
              <c:strCache>
                <c:ptCount val="3"/>
                <c:pt idx="0">
                  <c:v>2024 (первоначальный план)</c:v>
                </c:pt>
                <c:pt idx="1">
                  <c:v>Уточнённый план на 01.09.2024 года</c:v>
                </c:pt>
                <c:pt idx="2">
                  <c:v>факт на 01.09.2024года</c:v>
                </c:pt>
              </c:strCache>
            </c:strRef>
          </c:cat>
          <c:val>
            <c:numRef>
              <c:f>Лист1!$B$2:$B$4</c:f>
              <c:numCache>
                <c:formatCode>#\ ##0.0</c:formatCode>
                <c:ptCount val="3"/>
                <c:pt idx="0">
                  <c:v>9036.2999999999993</c:v>
                </c:pt>
                <c:pt idx="1">
                  <c:v>10257.700000000001</c:v>
                </c:pt>
                <c:pt idx="2">
                  <c:v>4691.7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shape val="cone"/>
        <c:axId val="1671249024"/>
        <c:axId val="1671249568"/>
        <c:axId val="0"/>
      </c:bar3DChart>
      <c:catAx>
        <c:axId val="16712490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b="0" i="0" baseline="0"/>
            </a:pPr>
            <a:endParaRPr lang="ru-RU"/>
          </a:p>
        </c:txPr>
        <c:crossAx val="1671249568"/>
        <c:crosses val="autoZero"/>
        <c:auto val="1"/>
        <c:lblAlgn val="ctr"/>
        <c:lblOffset val="100"/>
        <c:tickMarkSkip val="2"/>
        <c:noMultiLvlLbl val="0"/>
      </c:catAx>
      <c:valAx>
        <c:axId val="1671249568"/>
        <c:scaling>
          <c:orientation val="minMax"/>
          <c:min val="0"/>
        </c:scaling>
        <c:delete val="0"/>
        <c:axPos val="l"/>
        <c:majorGridlines/>
        <c:numFmt formatCode="#\ ##0.0" sourceLinked="1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1589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671249024"/>
        <c:crosses val="autoZero"/>
        <c:crossBetween val="between"/>
      </c:valAx>
      <c:spPr>
        <a:noFill/>
        <a:ln w="25383">
          <a:noFill/>
        </a:ln>
      </c:spPr>
    </c:plotArea>
    <c:plotVisOnly val="1"/>
    <c:dispBlanksAs val="gap"/>
    <c:showDLblsOverMax val="0"/>
  </c:chart>
  <c:txPr>
    <a:bodyPr/>
    <a:lstStyle/>
    <a:p>
      <a:pPr>
        <a:defRPr sz="175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3"/>
          <c:dLbls>
            <c:dLbl>
              <c:idx val="1"/>
              <c:layout>
                <c:manualLayout>
                  <c:x val="1.274302517740838E-3"/>
                  <c:y val="-2.8555036066213832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4.1026416836784291E-2"/>
                  <c:y val="-1.7855102576655364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2.6898937979974724E-2"/>
                  <c:y val="-3.4925548408478529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5.3984033245844269E-2"/>
                  <c:y val="3.7146346427844494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Лист1!$A$2:$A$8</c:f>
              <c:strCache>
                <c:ptCount val="7"/>
                <c:pt idx="0">
                  <c:v>Общегосударственные расходы</c:v>
                </c:pt>
                <c:pt idx="1">
                  <c:v>Национальная оборона</c:v>
                </c:pt>
                <c:pt idx="2">
                  <c:v>Национальная безопасность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Культура, кинематография</c:v>
                </c:pt>
                <c:pt idx="6">
                  <c:v>Социальная политика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68.400000000000006</c:v>
                </c:pt>
                <c:pt idx="1">
                  <c:v>1.3</c:v>
                </c:pt>
                <c:pt idx="2">
                  <c:v>0.1</c:v>
                </c:pt>
                <c:pt idx="3">
                  <c:v>23.1</c:v>
                </c:pt>
                <c:pt idx="4">
                  <c:v>5.4</c:v>
                </c:pt>
                <c:pt idx="5">
                  <c:v>0.5</c:v>
                </c:pt>
                <c:pt idx="6">
                  <c:v>1.3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</c:plotArea>
    <c:legend>
      <c:legendPos val="t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FF0000"/>
            </a:solidFill>
          </c:spPr>
          <c:dPt>
            <c:idx val="0"/>
            <c:bubble3D val="0"/>
            <c:spPr>
              <a:solidFill>
                <a:srgbClr val="66FFFF"/>
              </a:solidFill>
            </c:spPr>
          </c:dPt>
          <c:dPt>
            <c:idx val="1"/>
            <c:bubble3D val="0"/>
            <c:explosion val="3"/>
          </c:dPt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2024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6122.1</c:v>
                </c:pt>
                <c:pt idx="1">
                  <c:v>5518.6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тыс.руб.</c:v>
                </c:pt>
              </c:strCache>
            </c:strRef>
          </c:tx>
          <c:explosion val="13"/>
          <c:dPt>
            <c:idx val="0"/>
            <c:bubble3D val="0"/>
            <c:spPr>
              <a:solidFill>
                <a:schemeClr val="accent3">
                  <a:shade val="76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1"/>
            <c:bubble3D val="0"/>
            <c:spPr>
              <a:solidFill>
                <a:schemeClr val="accent3">
                  <a:tint val="77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2"/>
            <c:bubble3D val="0"/>
            <c:explosion val="0"/>
            <c:spPr>
              <a:solidFill>
                <a:schemeClr val="accent3">
                  <a:tint val="3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 бюджетные ассигнования запланированные в рамках программ</c:v>
                </c:pt>
                <c:pt idx="1">
                  <c:v> бюджетные ассигнования запланированные на непрограммные мероприятия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2786.3</c:v>
                </c:pt>
                <c:pt idx="1">
                  <c:v>7340.8</c:v>
                </c:pt>
              </c:numCache>
            </c:numRef>
          </c:val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style1.xml><?xml version="1.0" encoding="utf-8"?>
<cs:chartStyle xmlns:cs="http://schemas.microsoft.com/office/drawing/2012/chartStyle" xmlns:a="http://schemas.openxmlformats.org/drawingml/2006/main" id="264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0.36979</cdr:x>
      <cdr:y>0.64718</cdr:y>
    </cdr:from>
    <cdr:to>
      <cdr:x>0.49473</cdr:x>
      <cdr:y>0.78039</cdr:y>
    </cdr:to>
    <cdr:sp macro="" textlink="">
      <cdr:nvSpPr>
        <cdr:cNvPr id="2" name="TextBox 1"/>
        <cdr:cNvSpPr txBox="1"/>
      </cdr:nvSpPr>
      <cdr:spPr>
        <a:xfrm xmlns:a="http://schemas.openxmlformats.org/drawingml/2006/main" flipV="1">
          <a:off x="3043224" y="2798622"/>
          <a:ext cx="1028172" cy="57606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dirty="0"/>
        </a:p>
      </cdr:txBody>
    </cdr:sp>
  </cdr:relSizeAnchor>
  <cdr:relSizeAnchor xmlns:cdr="http://schemas.openxmlformats.org/drawingml/2006/chartDrawing">
    <cdr:from>
      <cdr:x>0.24098</cdr:x>
      <cdr:y>0.69384</cdr:y>
    </cdr:from>
    <cdr:to>
      <cdr:x>0.37327</cdr:x>
      <cdr:y>0.84252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1983164" y="3000407"/>
          <a:ext cx="1088699" cy="64294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ru-RU" sz="1800" b="1" dirty="0" smtClean="0"/>
            <a:t>1432,0 </a:t>
          </a:r>
          <a:r>
            <a:rPr lang="ru-RU" sz="1800" b="1" dirty="0" err="1" smtClean="0"/>
            <a:t>тыс.руб</a:t>
          </a:r>
          <a:r>
            <a:rPr lang="ru-RU" sz="1800" dirty="0" smtClean="0"/>
            <a:t>.</a:t>
          </a:r>
          <a:endParaRPr lang="ru-RU" sz="1800" dirty="0"/>
        </a:p>
      </cdr:txBody>
    </cdr:sp>
  </cdr:relSizeAnchor>
  <cdr:relSizeAnchor xmlns:cdr="http://schemas.openxmlformats.org/drawingml/2006/chartDrawing">
    <cdr:from>
      <cdr:x>0.39848</cdr:x>
      <cdr:y>0.54727</cdr:y>
    </cdr:from>
    <cdr:to>
      <cdr:x>0.50348</cdr:x>
      <cdr:y>0.79704</cdr:y>
    </cdr:to>
    <cdr:sp macro="" textlink="">
      <cdr:nvSpPr>
        <cdr:cNvPr id="5" name="Прямоугольник 4"/>
        <cdr:cNvSpPr/>
      </cdr:nvSpPr>
      <cdr:spPr>
        <a:xfrm xmlns:a="http://schemas.openxmlformats.org/drawingml/2006/main">
          <a:off x="3279308" y="2366574"/>
          <a:ext cx="864096" cy="1080120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2">
          <a:schemeClr val="accent2">
            <a:shade val="50000"/>
          </a:schemeClr>
        </a:lnRef>
        <a:fillRef xmlns:a="http://schemas.openxmlformats.org/drawingml/2006/main" idx="1">
          <a:schemeClr val="accent2"/>
        </a:fillRef>
        <a:effectRef xmlns:a="http://schemas.openxmlformats.org/drawingml/2006/main" idx="0">
          <a:schemeClr val="accent2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ru-RU" sz="1800" b="1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1543,3 </a:t>
          </a:r>
          <a:r>
            <a:rPr lang="ru-RU" sz="18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тыс. руб.</a:t>
          </a:r>
          <a:endParaRPr lang="ru-RU" sz="1800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0.08681</cdr:x>
      <cdr:y>0.28379</cdr:y>
    </cdr:from>
    <cdr:to>
      <cdr:x>0.19793</cdr:x>
      <cdr:y>0.48582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714380" y="1500198"/>
          <a:ext cx="914473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0.32639</cdr:x>
      <cdr:y>0.54613</cdr:y>
    </cdr:from>
    <cdr:to>
      <cdr:x>0.4375</cdr:x>
      <cdr:y>0.74816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686040" y="247174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0.04286</cdr:y>
    </cdr:from>
    <cdr:to>
      <cdr:x>0.36459</cdr:x>
      <cdr:y>0.15714</cdr:y>
    </cdr:to>
    <cdr:sp macro="" textlink="">
      <cdr:nvSpPr>
        <cdr:cNvPr id="11" name="TextBox 10"/>
        <cdr:cNvSpPr txBox="1"/>
      </cdr:nvSpPr>
      <cdr:spPr>
        <a:xfrm xmlns:a="http://schemas.openxmlformats.org/drawingml/2006/main" flipV="1">
          <a:off x="1857388" y="214314"/>
          <a:ext cx="1143009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0.02703</cdr:y>
    </cdr:from>
    <cdr:to>
      <cdr:x>0.78994</cdr:x>
      <cdr:y>0.21466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4186232" y="142876"/>
          <a:ext cx="2314625" cy="9919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17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0.2691</cdr:x>
      <cdr:y>0.01351</cdr:y>
    </cdr:from>
    <cdr:to>
      <cdr:x>0.78994</cdr:x>
      <cdr:y>0.10811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2214585" y="71439"/>
          <a:ext cx="4286305" cy="5000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2000" dirty="0"/>
        </a:p>
      </cdr:txBody>
    </cdr:sp>
  </cdr:relSizeAnchor>
  <cdr:relSizeAnchor xmlns:cdr="http://schemas.openxmlformats.org/drawingml/2006/chartDrawing">
    <cdr:from>
      <cdr:x>0.55556</cdr:x>
      <cdr:y>0.47298</cdr:y>
    </cdr:from>
    <cdr:to>
      <cdr:x>0.98959</cdr:x>
      <cdr:y>0.63514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4572037" y="2500330"/>
          <a:ext cx="3571893" cy="8572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0.46875</cdr:x>
      <cdr:y>0.22098</cdr:y>
    </cdr:from>
    <cdr:to>
      <cdr:x>0.56424</cdr:x>
      <cdr:y>0.34725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3857652" y="1000132"/>
          <a:ext cx="785818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0.3125</cdr:x>
      <cdr:y>0.07892</cdr:y>
    </cdr:from>
    <cdr:to>
      <cdr:x>0.40799</cdr:x>
      <cdr:y>0.17362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571750" y="357190"/>
          <a:ext cx="785845" cy="42860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800" b="1" dirty="0">
            <a:solidFill>
              <a:srgbClr val="002060"/>
            </a:solidFill>
          </a:endParaRPr>
        </a:p>
      </cdr:txBody>
    </cdr:sp>
  </cdr:relSizeAnchor>
  <cdr:relSizeAnchor xmlns:cdr="http://schemas.openxmlformats.org/drawingml/2006/chartDrawing">
    <cdr:from>
      <cdr:x>0.24306</cdr:x>
      <cdr:y>0.71028</cdr:y>
    </cdr:from>
    <cdr:to>
      <cdr:x>0.33854</cdr:x>
      <cdr:y>0.82077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000264" y="3214710"/>
          <a:ext cx="785818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/>
        </a:p>
      </cdr:txBody>
    </cdr:sp>
  </cdr:relSizeAnchor>
  <cdr:relSizeAnchor xmlns:cdr="http://schemas.openxmlformats.org/drawingml/2006/chartDrawing">
    <cdr:from>
      <cdr:x>0.39931</cdr:x>
      <cdr:y>0.55244</cdr:y>
    </cdr:from>
    <cdr:to>
      <cdr:x>0.65973</cdr:x>
      <cdr:y>0.91547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3286162" y="2500330"/>
          <a:ext cx="2143126" cy="164305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 algn="ctr"/>
          <a:endParaRPr lang="ru-RU" sz="1800" b="1" dirty="0">
            <a:solidFill>
              <a:srgbClr val="002060"/>
            </a:solidFill>
          </a:endParaRPr>
        </a:p>
      </cdr:txBody>
    </cdr:sp>
  </cdr:relSizeAnchor>
  <cdr:relSizeAnchor xmlns:cdr="http://schemas.openxmlformats.org/drawingml/2006/chartDrawing">
    <cdr:from>
      <cdr:x>0.68577</cdr:x>
      <cdr:y>0.07892</cdr:y>
    </cdr:from>
    <cdr:to>
      <cdr:x>0.92015</cdr:x>
      <cdr:y>0.22098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5643602" y="357190"/>
          <a:ext cx="1928826" cy="6429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0.59896</cdr:x>
      <cdr:y>0.36303</cdr:y>
    </cdr:from>
    <cdr:to>
      <cdr:x>0.71181</cdr:x>
      <cdr:y>0.48931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4929222" y="1643074"/>
          <a:ext cx="928694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b="1" dirty="0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0.23438</cdr:x>
      <cdr:y>0.53659</cdr:y>
    </cdr:from>
    <cdr:to>
      <cdr:x>0.39931</cdr:x>
      <cdr:y>0.58537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928826" y="3143272"/>
          <a:ext cx="1357322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0.56098</cdr:y>
    </cdr:from>
    <cdr:to>
      <cdr:x>0.33681</cdr:x>
      <cdr:y>0.62195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857388" y="3286148"/>
          <a:ext cx="914400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0.0225</cdr:x>
      <cdr:y>0.57781</cdr:y>
    </cdr:from>
    <cdr:to>
      <cdr:x>0.21347</cdr:x>
      <cdr:y>0.68472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183534" y="2724334"/>
          <a:ext cx="1557964" cy="5040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b="1" dirty="0" smtClean="0"/>
        </a:p>
      </cdr:txBody>
    </cdr:sp>
  </cdr:relSizeAnchor>
  <cdr:relSizeAnchor xmlns:cdr="http://schemas.openxmlformats.org/drawingml/2006/chartDrawing">
    <cdr:from>
      <cdr:x>0.42032</cdr:x>
      <cdr:y>0.33345</cdr:y>
    </cdr:from>
    <cdr:to>
      <cdr:x>0.64918</cdr:x>
      <cdr:y>0.48618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3429038" y="1572206"/>
          <a:ext cx="1867063" cy="7200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2C5D96-271A-43EC-BDA4-4A8E5C409C7D}" type="datetimeFigureOut">
              <a:rPr lang="ru-RU" smtClean="0"/>
              <a:pPr/>
              <a:t>11.09.2024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61AC40-946F-4C5B-A774-AF779712E2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96624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11469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21285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89090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13625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11.09.2024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11.09.2024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11.09.2024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11.09.2024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000240"/>
            <a:ext cx="850112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Информация для граждан об основных параметрах бюджета муниципального образования </a:t>
            </a:r>
            <a:r>
              <a:rPr lang="ru-RU" sz="4800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Безводовское</a:t>
            </a:r>
            <a:r>
              <a:rPr lang="ru-RU" sz="4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сельское поселение</a:t>
            </a:r>
          </a:p>
          <a:p>
            <a:pPr algn="ctr"/>
            <a:r>
              <a:rPr lang="ru-RU" sz="4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Ульяновской области</a:t>
            </a:r>
          </a:p>
        </p:txBody>
      </p:sp>
      <p:pic>
        <p:nvPicPr>
          <p:cNvPr id="1026" name="Picture 2" descr="C:\Documents and Settings\Денисов\Рабочий стол\73kuzovatovskiy_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285728"/>
            <a:ext cx="1333500" cy="1666875"/>
          </a:xfrm>
          <a:prstGeom prst="rect">
            <a:avLst/>
          </a:prstGeom>
          <a:noFill/>
        </p:spPr>
      </p:pic>
      <p:pic>
        <p:nvPicPr>
          <p:cNvPr id="1027" name="Picture 3" descr="C:\Documents and Settings\Денисов\Рабочий стол\200px-Coat_of_Arms_of_Ulyanovsk_Oblast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00232" y="142852"/>
            <a:ext cx="2152644" cy="18082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71472" y="1500174"/>
            <a:ext cx="8229600" cy="3571900"/>
          </a:xfrm>
          <a:solidFill>
            <a:schemeClr val="accent1"/>
          </a:solidFill>
          <a:scene3d>
            <a:camera prst="orthographicFront"/>
            <a:lightRig rig="soft" dir="t"/>
          </a:scene3d>
          <a:sp3d prstMaterial="dkEdge">
            <a:bevelT/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Параметры расходов бюджета муниципального образования </a:t>
            </a:r>
            <a:r>
              <a:rPr lang="ru-RU" b="1" i="1" dirty="0" err="1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Безводовское</a:t>
            </a:r>
            <a:r>
              <a:rPr lang="ru-RU" b="1" i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 сельское поселение</a:t>
            </a:r>
            <a:r>
              <a:rPr lang="ru-RU" dirty="0" smtClean="0">
                <a:solidFill>
                  <a:srgbClr val="990099"/>
                </a:solidFill>
              </a:rPr>
              <a:t/>
            </a:r>
            <a:br>
              <a:rPr lang="ru-RU" dirty="0" smtClean="0">
                <a:solidFill>
                  <a:srgbClr val="990099"/>
                </a:solidFill>
              </a:rPr>
            </a:br>
            <a:r>
              <a:rPr lang="ru-RU" dirty="0" smtClean="0">
                <a:solidFill>
                  <a:srgbClr val="990099"/>
                </a:solidFill>
              </a:rPr>
              <a:t/>
            </a:r>
            <a:br>
              <a:rPr lang="ru-RU" dirty="0" smtClean="0">
                <a:solidFill>
                  <a:srgbClr val="990099"/>
                </a:solidFill>
              </a:rPr>
            </a:br>
            <a:endParaRPr lang="ru-RU" sz="4900" b="1" i="1" dirty="0">
              <a:solidFill>
                <a:srgbClr val="99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642938" y="285750"/>
            <a:ext cx="8301037" cy="714375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Динамика расходов бюджета </a:t>
            </a:r>
            <a:b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муниципального образования Безводовское сельское поселение</a:t>
            </a:r>
            <a:b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на 01 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сентября 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2024 года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05442322"/>
              </p:ext>
            </p:extLst>
          </p:nvPr>
        </p:nvGraphicFramePr>
        <p:xfrm>
          <a:off x="714375" y="1143000"/>
          <a:ext cx="8072438" cy="5035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316" name="Номер слайда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AEFB3FF-F728-4C96-A0A2-E89BC40D4794}" type="slidenum">
              <a:rPr lang="ru-RU" altLang="ru-RU"/>
              <a:pPr/>
              <a:t>11</a:t>
            </a:fld>
            <a:endParaRPr lang="ru-RU" alt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786563" y="1268413"/>
            <a:ext cx="1928812" cy="288925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 рублей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857232"/>
          </a:xfrm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90000"/>
          </a:bodyPr>
          <a:lstStyle/>
          <a:p>
            <a:pPr algn="ctr"/>
            <a:r>
              <a:rPr lang="ru-RU" sz="2000" b="0" dirty="0" smtClean="0">
                <a:solidFill>
                  <a:srgbClr val="00B050"/>
                </a:solidFill>
              </a:rPr>
              <a:t>Структура и динамика расходов бюджета муниципального образования </a:t>
            </a:r>
            <a:r>
              <a:rPr lang="ru-RU" sz="2000" b="0" dirty="0" err="1" smtClean="0">
                <a:solidFill>
                  <a:srgbClr val="00B050"/>
                </a:solidFill>
              </a:rPr>
              <a:t>Безводовское</a:t>
            </a:r>
            <a:r>
              <a:rPr lang="ru-RU" sz="2000" b="0" dirty="0" smtClean="0">
                <a:solidFill>
                  <a:srgbClr val="00B050"/>
                </a:solidFill>
              </a:rPr>
              <a:t> сельское поселение по разделам классификации расходов (тыс.руб.)</a:t>
            </a:r>
            <a:endParaRPr lang="ru-RU" sz="2000" b="0" dirty="0">
              <a:solidFill>
                <a:srgbClr val="00B05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8975" y="3286125"/>
            <a:ext cx="1460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882640"/>
              </p:ext>
            </p:extLst>
          </p:nvPr>
        </p:nvGraphicFramePr>
        <p:xfrm>
          <a:off x="285717" y="928670"/>
          <a:ext cx="8715438" cy="48846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3827"/>
                <a:gridCol w="1111915"/>
                <a:gridCol w="1204573"/>
                <a:gridCol w="1092834"/>
                <a:gridCol w="1169144"/>
                <a:gridCol w="1127328"/>
                <a:gridCol w="785817"/>
              </a:tblGrid>
              <a:tr h="898855">
                <a:tc>
                  <a:txBody>
                    <a:bodyPr/>
                    <a:lstStyle/>
                    <a:p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01.09.2023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01.09.2023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01.09.2024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01.09.2024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12579,6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6122,1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48,7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10257,7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5518,6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53,8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867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 том числе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7693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расходы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7541,2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4670,7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61,9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7115,6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3793,2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53,3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оборона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297,3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80,4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27,1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129,7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77,8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1530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экономика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499,2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49,9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2065,1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898,1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43,5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859,2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253,9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29,5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754,6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640,6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84,9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2749,9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518,1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18,8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858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118,0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85,8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72,7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128,7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85,8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66,7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Межбюджетные трансферты общего характера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94090215"/>
              </p:ext>
            </p:extLst>
          </p:nvPr>
        </p:nvGraphicFramePr>
        <p:xfrm>
          <a:off x="611560" y="1700808"/>
          <a:ext cx="8229600" cy="5286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  <a:solidFill>
            <a:schemeClr val="accent1"/>
          </a:solidFill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Структура расходов бюджета муниципального образования Безводовское сельское поселение на </a:t>
            </a:r>
            <a:r>
              <a:rPr lang="ru-RU" sz="2800" b="1" dirty="0" smtClean="0">
                <a:solidFill>
                  <a:srgbClr val="FFFF00"/>
                </a:solidFill>
              </a:rPr>
              <a:t>01.09.2024 </a:t>
            </a:r>
            <a:r>
              <a:rPr lang="ru-RU" sz="2800" b="1" dirty="0" smtClean="0">
                <a:solidFill>
                  <a:srgbClr val="FFFF00"/>
                </a:solidFill>
              </a:rPr>
              <a:t>года</a:t>
            </a:r>
            <a:endParaRPr lang="ru-RU" sz="2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Безводовское сельское поселение на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01.09.2023-2024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г.г. на общегосударственные вопросы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 (факт на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01.09.2023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2024 год  (факт на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01.09.2024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4670,7 </a:t>
            </a:r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3793,2 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429132"/>
            <a:ext cx="1857388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Снижение </a:t>
            </a:r>
            <a:r>
              <a:rPr lang="ru-RU" sz="1100" b="1" dirty="0" smtClean="0">
                <a:solidFill>
                  <a:srgbClr val="66FF99"/>
                </a:solidFill>
              </a:rPr>
              <a:t>на  </a:t>
            </a:r>
            <a:r>
              <a:rPr lang="ru-RU" sz="1100" b="1" dirty="0" smtClean="0">
                <a:solidFill>
                  <a:srgbClr val="66FF99"/>
                </a:solidFill>
              </a:rPr>
              <a:t>877,5 </a:t>
            </a:r>
            <a:r>
              <a:rPr lang="ru-RU" sz="1100" b="1" dirty="0" err="1" smtClean="0">
                <a:solidFill>
                  <a:srgbClr val="66FF99"/>
                </a:solidFill>
              </a:rPr>
              <a:t>тыс.руб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800" b="1" dirty="0" smtClean="0">
                <a:solidFill>
                  <a:srgbClr val="7FD13B"/>
                </a:solidFill>
                <a:latin typeface="Times New Roman" pitchFamily="18" charset="0"/>
                <a:cs typeface="Times New Roman" pitchFamily="18" charset="0"/>
              </a:rPr>
              <a:t>Расходы бюджета муниципального образования Безводовское сельское поселение на </a:t>
            </a:r>
            <a:r>
              <a:rPr lang="ru-RU" sz="2800" b="1" dirty="0" smtClean="0">
                <a:solidFill>
                  <a:srgbClr val="7FD13B"/>
                </a:solidFill>
                <a:latin typeface="Times New Roman" pitchFamily="18" charset="0"/>
                <a:cs typeface="Times New Roman" pitchFamily="18" charset="0"/>
              </a:rPr>
              <a:t>01.09.2023-2024 </a:t>
            </a:r>
            <a:r>
              <a:rPr lang="ru-RU" sz="2800" b="1" dirty="0" smtClean="0">
                <a:solidFill>
                  <a:srgbClr val="7FD13B"/>
                </a:solidFill>
                <a:latin typeface="Times New Roman" pitchFamily="18" charset="0"/>
                <a:cs typeface="Times New Roman" pitchFamily="18" charset="0"/>
              </a:rPr>
              <a:t>г.г. на национальную оборону</a:t>
            </a:r>
            <a:endParaRPr lang="ru-RU" sz="2800" b="1" dirty="0">
              <a:solidFill>
                <a:srgbClr val="7FD13B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1AB39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 (факт на </a:t>
            </a:r>
            <a:r>
              <a:rPr lang="ru-RU" sz="2400" b="1" dirty="0" smtClean="0">
                <a:solidFill>
                  <a:srgbClr val="1AB39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01.09.2023 </a:t>
            </a:r>
            <a:r>
              <a:rPr lang="ru-RU" sz="2400" b="1" dirty="0" smtClean="0">
                <a:solidFill>
                  <a:srgbClr val="1AB39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rgbClr val="1AB39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rgbClr val="1AB39F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2024 год  (факт на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01.09.2024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EA157A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80,4 </a:t>
            </a:r>
            <a:r>
              <a:rPr lang="ru-RU" sz="2400" b="1" dirty="0" err="1" smtClean="0">
                <a:solidFill>
                  <a:srgbClr val="EA157A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rgbClr val="EA157A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rgbClr val="EA157A">
                  <a:lumMod val="75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D6ECFF">
                    <a:lumMod val="10000"/>
                  </a:srgbClr>
                </a:solidFill>
                <a:latin typeface="Times New Roman" pitchFamily="18" charset="0"/>
                <a:cs typeface="Times New Roman" pitchFamily="18" charset="0"/>
              </a:rPr>
              <a:t>100,9 </a:t>
            </a:r>
            <a:r>
              <a:rPr lang="ru-RU" sz="2400" b="1" dirty="0" smtClean="0">
                <a:solidFill>
                  <a:srgbClr val="D6ECFF">
                    <a:lumMod val="10000"/>
                  </a:srgbClr>
                </a:solidFill>
                <a:latin typeface="Times New Roman" pitchFamily="18" charset="0"/>
                <a:cs typeface="Times New Roman" pitchFamily="18" charset="0"/>
              </a:rPr>
              <a:t>тыс.руб.</a:t>
            </a:r>
            <a:endParaRPr lang="ru-RU" sz="2400" b="1" dirty="0">
              <a:solidFill>
                <a:srgbClr val="D6ECFF">
                  <a:lumMod val="1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429132"/>
            <a:ext cx="1857388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Увеличение  на  </a:t>
            </a:r>
            <a:r>
              <a:rPr lang="ru-RU" sz="1100" b="1" dirty="0" smtClean="0">
                <a:solidFill>
                  <a:srgbClr val="66FF99"/>
                </a:solidFill>
              </a:rPr>
              <a:t>20,5 </a:t>
            </a:r>
            <a:r>
              <a:rPr lang="ru-RU" sz="1100" b="1" dirty="0" err="1" smtClean="0">
                <a:solidFill>
                  <a:srgbClr val="66FF99"/>
                </a:solidFill>
              </a:rPr>
              <a:t>тыс.руб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1047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800" b="1" dirty="0" smtClean="0">
                <a:solidFill>
                  <a:srgbClr val="7FD13B"/>
                </a:solidFill>
                <a:latin typeface="Times New Roman" pitchFamily="18" charset="0"/>
                <a:cs typeface="Times New Roman" pitchFamily="18" charset="0"/>
              </a:rPr>
              <a:t>Расходы бюджета муниципального образования Безводовское сельское поселение на </a:t>
            </a:r>
            <a:r>
              <a:rPr lang="ru-RU" sz="2800" b="1" dirty="0" smtClean="0">
                <a:solidFill>
                  <a:srgbClr val="7FD13B"/>
                </a:solidFill>
                <a:latin typeface="Times New Roman" pitchFamily="18" charset="0"/>
                <a:cs typeface="Times New Roman" pitchFamily="18" charset="0"/>
              </a:rPr>
              <a:t>01.09.2023-2024 </a:t>
            </a:r>
            <a:r>
              <a:rPr lang="ru-RU" sz="2800" b="1" dirty="0" smtClean="0">
                <a:solidFill>
                  <a:srgbClr val="7FD13B"/>
                </a:solidFill>
                <a:latin typeface="Times New Roman" pitchFamily="18" charset="0"/>
                <a:cs typeface="Times New Roman" pitchFamily="18" charset="0"/>
              </a:rPr>
              <a:t>г.г. на национальную экономику</a:t>
            </a:r>
            <a:endParaRPr lang="ru-RU" sz="2800" b="1" dirty="0">
              <a:solidFill>
                <a:srgbClr val="7FD13B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1AB39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 (факт на </a:t>
            </a:r>
            <a:r>
              <a:rPr lang="ru-RU" sz="2400" b="1" dirty="0" smtClean="0">
                <a:solidFill>
                  <a:srgbClr val="1AB39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01.09.2023 </a:t>
            </a:r>
            <a:r>
              <a:rPr lang="ru-RU" sz="2400" b="1" dirty="0" smtClean="0">
                <a:solidFill>
                  <a:srgbClr val="1AB39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rgbClr val="1AB39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rgbClr val="1AB39F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2024 год  (факт на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01.09.2024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EA157A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499,2 </a:t>
            </a:r>
            <a:r>
              <a:rPr lang="ru-RU" sz="2400" b="1" dirty="0" err="1" smtClean="0">
                <a:solidFill>
                  <a:srgbClr val="EA157A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rgbClr val="EA157A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rgbClr val="EA157A">
                  <a:lumMod val="75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D6ECFF">
                    <a:lumMod val="10000"/>
                  </a:srgbClr>
                </a:solidFill>
                <a:latin typeface="Times New Roman" pitchFamily="18" charset="0"/>
                <a:cs typeface="Times New Roman" pitchFamily="18" charset="0"/>
              </a:rPr>
              <a:t>898,1 тыс.руб.</a:t>
            </a:r>
            <a:endParaRPr lang="ru-RU" sz="2400" b="1" dirty="0">
              <a:solidFill>
                <a:srgbClr val="D6ECFF">
                  <a:lumMod val="1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429132"/>
            <a:ext cx="1857388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Увеличение на  </a:t>
            </a:r>
            <a:r>
              <a:rPr lang="ru-RU" sz="1100" b="1" dirty="0" smtClean="0">
                <a:solidFill>
                  <a:srgbClr val="66FF99"/>
                </a:solidFill>
              </a:rPr>
              <a:t>398,9 </a:t>
            </a:r>
            <a:r>
              <a:rPr lang="ru-RU" sz="1100" b="1" dirty="0" smtClean="0">
                <a:solidFill>
                  <a:srgbClr val="66FF99"/>
                </a:solidFill>
              </a:rPr>
              <a:t>тыс.руб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1265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800" b="1" dirty="0" smtClean="0">
                <a:solidFill>
                  <a:srgbClr val="7FD13B"/>
                </a:solidFill>
                <a:latin typeface="Times New Roman" pitchFamily="18" charset="0"/>
                <a:cs typeface="Times New Roman" pitchFamily="18" charset="0"/>
              </a:rPr>
              <a:t>Расходы бюджета муниципального образования Безводовское сельское поселение на </a:t>
            </a:r>
            <a:r>
              <a:rPr lang="ru-RU" sz="2800" b="1" dirty="0" smtClean="0">
                <a:solidFill>
                  <a:srgbClr val="7FD13B"/>
                </a:solidFill>
                <a:latin typeface="Times New Roman" pitchFamily="18" charset="0"/>
                <a:cs typeface="Times New Roman" pitchFamily="18" charset="0"/>
              </a:rPr>
              <a:t>01.09.2023-2024 </a:t>
            </a:r>
            <a:r>
              <a:rPr lang="ru-RU" sz="2800" b="1" dirty="0" smtClean="0">
                <a:solidFill>
                  <a:srgbClr val="7FD13B"/>
                </a:solidFill>
                <a:latin typeface="Times New Roman" pitchFamily="18" charset="0"/>
                <a:cs typeface="Times New Roman" pitchFamily="18" charset="0"/>
              </a:rPr>
              <a:t>г.г. на жилищно-коммунальное хозяйство</a:t>
            </a:r>
            <a:endParaRPr lang="ru-RU" sz="2800" b="1" dirty="0">
              <a:solidFill>
                <a:srgbClr val="7FD13B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1AB39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 (факт на </a:t>
            </a:r>
            <a:r>
              <a:rPr lang="ru-RU" sz="2400" b="1" dirty="0" smtClean="0">
                <a:solidFill>
                  <a:srgbClr val="1AB39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01.09.2023 </a:t>
            </a:r>
            <a:r>
              <a:rPr lang="ru-RU" sz="2400" b="1" dirty="0" smtClean="0">
                <a:solidFill>
                  <a:srgbClr val="1AB39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rgbClr val="1AB39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rgbClr val="1AB39F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2024 год  (факт на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01.09.2024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EA157A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253,9 </a:t>
            </a:r>
            <a:r>
              <a:rPr lang="ru-RU" sz="2400" b="1" dirty="0" err="1" smtClean="0">
                <a:solidFill>
                  <a:srgbClr val="EA157A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rgbClr val="EA157A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rgbClr val="EA157A">
                  <a:lumMod val="75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D6ECFF">
                    <a:lumMod val="10000"/>
                  </a:srgbClr>
                </a:solidFill>
                <a:latin typeface="Times New Roman" pitchFamily="18" charset="0"/>
                <a:cs typeface="Times New Roman" pitchFamily="18" charset="0"/>
              </a:rPr>
              <a:t>640,6 тыс.руб.</a:t>
            </a:r>
            <a:endParaRPr lang="ru-RU" sz="2400" b="1" dirty="0">
              <a:solidFill>
                <a:srgbClr val="D6ECFF">
                  <a:lumMod val="1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429132"/>
            <a:ext cx="1857388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Увеличение на </a:t>
            </a:r>
            <a:r>
              <a:rPr lang="ru-RU" sz="1100" b="1" dirty="0" smtClean="0">
                <a:solidFill>
                  <a:srgbClr val="66FF99"/>
                </a:solidFill>
              </a:rPr>
              <a:t>386,7  </a:t>
            </a:r>
            <a:r>
              <a:rPr lang="ru-RU" sz="1100" b="1" dirty="0" err="1" smtClean="0">
                <a:solidFill>
                  <a:srgbClr val="66FF99"/>
                </a:solidFill>
              </a:rPr>
              <a:t>тыс.руб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951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800" b="1" dirty="0" smtClean="0">
                <a:solidFill>
                  <a:srgbClr val="7FD13B"/>
                </a:solidFill>
                <a:latin typeface="Times New Roman" pitchFamily="18" charset="0"/>
                <a:cs typeface="Times New Roman" pitchFamily="18" charset="0"/>
              </a:rPr>
              <a:t>Расходы бюджета муниципального образования Безводовское сельское поселение на </a:t>
            </a:r>
            <a:r>
              <a:rPr lang="ru-RU" sz="2800" b="1" dirty="0" smtClean="0">
                <a:solidFill>
                  <a:srgbClr val="7FD13B"/>
                </a:solidFill>
                <a:latin typeface="Times New Roman" pitchFamily="18" charset="0"/>
                <a:cs typeface="Times New Roman" pitchFamily="18" charset="0"/>
              </a:rPr>
              <a:t>01.09.2023-2024 </a:t>
            </a:r>
            <a:r>
              <a:rPr lang="ru-RU" sz="2800" b="1" dirty="0" smtClean="0">
                <a:solidFill>
                  <a:srgbClr val="7FD13B"/>
                </a:solidFill>
                <a:latin typeface="Times New Roman" pitchFamily="18" charset="0"/>
                <a:cs typeface="Times New Roman" pitchFamily="18" charset="0"/>
              </a:rPr>
              <a:t>г.г. на социальную политику</a:t>
            </a:r>
            <a:endParaRPr lang="ru-RU" sz="2800" b="1" dirty="0">
              <a:solidFill>
                <a:srgbClr val="7FD13B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1AB39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 (факт на </a:t>
            </a:r>
            <a:r>
              <a:rPr lang="ru-RU" sz="2400" b="1" dirty="0" smtClean="0">
                <a:solidFill>
                  <a:srgbClr val="1AB39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01.09.2023 </a:t>
            </a:r>
            <a:r>
              <a:rPr lang="ru-RU" sz="2400" b="1" dirty="0" smtClean="0">
                <a:solidFill>
                  <a:srgbClr val="1AB39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rgbClr val="1AB39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rgbClr val="1AB39F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2024 год  (факт на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01.09.2024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EA157A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85,8 </a:t>
            </a:r>
            <a:r>
              <a:rPr lang="ru-RU" sz="2400" b="1" dirty="0" err="1" smtClean="0">
                <a:solidFill>
                  <a:srgbClr val="EA157A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rgbClr val="EA157A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rgbClr val="EA157A">
                  <a:lumMod val="75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D6ECFF">
                    <a:lumMod val="10000"/>
                  </a:srgbClr>
                </a:solidFill>
                <a:latin typeface="Times New Roman" pitchFamily="18" charset="0"/>
                <a:cs typeface="Times New Roman" pitchFamily="18" charset="0"/>
              </a:rPr>
              <a:t>85,8 </a:t>
            </a:r>
            <a:r>
              <a:rPr lang="ru-RU" sz="2400" b="1" dirty="0" err="1" smtClean="0">
                <a:solidFill>
                  <a:srgbClr val="D6ECFF">
                    <a:lumMod val="10000"/>
                  </a:srgb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rgbClr val="D6ECFF">
                    <a:lumMod val="10000"/>
                  </a:srgb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rgbClr val="D6ECFF">
                  <a:lumMod val="1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429132"/>
            <a:ext cx="1857388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0902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428604"/>
            <a:ext cx="8715436" cy="1285884"/>
          </a:xfrm>
          <a:noFill/>
          <a:scene3d>
            <a:camera prst="orthographicFront">
              <a:rot lat="0" lon="0" rev="0"/>
            </a:camera>
            <a:lightRig rig="threePt" dir="t"/>
          </a:scene3d>
          <a:sp3d>
            <a:bevelT w="101600" prst="riblet"/>
          </a:sp3d>
        </p:spPr>
        <p:txBody>
          <a:bodyPr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2800" dirty="0" smtClean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Динамика расходов Безводовского сельского поселения</a:t>
            </a:r>
            <a:r>
              <a:rPr lang="ru-RU" sz="2800" b="1" dirty="0" smtClean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800" b="1" dirty="0" smtClean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01.09.2024 </a:t>
            </a:r>
            <a:r>
              <a:rPr lang="ru-RU" sz="2800" b="1" dirty="0" smtClean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года (в тыс.руб.)</a:t>
            </a:r>
            <a:endParaRPr lang="ru-RU" sz="2800" b="1" dirty="0">
              <a:solidFill>
                <a:srgbClr val="00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07891340"/>
              </p:ext>
            </p:extLst>
          </p:nvPr>
        </p:nvGraphicFramePr>
        <p:xfrm>
          <a:off x="214282" y="164305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357322"/>
          </a:xfrm>
          <a:solidFill>
            <a:schemeClr val="bg2">
              <a:lumMod val="60000"/>
              <a:lumOff val="40000"/>
            </a:schemeClr>
          </a:solidFill>
          <a:scene3d>
            <a:camera prst="orthographicFront"/>
            <a:lightRig rig="soft" dir="t"/>
          </a:scene3d>
          <a:sp3d contourW="12700">
            <a:bevelT prst="angle"/>
            <a:contourClr>
              <a:schemeClr val="bg2">
                <a:lumMod val="50000"/>
              </a:schemeClr>
            </a:contourClr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32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Параметры бюджета муниципального образования </a:t>
            </a:r>
            <a:r>
              <a:rPr lang="ru-RU" sz="3200" b="1" dirty="0" err="1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Безводовское</a:t>
            </a:r>
            <a:r>
              <a:rPr lang="ru-RU" sz="32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 сельское поселение</a:t>
            </a:r>
            <a:endParaRPr lang="ru-RU" sz="32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32319300"/>
              </p:ext>
            </p:extLst>
          </p:nvPr>
        </p:nvGraphicFramePr>
        <p:xfrm>
          <a:off x="500034" y="1643050"/>
          <a:ext cx="8143932" cy="47149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80033"/>
                <a:gridCol w="2804385"/>
                <a:gridCol w="2759514"/>
              </a:tblGrid>
              <a:tr h="2350753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 год</a:t>
                      </a:r>
                      <a:r>
                        <a:rPr lang="ru-RU" sz="2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01.09.23 г.)</a:t>
                      </a:r>
                      <a:r>
                        <a:rPr lang="ru-RU" sz="15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</a:t>
                      </a:r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r>
                        <a:rPr lang="ru-RU" sz="2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01.09.24 г.)</a:t>
                      </a: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788052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12426,5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10046,</a:t>
                      </a:r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788052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12579,6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10257,</a:t>
                      </a:r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788052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Дефицит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-153,1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-211,2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143932" cy="1571636"/>
          </a:xfrm>
          <a:solidFill>
            <a:srgbClr val="FFCC00"/>
          </a:solidFill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Соотношение сумм бюджетных ассигнований в рамках программ к сумме бюджетных ассигнований на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01.09.2024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года</a:t>
            </a: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8417850"/>
              </p:ext>
            </p:extLst>
          </p:nvPr>
        </p:nvGraphicFramePr>
        <p:xfrm>
          <a:off x="500034" y="1928802"/>
          <a:ext cx="8158162" cy="47149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5720" y="500042"/>
            <a:ext cx="8643999" cy="5693866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    </a:t>
            </a:r>
            <a:r>
              <a:rPr lang="ru-RU" sz="2800" i="1" dirty="0" smtClean="0"/>
              <a:t>В муниципальном образовании Безводовское сельское поселение в бюджете 2024 года запланирована реализация  1 программы.</a:t>
            </a:r>
          </a:p>
          <a:p>
            <a:pPr algn="just"/>
            <a:endParaRPr lang="ru-RU" sz="2800" i="1" dirty="0" smtClean="0"/>
          </a:p>
          <a:p>
            <a:pPr algn="ctr"/>
            <a:r>
              <a:rPr lang="ru-RU" sz="2800" i="1" dirty="0" smtClean="0"/>
              <a:t>Плановые назначения – </a:t>
            </a:r>
            <a:r>
              <a:rPr lang="ru-RU" sz="2800" i="1" dirty="0" smtClean="0"/>
              <a:t>2786,3 </a:t>
            </a:r>
            <a:r>
              <a:rPr lang="ru-RU" sz="2800" i="1" dirty="0" smtClean="0"/>
              <a:t>тыс. руб.</a:t>
            </a:r>
          </a:p>
          <a:p>
            <a:pPr algn="ctr"/>
            <a:r>
              <a:rPr lang="ru-RU" sz="2800" i="1" dirty="0" smtClean="0"/>
              <a:t>Исполнено на отчетную дату –1505,2 тыс. руб.</a:t>
            </a:r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857232"/>
            <a:ext cx="7772400" cy="4786346"/>
          </a:xfrm>
          <a:solidFill>
            <a:srgbClr val="99FF99"/>
          </a:solidFill>
          <a:ln w="76200" cmpd="dbl">
            <a:solidFill>
              <a:schemeClr val="accent5">
                <a:lumMod val="50000"/>
              </a:schemeClr>
            </a:solidFill>
            <a:prstDash val="solid"/>
          </a:ln>
        </p:spPr>
        <p:txBody>
          <a:bodyPr anchor="ctr" anchorCtr="0">
            <a:norm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Доходы бюджета муниципального образования </a:t>
            </a:r>
            <a:r>
              <a:rPr lang="ru-RU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Безводовское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сельское поселение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  <a:solidFill>
            <a:srgbClr val="66FFFF"/>
          </a:solidFill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990099"/>
                </a:solidFill>
              </a:rPr>
              <a:t>Нормативы зачисления основных доходов в местные бюджеты</a:t>
            </a:r>
            <a:endParaRPr lang="ru-RU" sz="2400" dirty="0">
              <a:solidFill>
                <a:srgbClr val="990099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357297"/>
          <a:ext cx="8186766" cy="52707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1792"/>
                <a:gridCol w="1785950"/>
                <a:gridCol w="1643074"/>
                <a:gridCol w="1785950"/>
              </a:tblGrid>
              <a:tr h="883894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Наименование доходных источников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Бюджет </a:t>
                      </a:r>
                      <a:r>
                        <a:rPr lang="ru-RU" sz="1600" dirty="0" err="1" smtClean="0">
                          <a:solidFill>
                            <a:schemeClr val="tx1"/>
                          </a:solidFill>
                        </a:rPr>
                        <a:t>муниципаль-ного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 района, %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Бюджет городского поселения, %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Бюджеты сельских </a:t>
                      </a:r>
                      <a:r>
                        <a:rPr lang="ru-RU" sz="1600" dirty="0" err="1" smtClean="0">
                          <a:solidFill>
                            <a:schemeClr val="tx1"/>
                          </a:solidFill>
                        </a:rPr>
                        <a:t>поселений,%</a:t>
                      </a:r>
                      <a:endParaRPr lang="ru-RU" sz="16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16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353558">
                <a:tc gridSpan="4"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НДФЛ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28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ЕНВД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ЕСХН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7</a:t>
                      </a:r>
                      <a:r>
                        <a:rPr lang="ru-RU" sz="1600" smtClean="0"/>
                        <a:t>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30</a:t>
                      </a:r>
                      <a:endParaRPr lang="ru-RU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Налог на имущество физических лиц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Земельный налог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 gridSpan="4"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Неналоговые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0599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земельных участков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имущества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Доходы от оказания платных услуг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071570"/>
          </a:xfrm>
          <a:solidFill>
            <a:srgbClr val="99FF99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Исполнение плана                                    за январь- август 20</a:t>
            </a:r>
            <a:r>
              <a:rPr lang="en-US" dirty="0" smtClean="0"/>
              <a:t>2</a:t>
            </a:r>
            <a:r>
              <a:rPr lang="ru-RU" dirty="0" smtClean="0"/>
              <a:t>4 года</a:t>
            </a:r>
            <a:endParaRPr lang="ru-RU" dirty="0"/>
          </a:p>
        </p:txBody>
      </p:sp>
      <p:graphicFrame>
        <p:nvGraphicFramePr>
          <p:cNvPr id="6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08715530"/>
              </p:ext>
            </p:extLst>
          </p:nvPr>
        </p:nvGraphicFramePr>
        <p:xfrm>
          <a:off x="428596" y="2214554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071570"/>
          </a:xfrm>
          <a:solidFill>
            <a:srgbClr val="FFFF00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Факт поступления                                       за январь-август 2024 год</a:t>
            </a:r>
            <a:endParaRPr lang="ru-RU" dirty="0">
              <a:solidFill>
                <a:schemeClr val="tx1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07607842"/>
              </p:ext>
            </p:extLst>
          </p:nvPr>
        </p:nvGraphicFramePr>
        <p:xfrm>
          <a:off x="457200" y="2249488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14300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2400" dirty="0" smtClean="0"/>
              <a:t>Исполнение по налоговым и неналоговым доходам бюджета МО «Безводовское сельское поселения»                                          за январь-август 2024 года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51085744"/>
              </p:ext>
            </p:extLst>
          </p:nvPr>
        </p:nvGraphicFramePr>
        <p:xfrm>
          <a:off x="457200" y="2214554"/>
          <a:ext cx="8229600" cy="46434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07154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1800" i="1" dirty="0" smtClean="0"/>
              <a:t>Справка о выполнении плана поступления доходов бюджета муниципального образования «Безводовское сельское поселение»                                                                                       в разрезе доходных источников за  январь-август 2024г.</a:t>
            </a:r>
            <a:endParaRPr lang="ru-RU" sz="1800" i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7742136"/>
              </p:ext>
            </p:extLst>
          </p:nvPr>
        </p:nvGraphicFramePr>
        <p:xfrm>
          <a:off x="428596" y="1428740"/>
          <a:ext cx="8358247" cy="4761934"/>
        </p:xfrm>
        <a:graphic>
          <a:graphicData uri="http://schemas.openxmlformats.org/drawingml/2006/table">
            <a:tbl>
              <a:tblPr/>
              <a:tblGrid>
                <a:gridCol w="5043770"/>
                <a:gridCol w="1171336"/>
                <a:gridCol w="1071570"/>
                <a:gridCol w="1071571"/>
              </a:tblGrid>
              <a:tr h="76867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latin typeface="Arial"/>
                        </a:rPr>
                        <a:t>Наименование доходных источников</a:t>
                      </a:r>
                    </a:p>
                  </a:txBody>
                  <a:tcPr marL="4382" marR="4382" marT="43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latin typeface="Arial"/>
                        </a:rPr>
                        <a:t> план на </a:t>
                      </a:r>
                      <a:r>
                        <a:rPr lang="ru-RU" sz="1200" b="1" i="0" u="none" strike="noStrike" dirty="0" smtClean="0">
                          <a:latin typeface="Arial"/>
                        </a:rPr>
                        <a:t>          январь-август    2024 </a:t>
                      </a:r>
                      <a:r>
                        <a:rPr lang="ru-RU" sz="1200" b="1" i="0" u="none" strike="noStrike" dirty="0">
                          <a:latin typeface="Arial"/>
                        </a:rPr>
                        <a:t>года</a:t>
                      </a: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latin typeface="Arial"/>
                        </a:rPr>
                        <a:t>факт за </a:t>
                      </a:r>
                      <a:r>
                        <a:rPr lang="ru-RU" sz="1200" b="1" i="0" u="none" strike="noStrike" dirty="0" smtClean="0">
                          <a:latin typeface="Arial"/>
                        </a:rPr>
                        <a:t>                январь-август            2024 </a:t>
                      </a:r>
                      <a:r>
                        <a:rPr lang="ru-RU" sz="1200" b="1" i="0" u="none" strike="noStrike" dirty="0">
                          <a:latin typeface="Arial"/>
                        </a:rPr>
                        <a:t>года</a:t>
                      </a: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latin typeface="Arial"/>
                        </a:rPr>
                        <a:t>Процент  выполнения, (%)</a:t>
                      </a:r>
                      <a:endParaRPr lang="ru-RU" sz="12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58181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1060,0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1170,3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110,4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81321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 - налог на доходы 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380,0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401,5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105,7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24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 - единый сельхозналог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202,0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208,1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103,0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24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 - налог на </a:t>
                      </a:r>
                      <a:r>
                        <a:rPr lang="ru-RU" sz="1200" b="1" i="0" u="none" strike="noStrike" dirty="0" smtClean="0">
                          <a:latin typeface="Arial"/>
                        </a:rPr>
                        <a:t>имущество </a:t>
                      </a:r>
                      <a:r>
                        <a:rPr lang="ru-RU" sz="1200" b="1" i="0" u="none" strike="noStrike" dirty="0">
                          <a:latin typeface="Arial"/>
                        </a:rPr>
                        <a:t>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21,0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36,2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172,4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70817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 - земельный налог 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457,0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524,5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114,8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24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latin typeface="Arial"/>
                        </a:rPr>
                        <a:t> - госпошлина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24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372,0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373,0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100,3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0740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 - доходы от использования имущества, находящегося в государственной и муниципальной собственности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68,0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69,0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101,5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41210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 - доходы от оказания платных услуг и компенсации затрат государства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38762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 - доходы от продажи материальных и нематериальных активов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304,0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304,0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100,0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24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 - штрафы, санкции, возмещение ущерба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24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 - прочие 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24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 - невыясненные поступления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24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Всего собственных </a:t>
                      </a:r>
                      <a:r>
                        <a:rPr lang="ru-RU" sz="1200" b="1" i="0" u="none" strike="noStrike" dirty="0" smtClean="0">
                          <a:latin typeface="Arial"/>
                        </a:rPr>
                        <a:t>доходов:</a:t>
                      </a:r>
                      <a:endParaRPr lang="ru-RU" sz="12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1432,0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1543,3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107,8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dirty="0" smtClean="0"/>
              <a:t>Динамика поступления налоговых и неналоговых доходов за январь-август 2024 года к уровню января-августа 2023года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 (факт на 01.09.2023 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2024год  (факт на 01.09.2024 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429132"/>
            <a:ext cx="2779242" cy="135732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5548,5 </a:t>
            </a:r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98546" y="4287189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1543,3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707904" y="4509120"/>
            <a:ext cx="2007104" cy="1134458"/>
          </a:xfrm>
          <a:prstGeom prst="rightArrow">
            <a:avLst/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Снижение </a:t>
            </a:r>
            <a:r>
              <a:rPr lang="ru-RU" sz="1400" b="1" smtClean="0">
                <a:solidFill>
                  <a:schemeClr val="tx1"/>
                </a:solidFill>
              </a:rPr>
              <a:t>на 4005,2 </a:t>
            </a:r>
            <a:r>
              <a:rPr lang="ru-RU" sz="1400" b="1" dirty="0" smtClean="0">
                <a:solidFill>
                  <a:schemeClr val="tx1"/>
                </a:solidFill>
              </a:rPr>
              <a:t>тыс. руб.</a:t>
            </a:r>
            <a:endParaRPr lang="ru-RU" sz="1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3701</TotalTime>
  <Words>787</Words>
  <Application>Microsoft Office PowerPoint</Application>
  <PresentationFormat>Экран (4:3)</PresentationFormat>
  <Paragraphs>245</Paragraphs>
  <Slides>21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8" baseType="lpstr">
      <vt:lpstr>Arial</vt:lpstr>
      <vt:lpstr>Calibri</vt:lpstr>
      <vt:lpstr>Georgia</vt:lpstr>
      <vt:lpstr>Times New Roman</vt:lpstr>
      <vt:lpstr>Trebuchet MS</vt:lpstr>
      <vt:lpstr>Wingdings 2</vt:lpstr>
      <vt:lpstr>Городская</vt:lpstr>
      <vt:lpstr>Презентация PowerPoint</vt:lpstr>
      <vt:lpstr>Параметры бюджета муниципального образования Безводовское сельское поселение</vt:lpstr>
      <vt:lpstr>Доходы бюджета муниципального образования Безводовское сельское поселение</vt:lpstr>
      <vt:lpstr>Нормативы зачисления основных доходов в местные бюджеты</vt:lpstr>
      <vt:lpstr>Исполнение плана                                    за январь- август 2024 года</vt:lpstr>
      <vt:lpstr>Факт поступления                                       за январь-август 2024 год</vt:lpstr>
      <vt:lpstr>Исполнение по налоговым и неналоговым доходам бюджета МО «Безводовское сельское поселения»                                          за январь-август 2024 года</vt:lpstr>
      <vt:lpstr>Справка о выполнении плана поступления доходов бюджета муниципального образования «Безводовское сельское поселение»                                                                                       в разрезе доходных источников за  январь-август 2024г.</vt:lpstr>
      <vt:lpstr>Презентация PowerPoint</vt:lpstr>
      <vt:lpstr>  Параметры расходов бюджета муниципального образования Безводовское сельское поселение  </vt:lpstr>
      <vt:lpstr>Динамика расходов бюджета  муниципального образования Безводовское сельское поселение на 01 сентября 2024 года</vt:lpstr>
      <vt:lpstr>Структура и динамика расходов бюджета муниципального образования Безводовское сельское поселение по разделам классификации расходов (тыс.руб.)</vt:lpstr>
      <vt:lpstr>Структура расходов бюджета муниципального образования Безводовское сельское поселение на 01.09.2024 года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Динамика расходов Безводовского сельского поселения на 01.09.2024 года (в тыс.руб.)</vt:lpstr>
      <vt:lpstr>Соотношение сумм бюджетных ассигнований в рамках программ к сумме бюджетных ассигнований на 01.09.2024 года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Доходы бюджета муниципального образования «Кузоватовский район»</dc:title>
  <cp:lastModifiedBy>1</cp:lastModifiedBy>
  <cp:revision>492</cp:revision>
  <cp:lastPrinted>2024-05-13T10:34:10Z</cp:lastPrinted>
  <dcterms:modified xsi:type="dcterms:W3CDTF">2024-09-11T06:26:24Z</dcterms:modified>
</cp:coreProperties>
</file>