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7" r:id="rId17"/>
    <p:sldId id="328" r:id="rId18"/>
    <p:sldId id="329" r:id="rId19"/>
    <p:sldId id="319" r:id="rId20"/>
    <p:sldId id="32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01.09.2024г.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01.09.2024г.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65595120"/>
        <c:axId val="1365588592"/>
        <c:axId val="0"/>
      </c:bar3DChart>
      <c:catAx>
        <c:axId val="1365595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65588592"/>
        <c:crosses val="autoZero"/>
        <c:auto val="1"/>
        <c:lblAlgn val="ctr"/>
        <c:lblOffset val="100"/>
        <c:noMultiLvlLbl val="0"/>
      </c:catAx>
      <c:valAx>
        <c:axId val="13655885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655951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1556.5</c:v>
                </c:pt>
                <c:pt idx="1">
                  <c:v>358.5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январь-август 2024г.</c:v>
                </c:pt>
                <c:pt idx="1">
                  <c:v>Факт по налоговым доходам за январь-август 2024г.</c:v>
                </c:pt>
                <c:pt idx="2">
                  <c:v>План по неналоговым доходам за январь-август 2024г.</c:v>
                </c:pt>
                <c:pt idx="3">
                  <c:v>Факт по неналоговым доходам за январь-август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1277.5</c:v>
                </c:pt>
                <c:pt idx="1">
                  <c:v>1556.5</c:v>
                </c:pt>
                <c:pt idx="2">
                  <c:v>357.9</c:v>
                </c:pt>
                <c:pt idx="3">
                  <c:v>358.5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65590224"/>
        <c:axId val="1099111120"/>
      </c:barChart>
      <c:catAx>
        <c:axId val="1365590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99111120"/>
        <c:crosses val="autoZero"/>
        <c:auto val="1"/>
        <c:lblAlgn val="ctr"/>
        <c:lblOffset val="100"/>
        <c:noMultiLvlLbl val="0"/>
      </c:catAx>
      <c:valAx>
        <c:axId val="1099111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65590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01.09.2024 года</c:v>
                </c:pt>
                <c:pt idx="2">
                  <c:v>факт на 01.09.2024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7812</c:v>
                </c:pt>
                <c:pt idx="1">
                  <c:v>10968.9</c:v>
                </c:pt>
                <c:pt idx="2">
                  <c:v>4340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099106768"/>
        <c:axId val="1099116560"/>
        <c:axId val="0"/>
      </c:bar3DChart>
      <c:catAx>
        <c:axId val="1099106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099116560"/>
        <c:crosses val="autoZero"/>
        <c:auto val="1"/>
        <c:lblAlgn val="ctr"/>
        <c:lblOffset val="100"/>
        <c:tickMarkSkip val="2"/>
        <c:noMultiLvlLbl val="0"/>
      </c:catAx>
      <c:valAx>
        <c:axId val="109911656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9910676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100199280645477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6295202682997955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2061256192318838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54.5</c:v>
                </c:pt>
                <c:pt idx="1">
                  <c:v>1.2</c:v>
                </c:pt>
                <c:pt idx="2">
                  <c:v>9.6999999999999993</c:v>
                </c:pt>
                <c:pt idx="3">
                  <c:v>6.6</c:v>
                </c:pt>
                <c:pt idx="4">
                  <c:v>27.1</c:v>
                </c:pt>
                <c:pt idx="5">
                  <c:v>0.9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4671.2</c:v>
                </c:pt>
                <c:pt idx="1">
                  <c:v>6167.4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0.54727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366574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1915,0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1635,4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сентябрь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4576454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207877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7248,8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4174,2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4340,0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5316,5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2968,0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2843,6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</a:t>
                      </a:r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2975,</a:t>
                      </a:r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04172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01.09.2024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968,0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843,6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124,4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01.09.2023-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54,0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100,1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ru-RU" sz="1100" b="1" dirty="0" smtClean="0">
                <a:solidFill>
                  <a:srgbClr val="66FF99"/>
                </a:solidFill>
              </a:rPr>
              <a:t>53,9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01.09.2023-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272,7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1069,2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796,5 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01.09.2023-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</a:t>
            </a:r>
            <a:r>
              <a:rPr lang="en-US" sz="2400" b="1" dirty="0" smtClean="0">
                <a:solidFill>
                  <a:srgbClr val="336699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673,2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197,0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en-US" sz="1100" b="1" smtClean="0">
                <a:solidFill>
                  <a:srgbClr val="66FF99"/>
                </a:solidFill>
              </a:rPr>
              <a:t>476,2 </a:t>
            </a:r>
            <a:r>
              <a:rPr lang="ru-RU" sz="1100" b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01.09.2023-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</a:t>
            </a:r>
            <a:r>
              <a:rPr lang="en-US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102,7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17,3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14,7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01.09.2024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2948655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0999190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7087,5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10791,8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7248,8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-177,1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2024 года запланирована реализация  2 программ.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4671,2 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</a:t>
            </a:r>
            <a:r>
              <a:rPr lang="ru-RU" sz="2800" smtClean="0"/>
              <a:t>1212,9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январь-август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7087638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январь-август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786355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январь-август 20</a:t>
            </a:r>
            <a:r>
              <a:rPr lang="en-US" sz="2400" dirty="0" smtClean="0"/>
              <a:t>2</a:t>
            </a:r>
            <a:r>
              <a:rPr lang="ru-RU" sz="2400" dirty="0" smtClean="0"/>
              <a:t>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3712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январь-август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004662"/>
              </p:ext>
            </p:extLst>
          </p:nvPr>
        </p:nvGraphicFramePr>
        <p:xfrm>
          <a:off x="467544" y="1124744"/>
          <a:ext cx="8358247" cy="499858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01.09.20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01.09.20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1277,5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1556,5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595,7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47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1635,4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1915,0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январь-август 2024 года к уровню января- августа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01.09.2023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01.09.2024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1794,7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302763"/>
            <a:ext cx="288887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1915,0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120,3 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2359</TotalTime>
  <Words>783</Words>
  <Application>Microsoft Office PowerPoint</Application>
  <PresentationFormat>Экран (4:3)</PresentationFormat>
  <Paragraphs>240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январь-август 2024 года</vt:lpstr>
      <vt:lpstr>Факт поступления                                       за январь-август 2024 год</vt:lpstr>
      <vt:lpstr>Исполнение по налоговым и неналоговым доходам бюджета МО «Спешневское поселение»                                       за январь-август 2024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январь-август 2024г.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01.09.2024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01.09.2024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415</cp:revision>
  <dcterms:modified xsi:type="dcterms:W3CDTF">2024-09-11T11:18:22Z</dcterms:modified>
</cp:coreProperties>
</file>