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99" r:id="rId2"/>
    <p:sldId id="313" r:id="rId3"/>
    <p:sldId id="314" r:id="rId4"/>
    <p:sldId id="315" r:id="rId5"/>
    <p:sldId id="321" r:id="rId6"/>
    <p:sldId id="322" r:id="rId7"/>
    <p:sldId id="323" r:id="rId8"/>
    <p:sldId id="324" r:id="rId9"/>
    <p:sldId id="325" r:id="rId10"/>
    <p:sldId id="278" r:id="rId11"/>
    <p:sldId id="329" r:id="rId12"/>
    <p:sldId id="283" r:id="rId13"/>
    <p:sldId id="284" r:id="rId14"/>
    <p:sldId id="327" r:id="rId15"/>
    <p:sldId id="330" r:id="rId16"/>
    <p:sldId id="335" r:id="rId17"/>
    <p:sldId id="331" r:id="rId18"/>
    <p:sldId id="294" r:id="rId19"/>
    <p:sldId id="333" r:id="rId20"/>
    <p:sldId id="334" r:id="rId21"/>
    <p:sldId id="326" r:id="rId22"/>
    <p:sldId id="32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66FFFF"/>
    <a:srgbClr val="990099"/>
    <a:srgbClr val="00FFFF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91286" autoAdjust="0"/>
  </p:normalViewPr>
  <p:slideViewPr>
    <p:cSldViewPr>
      <p:cViewPr varScale="1">
        <p:scale>
          <a:sx n="106" d="100"/>
          <a:sy n="106" d="100"/>
        </p:scale>
        <p:origin x="13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01.09.2024г.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01.09.2024г.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23005744"/>
        <c:axId val="-223005200"/>
        <c:axId val="0"/>
      </c:bar3DChart>
      <c:catAx>
        <c:axId val="-223005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23005200"/>
        <c:crosses val="autoZero"/>
        <c:auto val="1"/>
        <c:lblAlgn val="ctr"/>
        <c:lblOffset val="100"/>
        <c:noMultiLvlLbl val="0"/>
      </c:catAx>
      <c:valAx>
        <c:axId val="-2230052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230057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45"/>
          <c:y val="8.8105726872247676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18253.8</c:v>
                </c:pt>
                <c:pt idx="1">
                  <c:v>1272.2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3E-2"/>
          <c:w val="0.8698676727909016"/>
          <c:h val="0.58312650810445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январь-август 2024г.</c:v>
                </c:pt>
                <c:pt idx="1">
                  <c:v>Факт по налоговым доходам за январь-август 2024г.</c:v>
                </c:pt>
                <c:pt idx="2">
                  <c:v>План по неналоговым доходам за январь-август 2024г.</c:v>
                </c:pt>
                <c:pt idx="3">
                  <c:v>Факт по неналоговым доходам за январь-август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16765.099999999999</c:v>
                </c:pt>
                <c:pt idx="1">
                  <c:v>18253.8</c:v>
                </c:pt>
                <c:pt idx="2">
                  <c:v>322.8</c:v>
                </c:pt>
                <c:pt idx="3">
                  <c:v>1272.2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23013360"/>
        <c:axId val="-223006832"/>
      </c:barChart>
      <c:catAx>
        <c:axId val="-22301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23006832"/>
        <c:crosses val="autoZero"/>
        <c:auto val="1"/>
        <c:lblAlgn val="ctr"/>
        <c:lblOffset val="100"/>
        <c:noMultiLvlLbl val="0"/>
      </c:catAx>
      <c:valAx>
        <c:axId val="-223006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2301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2024(первоначальный план)</c:v>
                </c:pt>
                <c:pt idx="1">
                  <c:v>Уточнённый план на 01.09.2024 года</c:v>
                </c:pt>
                <c:pt idx="2">
                  <c:v>факт на 01.09.2024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36278.1</c:v>
                </c:pt>
                <c:pt idx="1">
                  <c:v>151134.29999999999</c:v>
                </c:pt>
                <c:pt idx="2">
                  <c:v>43547.199999999997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223009552"/>
        <c:axId val="-223003568"/>
        <c:axId val="0"/>
      </c:bar3DChart>
      <c:catAx>
        <c:axId val="-22300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223003568"/>
        <c:crosses val="autoZero"/>
        <c:auto val="1"/>
        <c:lblAlgn val="ctr"/>
        <c:lblOffset val="100"/>
        <c:tickMarkSkip val="2"/>
        <c:noMultiLvlLbl val="0"/>
      </c:catAx>
      <c:valAx>
        <c:axId val="-223003568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22300955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4CACFFD-D492-4EC8-96AA-E0F99B731341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 sz="1330" b="1" i="0" u="none" strike="noStrike" kern="1200" spc="0" baseline="0">
                          <a:solidFill>
                            <a:srgbClr val="33669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smtClean="0">
                        <a:solidFill>
                          <a:srgbClr val="336699"/>
                        </a:solidFill>
                      </a:rPr>
                      <a:t>6,7%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2.4691358024691357E-2"/>
                  <c:y val="0.1153150317381168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rgbClr val="336699"/>
                        </a:solidFill>
                      </a:rPr>
                      <a:t>Национальная оборона
</a:t>
                    </a:r>
                    <a:r>
                      <a:rPr lang="ru-RU" dirty="0" smtClean="0">
                        <a:solidFill>
                          <a:srgbClr val="336699"/>
                        </a:solidFill>
                      </a:rPr>
                      <a:t>0,3%</a:t>
                    </a:r>
                    <a:endParaRPr lang="ru-RU" dirty="0">
                      <a:solidFill>
                        <a:srgbClr val="336699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4506172839506162"/>
                  <c:y val="4.804792989088204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604938271604937E-2"/>
                  <c:y val="5.28527228799702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7BCBE2B-FE47-4F81-8F74-F052F1C9D02F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 sz="1330" b="1" i="0" u="none" strike="noStrike" kern="1200" spc="0" baseline="0">
                          <a:solidFill>
                            <a:srgbClr val="33669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dirty="0" smtClean="0">
                        <a:solidFill>
                          <a:srgbClr val="336699"/>
                        </a:solidFill>
                      </a:rPr>
                      <a:t>3,9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818983B-C41F-4867-90F4-E95E3D67AE69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 sz="1330" b="1" i="0" u="none" strike="noStrike" kern="1200" spc="0" baseline="0">
                          <a:solidFill>
                            <a:srgbClr val="33669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smtClean="0">
                        <a:solidFill>
                          <a:srgbClr val="336699"/>
                        </a:solidFill>
                      </a:rPr>
                      <a:t>83,5%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0.15586419753086417"/>
                  <c:y val="1.681677546180870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rgbClr val="336699"/>
                        </a:solidFill>
                      </a:rPr>
                      <a:t>Культура
</a:t>
                    </a:r>
                    <a:r>
                      <a:rPr lang="ru-RU" dirty="0" smtClean="0">
                        <a:solidFill>
                          <a:srgbClr val="336699"/>
                        </a:solidFill>
                      </a:rPr>
                      <a:t>5%</a:t>
                    </a:r>
                    <a:endParaRPr lang="ru-RU" dirty="0">
                      <a:solidFill>
                        <a:srgbClr val="336699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2345679012345678E-2"/>
                  <c:y val="1.441437896726460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rgbClr val="336699"/>
                        </a:solidFill>
                      </a:rPr>
                      <a:t>Социальная политика
</a:t>
                    </a:r>
                    <a:r>
                      <a:rPr lang="ru-RU" dirty="0" smtClean="0">
                        <a:solidFill>
                          <a:srgbClr val="336699"/>
                        </a:solidFill>
                      </a:rPr>
                      <a:t>0,2%</a:t>
                    </a:r>
                    <a:endParaRPr lang="ru-RU" dirty="0">
                      <a:solidFill>
                        <a:srgbClr val="336699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0.12962962962962962"/>
                  <c:y val="2.826183019483246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A2552A5-41F6-4634-959C-652697597FE9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 sz="1330" b="1" i="0" u="none" strike="noStrike" kern="1200" spc="0" baseline="0">
                          <a:solidFill>
                            <a:srgbClr val="33669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dirty="0" smtClean="0">
                        <a:solidFill>
                          <a:srgbClr val="336699"/>
                        </a:solidFill>
                      </a:rPr>
                      <a:t>0,4%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rgbClr val="336699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Культура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5.4</c:v>
                </c:pt>
                <c:pt idx="1">
                  <c:v>0.2</c:v>
                </c:pt>
                <c:pt idx="2">
                  <c:v>0.1</c:v>
                </c:pt>
                <c:pt idx="3">
                  <c:v>21.8</c:v>
                </c:pt>
                <c:pt idx="4">
                  <c:v>67.2</c:v>
                </c:pt>
                <c:pt idx="5">
                  <c:v>5</c:v>
                </c:pt>
                <c:pt idx="6">
                  <c:v>0.1</c:v>
                </c:pt>
                <c:pt idx="7">
                  <c:v>0.2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0796352996674"/>
          <c:y val="0"/>
          <c:w val="0.59207522650748556"/>
          <c:h val="0.945679392542414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12727.4</c:v>
                </c:pt>
                <c:pt idx="1">
                  <c:v>31997.4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105563.8</c:v>
                </c:pt>
                <c:pt idx="1">
                  <c:v>45210.3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19526,0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0.63053</cdr:y>
    </cdr:from>
    <cdr:to>
      <cdr:x>0.37327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87" y="2726614"/>
          <a:ext cx="107157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17087,9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0.33854</cdr:x>
      <cdr:y>0.52703</cdr:y>
    </cdr:from>
    <cdr:to>
      <cdr:x>0.44965</cdr:x>
      <cdr:y>0.72906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86082" y="2786082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0.05405</cdr:y>
    </cdr:from>
    <cdr:to>
      <cdr:x>0.42535</cdr:x>
      <cdr:y>0.16833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2357454" y="285752"/>
          <a:ext cx="1143009" cy="604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429406" y="357204"/>
          <a:ext cx="357202" cy="21429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0.28379</cdr:y>
    </cdr:from>
    <cdr:to>
      <cdr:x>0.98091</cdr:x>
      <cdr:y>0.35135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56" y="1500198"/>
          <a:ext cx="142874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0.87674</cdr:x>
      <cdr:y>0.28379</cdr:y>
    </cdr:from>
    <cdr:to>
      <cdr:x>0.99653</cdr:x>
      <cdr:y>0.35135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7215238" y="1500199"/>
          <a:ext cx="985829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0.04167</cdr:y>
    </cdr:from>
    <cdr:to>
      <cdr:x>0.34783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143008" y="214338"/>
          <a:ext cx="1714559" cy="64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0.07005</cdr:x>
      <cdr:y>0.3875</cdr:y>
    </cdr:from>
    <cdr:to>
      <cdr:x>0.27146</cdr:x>
      <cdr:y>0.4875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1504" y="2214579"/>
          <a:ext cx="1643074" cy="571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0.42907</cdr:x>
      <cdr:y>0.4</cdr:y>
    </cdr:from>
    <cdr:to>
      <cdr:x>0.63048</cdr:x>
      <cdr:y>0.525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23" y="2286016"/>
          <a:ext cx="164313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8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28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062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97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799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809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1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Кузоватовское городское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Кузоватовское городское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Кузоватовское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городское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сентября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3581944"/>
              </p:ext>
            </p:extLst>
          </p:nvPr>
        </p:nvGraphicFramePr>
        <p:xfrm>
          <a:off x="142844" y="1142984"/>
          <a:ext cx="885831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Кузоватовское городское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740595"/>
              </p:ext>
            </p:extLst>
          </p:nvPr>
        </p:nvGraphicFramePr>
        <p:xfrm>
          <a:off x="285717" y="928670"/>
          <a:ext cx="8715438" cy="4860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40490,9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22084,9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151134,3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47799,3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6944,0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4115,9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8346,0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5016,4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5045,1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2949,1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33000,9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4034,6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21455,1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12727,4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101378,3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31997,4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272965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Кузоватовское городское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01.09.2024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5016,4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4115,9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900,5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Кузоватовское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городское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9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9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80,3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121,9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Снижение на 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41,6 </a:t>
            </a:r>
            <a:r>
              <a:rPr lang="ru-RU" sz="1200" b="1" dirty="0" err="1" smtClean="0">
                <a:solidFill>
                  <a:srgbClr val="EEECE1">
                    <a:lumMod val="75000"/>
                  </a:srgbClr>
                </a:solidFill>
              </a:rPr>
              <a:t>тыс.руб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9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9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9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14,5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14,5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9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безопасность и правоохранительную деятельность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9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9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4034,6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949,1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1085,5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тыс.руб.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9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500198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00B0F0"/>
                </a:solidFill>
              </a:rPr>
              <a:t/>
            </a:r>
            <a:br>
              <a:rPr lang="en-US" sz="2400" b="1" i="1" dirty="0" smtClean="0">
                <a:solidFill>
                  <a:srgbClr val="00B0F0"/>
                </a:solidFill>
              </a:rPr>
            </a:br>
            <a:r>
              <a:rPr lang="ru-RU" sz="2400" b="1" i="1" dirty="0" smtClean="0">
                <a:solidFill>
                  <a:srgbClr val="00B0F0"/>
                </a:solidFill>
              </a:rPr>
              <a:t>Динамика расходов бюджета муниципального образования Кузоватовское городское поселение  по разделу «</a:t>
            </a:r>
            <a:r>
              <a:rPr lang="ru-RU" sz="2400" i="1" dirty="0" smtClean="0">
                <a:solidFill>
                  <a:srgbClr val="00B0F0"/>
                </a:solidFill>
              </a:rPr>
              <a:t>Жилищно-коммунальное хозяйство»</a:t>
            </a:r>
            <a:r>
              <a:rPr lang="ru-RU" sz="2400" b="1" i="1" dirty="0" smtClean="0">
                <a:solidFill>
                  <a:srgbClr val="00B0F0"/>
                </a:solidFill>
              </a:rPr>
              <a:t> на  </a:t>
            </a:r>
            <a:r>
              <a:rPr lang="ru-RU" sz="2400" b="1" i="1" dirty="0" smtClean="0">
                <a:solidFill>
                  <a:srgbClr val="00B0F0"/>
                </a:solidFill>
              </a:rPr>
              <a:t>01.0</a:t>
            </a:r>
            <a:r>
              <a:rPr lang="en-US" sz="2400" b="1" i="1" dirty="0" smtClean="0">
                <a:solidFill>
                  <a:srgbClr val="00B0F0"/>
                </a:solidFill>
              </a:rPr>
              <a:t>9</a:t>
            </a:r>
            <a:r>
              <a:rPr lang="ru-RU" sz="2400" b="1" i="1" dirty="0" smtClean="0">
                <a:solidFill>
                  <a:srgbClr val="00B0F0"/>
                </a:solidFill>
              </a:rPr>
              <a:t>.2023 </a:t>
            </a:r>
            <a:r>
              <a:rPr lang="ru-RU" sz="2400" b="1" i="1" dirty="0" smtClean="0">
                <a:solidFill>
                  <a:srgbClr val="00B0F0"/>
                </a:solidFill>
              </a:rPr>
              <a:t>-2024 г.г., тыс.руб.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5286388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775415384"/>
              </p:ext>
            </p:extLst>
          </p:nvPr>
        </p:nvGraphicFramePr>
        <p:xfrm>
          <a:off x="500034" y="1714464"/>
          <a:ext cx="8215402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9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9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65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00,0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2000,0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45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00,0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тыс.руб.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9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культуру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6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5286661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37414,2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147648,0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40490,9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151134,3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-3076,7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3486,3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Кузоватовское городское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9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9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156,1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156,1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9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6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9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7498878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Кузоватовское городское поселение в бюджете 2024 года запланирована реализация  4 программ.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–105563,8 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en-US" sz="2800" i="1" dirty="0" smtClean="0"/>
              <a:t>35428,6</a:t>
            </a:r>
            <a:r>
              <a:rPr lang="ru-RU" sz="2800" i="1" dirty="0" smtClean="0"/>
              <a:t>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Кузоватовское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</a:t>
            </a:r>
            <a:r>
              <a:rPr lang="en-US" dirty="0" smtClean="0"/>
              <a:t>-</a:t>
            </a:r>
            <a:r>
              <a:rPr lang="ru-RU" dirty="0" smtClean="0"/>
              <a:t>август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594900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январь-август 2024год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7670355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«Кузоватовское городское поселение»                        за январь-август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4245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январь-август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833167"/>
              </p:ext>
            </p:extLst>
          </p:nvPr>
        </p:nvGraphicFramePr>
        <p:xfrm>
          <a:off x="428596" y="1214421"/>
          <a:ext cx="8358247" cy="520089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01.09.2024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01.09.2024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16765,1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18253,8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12920,7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13575,1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2120,0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2333,5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715,4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38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89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1337,4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1371,1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322,8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1272,2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394,1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944,5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99,9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17087,9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19526,0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январь-август 2024года к уровню января-августа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01.09.2023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01.09.2024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18431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15346,8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19526,0тыс.руб.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4179,2 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3265</TotalTime>
  <Words>973</Words>
  <Application>Microsoft Office PowerPoint</Application>
  <PresentationFormat>Экран (4:3)</PresentationFormat>
  <Paragraphs>270</Paragraphs>
  <Slides>22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Кузоватовское городское поселение</vt:lpstr>
      <vt:lpstr>Доходы бюджета муниципального образования «Кузоватовское городское поселение»</vt:lpstr>
      <vt:lpstr>Нормативы зачисления основных доходов в местные бюджеты</vt:lpstr>
      <vt:lpstr>Исполнение плана                                    за январь-август 2024 года</vt:lpstr>
      <vt:lpstr>Факт поступления                                       за январь-август 2024год</vt:lpstr>
      <vt:lpstr>Исполнение по налоговым и неналоговым доходам бюджета МО «Кузоватовское городское поселение»                        за январь-август 2024 года</vt:lpstr>
      <vt:lpstr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январь-август 2024г.</vt:lpstr>
      <vt:lpstr>Презентация PowerPoint</vt:lpstr>
      <vt:lpstr>  Параметры расходов бюджета муниципального образования Кузоватовское городское поселение</vt:lpstr>
      <vt:lpstr>Динамика расходов бюджета  муниципального образования Кузоватовское городское поселение на 01 сентября 2024 года</vt:lpstr>
      <vt:lpstr>Структура и динамика расходов бюджета муниципального образования Кузоватовское городское поселение по разделам классификации расходов (тыс.руб.)</vt:lpstr>
      <vt:lpstr>Структура расходов бюджета муниципального образования Кузоватовское городское поселение на 01.09.2024 года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 Динамика расходов бюджета муниципального образования Кузоватовское городское поселение  по разделу «Жилищно-коммунальное хозяйство» на  01.09.2023 -2024 г.г., тыс.руб. 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Соотношение сумм бюджетных ассигнований в рамках программ к сумме бюджетных ассигнований на 01.09.2024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460</cp:revision>
  <cp:lastPrinted>2024-05-13T11:59:59Z</cp:lastPrinted>
  <dcterms:modified xsi:type="dcterms:W3CDTF">2024-09-11T09:30:59Z</dcterms:modified>
</cp:coreProperties>
</file>