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324" r:id="rId12"/>
    <p:sldId id="283" r:id="rId13"/>
    <p:sldId id="284" r:id="rId14"/>
    <p:sldId id="288" r:id="rId15"/>
    <p:sldId id="326" r:id="rId16"/>
    <p:sldId id="329" r:id="rId17"/>
    <p:sldId id="328" r:id="rId18"/>
    <p:sldId id="330" r:id="rId19"/>
    <p:sldId id="298" r:id="rId20"/>
    <p:sldId id="322" r:id="rId21"/>
    <p:sldId id="32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01.09.2024г.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01.09.2024г.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01306480"/>
        <c:axId val="1701309744"/>
        <c:axId val="0"/>
      </c:bar3DChart>
      <c:catAx>
        <c:axId val="1701306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01309744"/>
        <c:crosses val="autoZero"/>
        <c:auto val="1"/>
        <c:lblAlgn val="ctr"/>
        <c:lblOffset val="100"/>
        <c:noMultiLvlLbl val="0"/>
      </c:catAx>
      <c:valAx>
        <c:axId val="17013097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70130648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673.3</c:v>
                </c:pt>
                <c:pt idx="1">
                  <c:v>221.4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 август 2024г.</c:v>
                </c:pt>
                <c:pt idx="1">
                  <c:v>Факт по налоговым доходам за январь-август 2024г.</c:v>
                </c:pt>
                <c:pt idx="2">
                  <c:v>План по неналоговым доходам за январь-август 2024г.</c:v>
                </c:pt>
                <c:pt idx="3">
                  <c:v>Факт по неналоговым доходам за январь-август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615.6</c:v>
                </c:pt>
                <c:pt idx="1">
                  <c:v>673.3</c:v>
                </c:pt>
                <c:pt idx="2">
                  <c:v>183.9</c:v>
                </c:pt>
                <c:pt idx="3">
                  <c:v>221.4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01309200"/>
        <c:axId val="1701307024"/>
      </c:barChart>
      <c:catAx>
        <c:axId val="1701309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01307024"/>
        <c:crosses val="autoZero"/>
        <c:auto val="1"/>
        <c:lblAlgn val="ctr"/>
        <c:lblOffset val="100"/>
        <c:noMultiLvlLbl val="0"/>
      </c:catAx>
      <c:valAx>
        <c:axId val="1701307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01309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01.09.2024 года</c:v>
                </c:pt>
                <c:pt idx="2">
                  <c:v>факт на 01.09.2024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7392.9</c:v>
                </c:pt>
                <c:pt idx="1">
                  <c:v>10155.5</c:v>
                </c:pt>
                <c:pt idx="2">
                  <c:v>4987.8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518784688"/>
        <c:axId val="1518789040"/>
        <c:axId val="0"/>
      </c:bar3DChart>
      <c:catAx>
        <c:axId val="151878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518789040"/>
        <c:crosses val="autoZero"/>
        <c:auto val="1"/>
        <c:lblAlgn val="ctr"/>
        <c:lblOffset val="100"/>
        <c:tickMarkSkip val="2"/>
        <c:noMultiLvlLbl val="0"/>
      </c:catAx>
      <c:valAx>
        <c:axId val="151878904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1878468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55.2</c:v>
                </c:pt>
                <c:pt idx="1">
                  <c:v>1.3</c:v>
                </c:pt>
                <c:pt idx="3">
                  <c:v>17</c:v>
                </c:pt>
                <c:pt idx="4">
                  <c:v>25.5</c:v>
                </c:pt>
                <c:pt idx="5">
                  <c:v>0.5</c:v>
                </c:pt>
                <c:pt idx="6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3143.2</c:v>
                </c:pt>
                <c:pt idx="1">
                  <c:v>4987.8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1239551261669E-2"/>
          <c:y val="9.9644165475653135E-2"/>
          <c:w val="0.67214159267737605"/>
          <c:h val="0.87591145851560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37,4% бюджетные ассигнования запланированные в рамках программ</c:v>
                </c:pt>
                <c:pt idx="1">
                  <c:v>62,6%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3719.6</c:v>
                </c:pt>
                <c:pt idx="1">
                  <c:v>6235.4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894,7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0.26723</cdr:x>
      <cdr:y>0.59722</cdr:y>
    </cdr:from>
    <cdr:to>
      <cdr:x>0.38973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582598"/>
          <a:ext cx="1008112" cy="632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799,5тыс.руб.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6235,4  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0.53415</cdr:x>
      <cdr:y>0.3625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8"/>
          <a:ext cx="107157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3719,6 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9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0613596"/>
              </p:ext>
            </p:extLst>
          </p:nvPr>
        </p:nvGraphicFramePr>
        <p:xfrm>
          <a:off x="142844" y="1340768"/>
          <a:ext cx="8821644" cy="530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Еделевское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сентября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</p:spTree>
    <p:extLst>
      <p:ext uri="{BB962C8B-B14F-4D97-AF65-F5344CB8AC3E}">
        <p14:creationId xmlns:p14="http://schemas.microsoft.com/office/powerpoint/2010/main" val="294499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120289"/>
              </p:ext>
            </p:extLst>
          </p:nvPr>
        </p:nvGraphicFramePr>
        <p:xfrm>
          <a:off x="285717" y="928670"/>
          <a:ext cx="8715438" cy="4492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6682,3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3143,2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10155,5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4987,8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5312,7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2245,4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5644,5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143678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01.09.2024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2245,4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2346,3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100,9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166,3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85,4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80,9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cs typeface="Times New Roman" pitchFamily="18" charset="0"/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01.09.2023-2024гг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8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245,4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1247,1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1001,7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8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431,9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1288,3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856,4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социальную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политику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24,2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20,8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3,4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0022090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01.09.2023-2024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3265295"/>
              </p:ext>
            </p:extLst>
          </p:nvPr>
        </p:nvGraphicFramePr>
        <p:xfrm>
          <a:off x="500034" y="1643050"/>
          <a:ext cx="8143932" cy="473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01.09.23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6160,4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10100,4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073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6682,3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10155,5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-55,1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01.09.2024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68722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–3719,6 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smtClean="0"/>
              <a:t>– </a:t>
            </a:r>
            <a:r>
              <a:rPr lang="ru-RU" sz="2800" i="1" smtClean="0"/>
              <a:t>2447,5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 август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220898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январь-август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089760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январь-август 2024года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01804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январь-август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299113"/>
              </p:ext>
            </p:extLst>
          </p:nvPr>
        </p:nvGraphicFramePr>
        <p:xfrm>
          <a:off x="467543" y="1284142"/>
          <a:ext cx="8319300" cy="5097186"/>
        </p:xfrm>
        <a:graphic>
          <a:graphicData uri="http://schemas.openxmlformats.org/drawingml/2006/table">
            <a:tbl>
              <a:tblPr/>
              <a:tblGrid>
                <a:gridCol w="5020267"/>
                <a:gridCol w="1165878"/>
                <a:gridCol w="1066577"/>
                <a:gridCol w="1066578"/>
              </a:tblGrid>
              <a:tr h="8432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январь-август  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январь- август            2024года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32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615,6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673,3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263,9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395,6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112,4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183,9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5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525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174,6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934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906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799,5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894,7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январь-август 2024 года                                                                         к уровню января-августа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01.09.2023года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01.09.2024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14818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714,2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894,7тыс.руб.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180,5 </a:t>
            </a:r>
            <a:r>
              <a:rPr lang="ru-RU" sz="1400" b="1" dirty="0" smtClean="0">
                <a:solidFill>
                  <a:schemeClr val="bg1"/>
                </a:solidFill>
              </a:rPr>
              <a:t>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2996</TotalTime>
  <Words>772</Words>
  <Application>Microsoft Office PowerPoint</Application>
  <PresentationFormat>Экран (4:3)</PresentationFormat>
  <Paragraphs>239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август 2024 года</vt:lpstr>
      <vt:lpstr>Факт поступления                                       за январь-август 2024 год</vt:lpstr>
      <vt:lpstr>Исполнение по налоговым и неналоговым доходам бюджета МО «Еделевское сельское поселение»                                               за январь-август 2024года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январь-август 2024г.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расходов бюджета  муниципального образования Еделевское сельское поселение на 01 сентября 2024 года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01.09.2024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01.09.2023-2024 г.г. (в тыс.руб.)</vt:lpstr>
      <vt:lpstr>Соотношение сумм бюджетных ассигнований в рамках программ к сумме бюджетных ассигнований на 01.09.2024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479</cp:revision>
  <dcterms:modified xsi:type="dcterms:W3CDTF">2024-09-11T07:05:48Z</dcterms:modified>
</cp:coreProperties>
</file>