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99" r:id="rId2"/>
    <p:sldId id="313" r:id="rId3"/>
    <p:sldId id="320" r:id="rId4"/>
    <p:sldId id="319" r:id="rId5"/>
    <p:sldId id="314" r:id="rId6"/>
    <p:sldId id="315" r:id="rId7"/>
    <p:sldId id="316" r:id="rId8"/>
    <p:sldId id="317" r:id="rId9"/>
    <p:sldId id="318" r:id="rId10"/>
    <p:sldId id="278" r:id="rId11"/>
    <p:sldId id="325" r:id="rId12"/>
    <p:sldId id="283" r:id="rId13"/>
    <p:sldId id="284" r:id="rId14"/>
    <p:sldId id="288" r:id="rId15"/>
    <p:sldId id="326" r:id="rId16"/>
    <p:sldId id="327" r:id="rId17"/>
    <p:sldId id="328" r:id="rId18"/>
    <p:sldId id="321" r:id="rId19"/>
    <p:sldId id="322" r:id="rId20"/>
    <p:sldId id="32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444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01.08.2024г.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01.08.2024г.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347848496"/>
        <c:axId val="-1347838160"/>
        <c:axId val="0"/>
      </c:bar3DChart>
      <c:catAx>
        <c:axId val="-13478484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347838160"/>
        <c:crosses val="autoZero"/>
        <c:auto val="1"/>
        <c:lblAlgn val="ctr"/>
        <c:lblOffset val="100"/>
        <c:noMultiLvlLbl val="0"/>
      </c:catAx>
      <c:valAx>
        <c:axId val="-134783816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34784849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346.8</c:v>
                </c:pt>
                <c:pt idx="1">
                  <c:v>212.5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44E-2"/>
          <c:w val="0.8698676727909016"/>
          <c:h val="0.583126508104456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январь-июль 2024г.</c:v>
                </c:pt>
                <c:pt idx="1">
                  <c:v>Факт по налоговым доходам за январь-июль 2024г.</c:v>
                </c:pt>
                <c:pt idx="2">
                  <c:v>План по неналоговым доходам за январь-июль 2024г.</c:v>
                </c:pt>
                <c:pt idx="3">
                  <c:v>Факт по неналоговым доходам за январь-июль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295.5</c:v>
                </c:pt>
                <c:pt idx="1">
                  <c:v>346.8</c:v>
                </c:pt>
                <c:pt idx="2">
                  <c:v>212.3</c:v>
                </c:pt>
                <c:pt idx="3">
                  <c:v>212.5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347844688"/>
        <c:axId val="-1347847952"/>
      </c:barChart>
      <c:catAx>
        <c:axId val="-1347844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347847952"/>
        <c:crosses val="autoZero"/>
        <c:auto val="1"/>
        <c:lblAlgn val="ctr"/>
        <c:lblOffset val="100"/>
        <c:noMultiLvlLbl val="0"/>
      </c:catAx>
      <c:valAx>
        <c:axId val="-13478479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3478446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01.08.2024 года</c:v>
                </c:pt>
                <c:pt idx="2">
                  <c:v>факт на 01.08.2024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3297.9</c:v>
                </c:pt>
                <c:pt idx="1">
                  <c:v>5414.1</c:v>
                </c:pt>
                <c:pt idx="2">
                  <c:v>2349.9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1347849584"/>
        <c:axId val="-1347834896"/>
        <c:axId val="0"/>
      </c:bar3DChart>
      <c:catAx>
        <c:axId val="-1347849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1347834896"/>
        <c:crosses val="autoZero"/>
        <c:auto val="1"/>
        <c:lblAlgn val="ctr"/>
        <c:lblOffset val="100"/>
        <c:tickMarkSkip val="2"/>
        <c:noMultiLvlLbl val="0"/>
      </c:catAx>
      <c:valAx>
        <c:axId val="-1347834896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1347849584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/>
              <c:tx>
                <c:rich>
                  <a:bodyPr/>
                  <a:lstStyle/>
                  <a:p>
                    <a:fld id="{FE3E8749-644C-488C-A96E-8925D869B478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
</a:t>
                    </a:r>
                    <a:r>
                      <a:rPr lang="ru-RU" baseline="0" smtClean="0"/>
                      <a:t>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0.11866834354039078"/>
                  <c:y val="-0.5592803630758846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экономика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22%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012075921065422"/>
                  <c:y val="0.5208787171883713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1523524837173134E-3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0336529114416254"/>
                  <c:y val="9.609585978176403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оборона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3%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41.8</c:v>
                </c:pt>
                <c:pt idx="1">
                  <c:v>2.4</c:v>
                </c:pt>
                <c:pt idx="2">
                  <c:v>22.4</c:v>
                </c:pt>
                <c:pt idx="3">
                  <c:v>30.1</c:v>
                </c:pt>
                <c:pt idx="4">
                  <c:v>0.9</c:v>
                </c:pt>
                <c:pt idx="5">
                  <c:v>2.4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explosion val="9"/>
          <c:dPt>
            <c:idx val="0"/>
            <c:bubble3D val="0"/>
            <c:spPr>
              <a:solidFill>
                <a:srgbClr val="66FF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1443.3</c:v>
                </c:pt>
                <c:pt idx="1">
                  <c:v>2134.1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2537.1999999999998</c:v>
                </c:pt>
                <c:pt idx="1">
                  <c:v>2746.7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0.51396</cdr:y>
    </cdr:from>
    <cdr:to>
      <cdr:x>0.52973</cdr:x>
      <cdr:y>0.66383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16" y="2222558"/>
          <a:ext cx="1008112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559,3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0.63053</cdr:y>
    </cdr:from>
    <cdr:to>
      <cdr:x>0.39848</cdr:x>
      <cdr:y>0.79704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96" y="2726614"/>
          <a:ext cx="1080135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507,8 тыс. руб.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</cdr:y>
    </cdr:from>
    <cdr:to>
      <cdr:x>0.56918</cdr:x>
      <cdr:y>0.275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143009"/>
          <a:ext cx="121442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9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790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81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Лесоматюнинское сельское 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Лесоматюнинское сельское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Лесоматюнинское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августа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2237399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Лесоматюнинское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145577"/>
              </p:ext>
            </p:extLst>
          </p:nvPr>
        </p:nvGraphicFramePr>
        <p:xfrm>
          <a:off x="285717" y="928670"/>
          <a:ext cx="8715438" cy="445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</a:t>
                      </a:r>
                      <a:r>
                        <a:rPr lang="en-US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</a:t>
                      </a:r>
                      <a:r>
                        <a:rPr lang="en-US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</a:t>
                      </a:r>
                      <a:r>
                        <a:rPr lang="en-US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</a:t>
                      </a:r>
                      <a:r>
                        <a:rPr lang="en-US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4092,3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1443,3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5414,1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2349,9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2792,4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1121,4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2298,7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1240,3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1225,7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889,3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1601,0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4969766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Лесоматюнинское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01.08.2024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01.08.2023-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2024 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01.08.2023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01.08.2024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1121,4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1240,3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118,9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01.08.2023-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01.08.2023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01.08.2024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45,0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45,4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0,4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01.08.2023-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01.08.2023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01.08.2024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141,8 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889,3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747,5 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7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01.08.2023-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жилищно-коммунальное хозяйство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01.08.2023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01.08.2024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118,9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132,5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13,6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63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Лесоматюнинское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01.08.2024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210927"/>
              </p:ext>
            </p:extLst>
          </p:nvPr>
        </p:nvGraphicFramePr>
        <p:xfrm>
          <a:off x="235335" y="170162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01.08.2024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7928576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427530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01.08.2023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01.08.2024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3966,8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5361,3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4092,3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5414,1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-125,5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-52,8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Лесоматюнинское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Лесоматюнинское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2537,2 тыс. руб.</a:t>
            </a:r>
          </a:p>
          <a:p>
            <a:pPr algn="just"/>
            <a:r>
              <a:rPr lang="ru-RU" sz="2800" dirty="0" smtClean="0"/>
              <a:t>Исполнено на отчетную дату – 1021,8 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Лесоматюнинское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январь-июль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6078099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январь-июль2024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2567031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«Лесоматюнинское сельское поселение»                     за январь-июль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690350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январь-июль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833095"/>
              </p:ext>
            </p:extLst>
          </p:nvPr>
        </p:nvGraphicFramePr>
        <p:xfrm>
          <a:off x="428596" y="1142988"/>
          <a:ext cx="8358247" cy="5143532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01.08.2024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01.08.2024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295,5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346,8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117,4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245,0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283,6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115,8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116,8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52,1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127,1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212,3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212,5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101,4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133,1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133,1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507,8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559,3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110,1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январь-июль 2024 года к уровню января-июля 2023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01.08.2023года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2024год  (факт на 01.08.2024года)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323,3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559,3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сумме 236,0 </a:t>
            </a:r>
            <a:r>
              <a:rPr lang="ru-RU" sz="1400" b="1" dirty="0" err="1" smtClean="0">
                <a:solidFill>
                  <a:schemeClr val="bg1"/>
                </a:solidFill>
              </a:rPr>
              <a:t>тыс.руб</a:t>
            </a:r>
            <a:r>
              <a:rPr lang="ru-RU" sz="1400" b="1" dirty="0" smtClean="0">
                <a:solidFill>
                  <a:schemeClr val="bg1"/>
                </a:solidFill>
              </a:rPr>
              <a:t>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2295</TotalTime>
  <Words>734</Words>
  <Application>Microsoft Office PowerPoint</Application>
  <PresentationFormat>Экран (4:3)</PresentationFormat>
  <Paragraphs>229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Лесоматюнинское сельское поселение</vt:lpstr>
      <vt:lpstr>Доходы бюджета муниципального образования «Лесоматюнинское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январь-июль 2024 года</vt:lpstr>
      <vt:lpstr>Факт поступления                                       за январь-июль2024 год</vt:lpstr>
      <vt:lpstr>Исполнение по налоговым и неналоговым доходам  бюджета МО «Лесоматюнинское сельское поселение»                     за январь-июль 2024 года</vt:lpstr>
      <vt:lpstr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январь-июль 2024г.</vt:lpstr>
      <vt:lpstr>Презентация PowerPoint</vt:lpstr>
      <vt:lpstr>  Параметры расходов бюджета муниципального образования Лесоматюнинское сельское поселение</vt:lpstr>
      <vt:lpstr>Презентация PowerPoint</vt:lpstr>
      <vt:lpstr>Структура и динамика расходов бюджета муниципального образования Лесоматюнинское сельское поселение по разделам классификации расходов (тыс.руб.)</vt:lpstr>
      <vt:lpstr>Структура расходов бюджета муниципального образования Лесоматюнинское сельское поселение на 01.08.2024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Лесоматюнинское сельского поселения на 01.08.2024 года (в тыс.руб.)</vt:lpstr>
      <vt:lpstr>Соотношение сумм бюджетных ассигнований в рамках программ к сумме бюджетных ассигнований на 01.08.2024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362</cp:revision>
  <dcterms:modified xsi:type="dcterms:W3CDTF">2024-08-12T09:53:06Z</dcterms:modified>
</cp:coreProperties>
</file>