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01.08.2024г.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01.08.2024г.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083485312"/>
        <c:axId val="-1083484768"/>
        <c:axId val="0"/>
      </c:bar3DChart>
      <c:catAx>
        <c:axId val="-1083485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083484768"/>
        <c:crosses val="autoZero"/>
        <c:auto val="1"/>
        <c:lblAlgn val="ctr"/>
        <c:lblOffset val="100"/>
        <c:noMultiLvlLbl val="0"/>
      </c:catAx>
      <c:valAx>
        <c:axId val="-10834847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083485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158.1</c:v>
                </c:pt>
                <c:pt idx="1">
                  <c:v>99.8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7149.6</c:v>
                </c:pt>
                <c:pt idx="1">
                  <c:v>6380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935.5</c:v>
                </c:pt>
                <c:pt idx="1">
                  <c:v>385.4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январь-июль 2024г.</c:v>
                </c:pt>
                <c:pt idx="1">
                  <c:v>Факт по налоговым доходам за январь-июль 2024г.</c:v>
                </c:pt>
                <c:pt idx="2">
                  <c:v>План по неналоговым доходам за январь-июль 2024г.</c:v>
                </c:pt>
                <c:pt idx="3">
                  <c:v>Факт по неналоговым доходам за январь-июль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718.1</c:v>
                </c:pt>
                <c:pt idx="1">
                  <c:v>935.5</c:v>
                </c:pt>
                <c:pt idx="2">
                  <c:v>313.5</c:v>
                </c:pt>
                <c:pt idx="3">
                  <c:v>385.4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083481504"/>
        <c:axId val="-823943184"/>
      </c:barChart>
      <c:catAx>
        <c:axId val="-1083481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823943184"/>
        <c:crosses val="autoZero"/>
        <c:auto val="1"/>
        <c:lblAlgn val="ctr"/>
        <c:lblOffset val="100"/>
        <c:noMultiLvlLbl val="0"/>
      </c:catAx>
      <c:valAx>
        <c:axId val="-823943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083481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01.08.2024 года</c:v>
                </c:pt>
                <c:pt idx="2">
                  <c:v>факт на 01.08.2024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8065.7</c:v>
                </c:pt>
                <c:pt idx="1">
                  <c:v>13890.1</c:v>
                </c:pt>
                <c:pt idx="2">
                  <c:v>4447.8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823931760"/>
        <c:axId val="-823927952"/>
        <c:axId val="0"/>
      </c:bar3DChart>
      <c:catAx>
        <c:axId val="-823931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823927952"/>
        <c:crosses val="autoZero"/>
        <c:auto val="1"/>
        <c:lblAlgn val="ctr"/>
        <c:lblOffset val="100"/>
        <c:tickMarkSkip val="2"/>
        <c:noMultiLvlLbl val="0"/>
      </c:catAx>
      <c:valAx>
        <c:axId val="-82392795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82393176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0.12254763293477203"/>
                  <c:y val="-0.1143079301194178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86888791678821"/>
                      <c:h val="0.11583970812042048"/>
                    </c:manualLayout>
                  </c15:layout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</a:t>
                    </a:r>
                    <a:r>
                      <a:rPr lang="ru-RU" dirty="0" smtClean="0"/>
                      <a:t>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6AAE93EE-CD94-4BFC-B198-0BBAF4381357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dirty="0" smtClean="0"/>
                      <a:t> </a:t>
                    </a:r>
                  </a:p>
                  <a:p>
                    <a:pPr>
                      <a:defRPr>
                        <a:solidFill>
                          <a:schemeClr val="accent1"/>
                        </a:solidFill>
                      </a:defRPr>
                    </a:pPr>
                    <a:r>
                      <a:rPr lang="ru-RU" baseline="0" dirty="0" smtClean="0"/>
                      <a:t>28%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3.8230958977350085E-2"/>
                  <c:y val="1.13268889284571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7E2A9846-3CB9-4088-A65C-D1C9BFFE06F1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 smtClean="0"/>
                      <a:t> 1%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37037037037034"/>
                      <c:h val="0.1182100725182191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1102398658501016"/>
                  <c:y val="3.82741059526755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Социальная политика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43.5</c:v>
                </c:pt>
                <c:pt idx="1">
                  <c:v>2.6</c:v>
                </c:pt>
                <c:pt idx="2">
                  <c:v>14.1</c:v>
                </c:pt>
                <c:pt idx="3">
                  <c:v>37.5</c:v>
                </c:pt>
                <c:pt idx="4">
                  <c:v>0.4</c:v>
                </c:pt>
                <c:pt idx="5">
                  <c:v>1.9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3058.9</c:v>
                </c:pt>
                <c:pt idx="1">
                  <c:v>2467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142.19999999999999</c:v>
                </c:pt>
                <c:pt idx="1">
                  <c:v>175.4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212</c:v>
                </c:pt>
                <c:pt idx="1">
                  <c:v>1959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2013.5</c:v>
                </c:pt>
                <c:pt idx="1">
                  <c:v>239.4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1320,9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1031,6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12.08.2024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августа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821923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279624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11260,8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5584,7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13890,2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4940,6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3058,9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6044,4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2467,0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4094,2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5213,1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767703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01.08.2024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01.08.2023-2024г.г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504313135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01.08.2023-2024г.г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135809978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01.08.2023-2024г.г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69124968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01.08.2023-2024г.г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250354188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93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социальную политику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01.08.2023-2024г.г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049956255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4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01.08.2024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9415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216709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01.08.2023)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01.08.2024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10796,9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13790,3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11260,8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13890,2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7149,6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2176,0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январь-июль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2724421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январь-июль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33786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январь-июль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8376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январь-июль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56262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01.08.2024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01.08.2024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935,5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январь-июль 2024года                                                                   к уровню января-июля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01.08.2023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01.08.2024года)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1607,0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1320,9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</a:t>
            </a:r>
            <a:r>
              <a:rPr lang="ru-RU" sz="1400" b="1" smtClean="0">
                <a:solidFill>
                  <a:schemeClr val="bg1"/>
                </a:solidFill>
              </a:rPr>
              <a:t>на 286,1тыс.руб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2811</TotalTime>
  <Words>576</Words>
  <Application>Microsoft Office PowerPoint</Application>
  <PresentationFormat>Экран (4:3)</PresentationFormat>
  <Paragraphs>214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январь-июль 2024 года</vt:lpstr>
      <vt:lpstr>Факт поступления                                       за январь-июль 2024 год</vt:lpstr>
      <vt:lpstr>Исполнение по налоговым и неналоговым доходам  бюджета МО «Коромысловское сельское поселение»                     за январь-июль 2024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январь-июль 2024г.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августа 2024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01.08.2024 г.</vt:lpstr>
      <vt:lpstr> Динамика расходов бюджета муниципального образования Коромысловское сельское поселение  на общегосударственные расходы на 01.08.2023-2024г.г.</vt:lpstr>
      <vt:lpstr> Динамика расходов бюджета муниципального образования Коромысловское сельское поселение  на национальную оборону на 01.08.2023-2024г.г.</vt:lpstr>
      <vt:lpstr> Динамика расходов бюджета муниципального образования Коромысловское сельское поселение  на национальную экономику на 01.08.2023-2024г.г.</vt:lpstr>
      <vt:lpstr> Динамика расходов бюджета муниципального образования Коромысловское сельское поселение  на жилищно-коммунальное хозяйство на 01.08.2023-2024г.г.</vt:lpstr>
      <vt:lpstr> Динамика расходов бюджета муниципального образования Коромысловское сельское поселение  на социальную политику на 01.08.2023-2024г.г.</vt:lpstr>
      <vt:lpstr>Соотношение сумм бюджетных ассигнований в рамках программ к сумме бюджетных ассигнований на 01.08.2024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358</cp:revision>
  <cp:lastPrinted>2024-05-13T11:38:06Z</cp:lastPrinted>
  <dcterms:modified xsi:type="dcterms:W3CDTF">2024-08-12T07:49:45Z</dcterms:modified>
</cp:coreProperties>
</file>