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376641712"/>
        <c:axId val="-376653680"/>
        <c:axId val="0"/>
      </c:bar3DChart>
      <c:catAx>
        <c:axId val="-376641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76653680"/>
        <c:crosses val="autoZero"/>
        <c:auto val="1"/>
        <c:lblAlgn val="ctr"/>
        <c:lblOffset val="100"/>
        <c:noMultiLvlLbl val="0"/>
      </c:catAx>
      <c:valAx>
        <c:axId val="-3766536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3766417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15783.8</c:v>
                </c:pt>
                <c:pt idx="1">
                  <c:v>1202.2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14314.4</c:v>
                </c:pt>
                <c:pt idx="1">
                  <c:v>15783.8</c:v>
                </c:pt>
                <c:pt idx="2">
                  <c:v>322.8</c:v>
                </c:pt>
                <c:pt idx="3">
                  <c:v>1202.2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76648240"/>
        <c:axId val="-376652592"/>
      </c:barChart>
      <c:catAx>
        <c:axId val="-376648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376652592"/>
        <c:crosses val="autoZero"/>
        <c:auto val="1"/>
        <c:lblAlgn val="ctr"/>
        <c:lblOffset val="100"/>
        <c:noMultiLvlLbl val="0"/>
      </c:catAx>
      <c:valAx>
        <c:axId val="-376652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76648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151134.29999999999</c:v>
                </c:pt>
                <c:pt idx="2">
                  <c:v>43547.199999999997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376652048"/>
        <c:axId val="-376647152"/>
        <c:axId val="0"/>
      </c:bar3DChart>
      <c:catAx>
        <c:axId val="-37665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376647152"/>
        <c:crosses val="autoZero"/>
        <c:auto val="1"/>
        <c:lblAlgn val="ctr"/>
        <c:lblOffset val="100"/>
        <c:tickMarkSkip val="2"/>
        <c:noMultiLvlLbl val="0"/>
      </c:catAx>
      <c:valAx>
        <c:axId val="-3766471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37665204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4691358024691357E-2"/>
                  <c:y val="0.115315031738116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Национальная оборона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0,3%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506172839506162"/>
                  <c:y val="4.80479298908820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604938271604937E-2"/>
                  <c:y val="5.2852722879970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15586419753086417"/>
                  <c:y val="1.68167754618087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5%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345679012345678E-2"/>
                  <c:y val="1.44143789672646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0,2%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962962962962962"/>
                  <c:y val="2.82618301948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336699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5.4</c:v>
                </c:pt>
                <c:pt idx="1">
                  <c:v>0.2</c:v>
                </c:pt>
                <c:pt idx="2">
                  <c:v>0.1</c:v>
                </c:pt>
                <c:pt idx="3">
                  <c:v>21.8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  <c:pt idx="7">
                  <c:v>0.2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9754.5</c:v>
                </c:pt>
                <c:pt idx="1">
                  <c:v>30311.4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105563.8</c:v>
                </c:pt>
                <c:pt idx="1">
                  <c:v>45210.3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16986,0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14637,2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415777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785028"/>
              </p:ext>
            </p:extLst>
          </p:nvPr>
        </p:nvGraphicFramePr>
        <p:xfrm>
          <a:off x="285717" y="928670"/>
          <a:ext cx="8715438" cy="486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17649,2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43547,2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6944,1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2784,1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8231,0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4141,4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2860,1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33000,9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3871,3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21455,1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9754,5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101493,3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30311,4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27296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</a:t>
            </a:r>
            <a:r>
              <a:rPr lang="en-US" sz="2800" b="1" dirty="0" smtClean="0">
                <a:solidFill>
                  <a:srgbClr val="FFFF00"/>
                </a:solidFill>
              </a:rPr>
              <a:t>8</a:t>
            </a:r>
            <a:r>
              <a:rPr lang="ru-RU" sz="2800" b="1" dirty="0" smtClean="0">
                <a:solidFill>
                  <a:srgbClr val="FFFF00"/>
                </a:solidFill>
              </a:rPr>
              <a:t>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4141,4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2784,1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1357,3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72,0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99,5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27,5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3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871,3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2860,1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1011,2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Жилищно-коммунальное хозяйство»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</a:t>
            </a:r>
            <a:r>
              <a:rPr lang="ru-RU" sz="2400" b="1" i="1" dirty="0" smtClean="0">
                <a:solidFill>
                  <a:srgbClr val="00B0F0"/>
                </a:solidFill>
              </a:rPr>
              <a:t>01.0</a:t>
            </a:r>
            <a:r>
              <a:rPr lang="en-US" sz="2400" b="1" i="1" dirty="0" smtClean="0">
                <a:solidFill>
                  <a:srgbClr val="00B0F0"/>
                </a:solidFill>
              </a:rPr>
              <a:t>8</a:t>
            </a:r>
            <a:r>
              <a:rPr lang="ru-RU" sz="2400" b="1" i="1" dirty="0" smtClean="0">
                <a:solidFill>
                  <a:srgbClr val="00B0F0"/>
                </a:solidFill>
              </a:rPr>
              <a:t>.2023 </a:t>
            </a:r>
            <a:r>
              <a:rPr lang="ru-RU" sz="2400" b="1" i="1" dirty="0" smtClean="0">
                <a:solidFill>
                  <a:srgbClr val="00B0F0"/>
                </a:solidFill>
              </a:rPr>
              <a:t>-2024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056046178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5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0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00,0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30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00,0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723442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37414,2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147648,0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8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136,6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136,6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8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49887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–105563,8 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en-US" sz="2800" i="1" dirty="0" smtClean="0"/>
              <a:t>33612,0</a:t>
            </a:r>
            <a:r>
              <a:rPr lang="ru-RU" sz="2800" i="1" dirty="0" smtClean="0"/>
              <a:t>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39569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 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09159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январь-июль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8366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январь-июль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246980"/>
              </p:ext>
            </p:extLst>
          </p:nvPr>
        </p:nvGraphicFramePr>
        <p:xfrm>
          <a:off x="428596" y="1214421"/>
          <a:ext cx="8358247" cy="520089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01.08.2024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01.08.2024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14314,4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15783,8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11549,2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1880,0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2016,3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875,5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14637,2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16986,0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2024года к уровню января-июля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01.08.2024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13107,5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16986,0тыс.руб.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3878,5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3137</TotalTime>
  <Words>978</Words>
  <Application>Microsoft Office PowerPoint</Application>
  <PresentationFormat>Экран (4:3)</PresentationFormat>
  <Paragraphs>266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 2024год</vt:lpstr>
      <vt:lpstr>Исполнение по налоговым и неналоговым доходам бюджета МО «Кузоватовское городское поселение»                        за январь-июль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январь-июль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августа 2024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01.08.2024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01.08.2023 -2024 г.г., тыс.руб.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440</cp:revision>
  <cp:lastPrinted>2024-05-13T11:59:59Z</cp:lastPrinted>
  <dcterms:modified xsi:type="dcterms:W3CDTF">2024-08-12T09:41:51Z</dcterms:modified>
</cp:coreProperties>
</file>