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4.xml" ContentType="application/vnd.openxmlformats-officedocument.presentationml.notesSlide+xml"/>
  <Override PartName="/ppt/charts/chart5.xml" ContentType="application/vnd.openxmlformats-officedocument.drawingml.chart+xml"/>
  <Override PartName="/ppt/drawings/drawing2.xml" ContentType="application/vnd.openxmlformats-officedocument.drawingml.chartshapes+xml"/>
  <Override PartName="/ppt/charts/chart6.xml" ContentType="application/vnd.openxmlformats-officedocument.drawingml.chart+xml"/>
  <Override PartName="/ppt/drawings/drawing3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99" r:id="rId2"/>
    <p:sldId id="313" r:id="rId3"/>
    <p:sldId id="256" r:id="rId4"/>
    <p:sldId id="268" r:id="rId5"/>
    <p:sldId id="314" r:id="rId6"/>
    <p:sldId id="315" r:id="rId7"/>
    <p:sldId id="316" r:id="rId8"/>
    <p:sldId id="317" r:id="rId9"/>
    <p:sldId id="318" r:id="rId10"/>
    <p:sldId id="278" r:id="rId11"/>
    <p:sldId id="323" r:id="rId12"/>
    <p:sldId id="283" r:id="rId13"/>
    <p:sldId id="324" r:id="rId14"/>
    <p:sldId id="325" r:id="rId15"/>
    <p:sldId id="326" r:id="rId16"/>
    <p:sldId id="327" r:id="rId17"/>
    <p:sldId id="328" r:id="rId18"/>
    <p:sldId id="329" r:id="rId19"/>
    <p:sldId id="319" r:id="rId20"/>
    <p:sldId id="321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  <a:srgbClr val="990099"/>
    <a:srgbClr val="00FFFF"/>
    <a:srgbClr val="336699"/>
    <a:srgbClr val="009999"/>
    <a:srgbClr val="33CCCC"/>
    <a:srgbClr val="99FF99"/>
    <a:srgbClr val="9999FF"/>
    <a:srgbClr val="99FFCC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78" autoAdjust="0"/>
    <p:restoredTop sz="86408" autoAdjust="0"/>
  </p:normalViewPr>
  <p:slideViewPr>
    <p:cSldViewPr>
      <p:cViewPr varScale="1">
        <p:scale>
          <a:sx n="100" d="100"/>
          <a:sy n="100" d="100"/>
        </p:scale>
        <p:origin x="1536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на 01.08.2024г.</c:v>
                </c:pt>
              </c:strCache>
            </c:strRef>
          </c:tx>
          <c:spPr>
            <a:solidFill>
              <a:srgbClr val="FF66CC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Лист1!$B$2</c:f>
              <c:numCache>
                <c:formatCode>0%</c:formatCode>
                <c:ptCount val="1"/>
                <c:pt idx="0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 на 01.08.2024г.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Лист1!$C$2</c:f>
              <c:numCache>
                <c:formatCode>0%</c:formatCode>
                <c:ptCount val="1"/>
                <c:pt idx="0">
                  <c:v>1.097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-1575135264"/>
        <c:axId val="-1575134176"/>
        <c:axId val="0"/>
      </c:bar3DChart>
      <c:catAx>
        <c:axId val="-157513526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-1575134176"/>
        <c:crosses val="autoZero"/>
        <c:auto val="1"/>
        <c:lblAlgn val="ctr"/>
        <c:lblOffset val="100"/>
        <c:noMultiLvlLbl val="0"/>
      </c:catAx>
      <c:valAx>
        <c:axId val="-1575134176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-1575135264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>
                <a:solidFill>
                  <a:schemeClr val="bg1"/>
                </a:solidFill>
              </a:defRPr>
            </a:pPr>
            <a:r>
              <a:rPr lang="ru-RU" dirty="0">
                <a:solidFill>
                  <a:schemeClr val="bg1"/>
                </a:solidFill>
              </a:rPr>
              <a:t>тыс.рублей</a:t>
            </a:r>
          </a:p>
        </c:rich>
      </c:tx>
      <c:overlay val="0"/>
    </c:title>
    <c:autoTitleDeleted val="0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тыс.рублей</c:v>
                </c:pt>
              </c:strCache>
            </c:strRef>
          </c:tx>
          <c:spPr>
            <a:ln>
              <a:solidFill>
                <a:srgbClr val="66FF66"/>
              </a:solidFill>
            </a:ln>
          </c:spPr>
          <c:explosion val="25"/>
          <c:dPt>
            <c:idx val="0"/>
            <c:bubble3D val="0"/>
            <c:spPr>
              <a:solidFill>
                <a:srgbClr val="00B050"/>
              </a:solidFill>
              <a:ln>
                <a:solidFill>
                  <a:srgbClr val="66FF66"/>
                </a:solidFill>
              </a:ln>
            </c:spPr>
          </c:dPt>
          <c:dPt>
            <c:idx val="1"/>
            <c:bubble3D val="0"/>
            <c:spPr>
              <a:solidFill>
                <a:srgbClr val="FFC000"/>
              </a:solidFill>
              <a:ln>
                <a:solidFill>
                  <a:srgbClr val="66FF66"/>
                </a:solidFill>
              </a:ln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aseline="0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Налоговые доходы</c:v>
                </c:pt>
                <c:pt idx="1">
                  <c:v>Неналоговые доходы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1463.3</c:v>
                </c:pt>
                <c:pt idx="1">
                  <c:v>355.3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overlay val="0"/>
      <c:txPr>
        <a:bodyPr/>
        <a:lstStyle/>
        <a:p>
          <a:pPr>
            <a:defRPr sz="2400" baseline="0">
              <a:solidFill>
                <a:schemeClr val="bg1"/>
              </a:solidFill>
            </a:defRPr>
          </a:pPr>
          <a:endParaRPr lang="ru-RU"/>
        </a:p>
      </c:txPr>
    </c:legend>
    <c:plotVisOnly val="1"/>
    <c:dispBlanksAs val="gap"/>
    <c:showDLblsOverMax val="0"/>
  </c:chart>
  <c:spPr>
    <a:gradFill rotWithShape="1">
      <a:gsLst>
        <a:gs pos="0">
          <a:schemeClr val="accent5">
            <a:shade val="45000"/>
            <a:satMod val="155000"/>
          </a:schemeClr>
        </a:gs>
        <a:gs pos="60000">
          <a:schemeClr val="accent5">
            <a:shade val="95000"/>
            <a:satMod val="150000"/>
          </a:schemeClr>
        </a:gs>
        <a:gs pos="100000">
          <a:schemeClr val="accent5">
            <a:tint val="87000"/>
            <a:satMod val="250000"/>
          </a:schemeClr>
        </a:gs>
      </a:gsLst>
      <a:lin ang="16200000" scaled="0"/>
    </a:gradFill>
    <a:ln w="9525" cap="flat" cmpd="sng" algn="ctr">
      <a:solidFill>
        <a:schemeClr val="accent5">
          <a:satMod val="150000"/>
        </a:schemeClr>
      </a:solidFill>
      <a:prstDash val="solid"/>
    </a:ln>
    <a:effectLst>
      <a:outerShdw blurRad="65500" dist="38100" dir="5400000" rotWithShape="0">
        <a:srgbClr val="000000">
          <a:alpha val="40000"/>
        </a:srgbClr>
      </a:outerShdw>
    </a:effectLst>
  </c:spPr>
  <c:txPr>
    <a:bodyPr/>
    <a:lstStyle/>
    <a:p>
      <a:pPr>
        <a:defRPr>
          <a:solidFill>
            <a:schemeClr val="lt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315701856712335"/>
          <c:y val="4.4861391929187956E-2"/>
          <c:w val="0.8698676727909016"/>
          <c:h val="0.583126508104458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00CC99"/>
            </a:solidFill>
          </c:spPr>
          <c:invertIfNegative val="0"/>
          <c:dPt>
            <c:idx val="2"/>
            <c:invertIfNegative val="0"/>
            <c:bubble3D val="0"/>
            <c:spPr>
              <a:solidFill>
                <a:srgbClr val="33CCFF"/>
              </a:solidFill>
            </c:spPr>
          </c:dPt>
          <c:dPt>
            <c:idx val="3"/>
            <c:invertIfNegative val="0"/>
            <c:bubble3D val="0"/>
            <c:spPr>
              <a:solidFill>
                <a:srgbClr val="33CCFF"/>
              </a:solidFill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План по налоговым доходам за январь-июль 2024г.</c:v>
                </c:pt>
                <c:pt idx="1">
                  <c:v>Факт по налоговым доходам за январь-июль 2024г.</c:v>
                </c:pt>
                <c:pt idx="2">
                  <c:v>План по неналоговым доходам за январь-июль 2024г.</c:v>
                </c:pt>
                <c:pt idx="3">
                  <c:v>Факт по неналоговым доходам за январь-июль 2024г.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1174.2</c:v>
                </c:pt>
                <c:pt idx="1">
                  <c:v>1463.3</c:v>
                </c:pt>
                <c:pt idx="2">
                  <c:v>272.5</c:v>
                </c:pt>
                <c:pt idx="3">
                  <c:v>355.3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-1575133632"/>
        <c:axId val="-1575131456"/>
      </c:barChart>
      <c:catAx>
        <c:axId val="-15751336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1575131456"/>
        <c:crosses val="autoZero"/>
        <c:auto val="1"/>
        <c:lblAlgn val="ctr"/>
        <c:lblOffset val="100"/>
        <c:noMultiLvlLbl val="0"/>
      </c:catAx>
      <c:valAx>
        <c:axId val="-157513145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157513363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0"/>
      <c:rotY val="180"/>
      <c:depthPercent val="90"/>
      <c:rAngAx val="1"/>
    </c:view3D>
    <c:floor>
      <c:thickness val="0"/>
      <c:spPr>
        <a:noFill/>
        <a:ln w="9525">
          <a:noFill/>
        </a:ln>
      </c:spPr>
    </c:floor>
    <c:sideWall>
      <c:thickness val="0"/>
      <c:spPr>
        <a:noFill/>
        <a:ln w="25400">
          <a:noFill/>
        </a:ln>
        <a:scene3d>
          <a:camera prst="orthographicFront"/>
          <a:lightRig rig="threePt" dir="t"/>
        </a:scene3d>
        <a:sp3d/>
      </c:spPr>
    </c:sideWall>
    <c:backWall>
      <c:thickness val="0"/>
      <c:spPr>
        <a:noFill/>
        <a:ln w="25400">
          <a:noFill/>
        </a:ln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invertIfNegative val="0"/>
          <c:cat>
            <c:strRef>
              <c:f>Лист1!$A$2:$A$4</c:f>
              <c:strCache>
                <c:ptCount val="3"/>
                <c:pt idx="0">
                  <c:v>2024 (первоначальный план)</c:v>
                </c:pt>
                <c:pt idx="1">
                  <c:v>Уточнённый план на 01.08.2024 года</c:v>
                </c:pt>
                <c:pt idx="2">
                  <c:v>факт на 01.08.2024 года</c:v>
                </c:pt>
              </c:strCache>
            </c:strRef>
          </c:cat>
          <c:val>
            <c:numRef>
              <c:f>Лист1!$B$2:$B$4</c:f>
              <c:numCache>
                <c:formatCode>#\ ##0.0</c:formatCode>
                <c:ptCount val="3"/>
                <c:pt idx="0">
                  <c:v>7812</c:v>
                </c:pt>
                <c:pt idx="1">
                  <c:v>10968.9</c:v>
                </c:pt>
                <c:pt idx="2">
                  <c:v>4003.1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shape val="cone"/>
        <c:axId val="-1575128736"/>
        <c:axId val="-1575128192"/>
        <c:axId val="0"/>
      </c:bar3DChart>
      <c:catAx>
        <c:axId val="-15751287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b="0" i="0" baseline="0"/>
            </a:pPr>
            <a:endParaRPr lang="ru-RU"/>
          </a:p>
        </c:txPr>
        <c:crossAx val="-1575128192"/>
        <c:crosses val="autoZero"/>
        <c:auto val="1"/>
        <c:lblAlgn val="ctr"/>
        <c:lblOffset val="100"/>
        <c:tickMarkSkip val="2"/>
        <c:noMultiLvlLbl val="0"/>
      </c:catAx>
      <c:valAx>
        <c:axId val="-1575128192"/>
        <c:scaling>
          <c:orientation val="minMax"/>
          <c:min val="0"/>
        </c:scaling>
        <c:delete val="0"/>
        <c:axPos val="l"/>
        <c:majorGridlines/>
        <c:numFmt formatCode="#\ ##0.0" sourceLinked="1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1589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-1575128736"/>
        <c:crosses val="autoZero"/>
        <c:crossBetween val="between"/>
      </c:valAx>
      <c:spPr>
        <a:noFill/>
        <a:ln w="25383">
          <a:noFill/>
        </a:ln>
      </c:spPr>
    </c:plotArea>
    <c:plotVisOnly val="1"/>
    <c:dispBlanksAs val="gap"/>
    <c:showDLblsOverMax val="0"/>
  </c:chart>
  <c:txPr>
    <a:bodyPr/>
    <a:lstStyle/>
    <a:p>
      <a:pPr>
        <a:defRPr sz="175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3"/>
          <c:dLbls>
            <c:dLbl>
              <c:idx val="1"/>
              <c:layout>
                <c:manualLayout>
                  <c:x val="0.17041666666666666"/>
                  <c:y val="0.29250274478528626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Социальная политика</a:t>
                    </a:r>
                    <a:r>
                      <a:rPr lang="ru-RU" baseline="0" dirty="0"/>
                      <a:t>
</a:t>
                    </a:r>
                    <a:fld id="{4BA785CA-3753-4E81-B342-23B5061F4177}" type="PERCENTAGE">
                      <a:rPr lang="en-US" baseline="0" dirty="0"/>
                      <a:pPr/>
                      <a:t>[ПРОЦЕНТ]</a:t>
                    </a:fld>
                    <a:endParaRPr lang="ru-RU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dLbl>
              <c:idx val="2"/>
              <c:layout>
                <c:manualLayout>
                  <c:x val="5.6408209390492854E-2"/>
                  <c:y val="6.9561106751906979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Национальная экономика</a:t>
                    </a:r>
                    <a:endParaRPr lang="ru-RU" baseline="0" dirty="0"/>
                  </a:p>
                  <a:p>
                    <a:r>
                      <a:rPr lang="ru-RU" dirty="0" smtClean="0"/>
                      <a:t>10</a:t>
                    </a:r>
                    <a:r>
                      <a:rPr lang="ru-RU" baseline="0" dirty="0" smtClean="0"/>
                      <a:t> </a:t>
                    </a:r>
                    <a:r>
                      <a:rPr lang="ru-RU" dirty="0" smtClean="0"/>
                      <a:t>%</a:t>
                    </a:r>
                    <a:endParaRPr lang="ru-RU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0"/>
                  <c:y val="1.8041241013712867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3.4100199280645477E-2"/>
                  <c:y val="1.2225928176289747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-3.6295202682997955E-2"/>
                  <c:y val="1.2011982472720504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Национальная оборона</a:t>
                    </a:r>
                    <a:r>
                      <a:rPr lang="ru-RU" dirty="0"/>
                      <a:t>
</a:t>
                    </a:r>
                    <a:r>
                      <a:rPr lang="ru-RU" dirty="0" smtClean="0"/>
                      <a:t>1</a:t>
                    </a:r>
                    <a:r>
                      <a:rPr lang="ru-RU" baseline="0" dirty="0" smtClean="0"/>
                      <a:t> </a:t>
                    </a:r>
                    <a:r>
                      <a:rPr lang="ru-RU" dirty="0" smtClean="0"/>
                      <a:t>%</a:t>
                    </a:r>
                    <a:endParaRPr lang="ru-RU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0385802469135803"/>
                      <c:h val="0.20612561923188386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Лист1!$A$2:$A$7</c:f>
              <c:strCache>
                <c:ptCount val="6"/>
                <c:pt idx="0">
                  <c:v>Общегосударственные расходы</c:v>
                </c:pt>
                <c:pt idx="1">
                  <c:v>Национальная оборона</c:v>
                </c:pt>
                <c:pt idx="2">
                  <c:v>Национальная экономика</c:v>
                </c:pt>
                <c:pt idx="3">
                  <c:v>Жилищно-коммунальное хозяйство</c:v>
                </c:pt>
                <c:pt idx="4">
                  <c:v>Культура, кинематография</c:v>
                </c:pt>
                <c:pt idx="5">
                  <c:v>Социальная политика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54.5</c:v>
                </c:pt>
                <c:pt idx="1">
                  <c:v>1.2</c:v>
                </c:pt>
                <c:pt idx="2">
                  <c:v>9.6999999999999993</c:v>
                </c:pt>
                <c:pt idx="3">
                  <c:v>6.6</c:v>
                </c:pt>
                <c:pt idx="4">
                  <c:v>27.1</c:v>
                </c:pt>
                <c:pt idx="5">
                  <c:v>0.9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0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в % к плану</a:t>
            </a:r>
          </a:p>
        </c:rich>
      </c:tx>
      <c:layout>
        <c:manualLayout>
          <c:xMode val="edge"/>
          <c:yMode val="edge"/>
          <c:x val="0.42677080295518632"/>
          <c:y val="2.3848169273178808E-2"/>
        </c:manualLayout>
      </c:layout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тыс.руб.</c:v>
                </c:pt>
              </c:strCache>
            </c:strRef>
          </c:tx>
          <c:explosion val="28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ассигнования запланированные в рамках программ</c:v>
                </c:pt>
                <c:pt idx="1">
                  <c:v> бюджетные ассигнования запланированные в рамках  не программых мероприятий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4671.2</c:v>
                </c:pt>
                <c:pt idx="1">
                  <c:v>6167.4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0.40723</cdr:x>
      <cdr:y>0.54727</cdr:y>
    </cdr:from>
    <cdr:to>
      <cdr:x>0.52973</cdr:x>
      <cdr:y>0.71378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351316" y="2366574"/>
          <a:ext cx="1008112" cy="7200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 algn="ctr"/>
          <a:r>
            <a:rPr lang="ru-RU" sz="1800" b="1" dirty="0" smtClean="0"/>
            <a:t>1818,6</a:t>
          </a:r>
        </a:p>
        <a:p xmlns:a="http://schemas.openxmlformats.org/drawingml/2006/main">
          <a:pPr algn="ctr"/>
          <a:r>
            <a:rPr lang="ru-RU" sz="1800" dirty="0" err="1" smtClean="0"/>
            <a:t>тыс.руб</a:t>
          </a:r>
          <a:r>
            <a:rPr lang="ru-RU" sz="1800" dirty="0" smtClean="0"/>
            <a:t>.</a:t>
          </a:r>
          <a:endParaRPr lang="ru-RU" sz="1800" dirty="0"/>
        </a:p>
      </cdr:txBody>
    </cdr:sp>
  </cdr:relSizeAnchor>
  <cdr:relSizeAnchor xmlns:cdr="http://schemas.openxmlformats.org/drawingml/2006/chartDrawing">
    <cdr:from>
      <cdr:x>0.27598</cdr:x>
      <cdr:y>0.61387</cdr:y>
    </cdr:from>
    <cdr:to>
      <cdr:x>0.39848</cdr:x>
      <cdr:y>0.78039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2271205" y="2654606"/>
          <a:ext cx="1008126" cy="72007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ru-RU" sz="1800" b="1" dirty="0" smtClean="0"/>
            <a:t>1446,7</a:t>
          </a:r>
        </a:p>
        <a:p xmlns:a="http://schemas.openxmlformats.org/drawingml/2006/main">
          <a:pPr algn="ctr"/>
          <a:r>
            <a:rPr lang="ru-RU" sz="1800" dirty="0" err="1" smtClean="0"/>
            <a:t>тыс.руб</a:t>
          </a:r>
          <a:r>
            <a:rPr lang="ru-RU" sz="1800" dirty="0" smtClean="0"/>
            <a:t>.</a:t>
          </a:r>
          <a:endParaRPr lang="ru-RU" sz="18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0.28298</cdr:x>
      <cdr:y>0.48299</cdr:y>
    </cdr:from>
    <cdr:to>
      <cdr:x>0.3941</cdr:x>
      <cdr:y>0.68502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328850" y="218599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0.34722</cdr:x>
      <cdr:y>0.63514</cdr:y>
    </cdr:from>
    <cdr:to>
      <cdr:x>0.45833</cdr:x>
      <cdr:y>0.83717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857520" y="3357586"/>
          <a:ext cx="914391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0.13574</cdr:y>
    </cdr:from>
    <cdr:to>
      <cdr:x>0.57813</cdr:x>
      <cdr:y>0.21466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4186238" y="614354"/>
          <a:ext cx="571504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17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0.46007</cdr:x>
      <cdr:y>0.01351</cdr:y>
    </cdr:from>
    <cdr:to>
      <cdr:x>0.59896</cdr:x>
      <cdr:y>0.06757</cdr:y>
    </cdr:to>
    <cdr:sp macro="" textlink="">
      <cdr:nvSpPr>
        <cdr:cNvPr id="13" name="TextBox 12"/>
        <cdr:cNvSpPr txBox="1"/>
      </cdr:nvSpPr>
      <cdr:spPr>
        <a:xfrm xmlns:a="http://schemas.openxmlformats.org/drawingml/2006/main">
          <a:off x="3786192" y="71419"/>
          <a:ext cx="1143009" cy="28578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0.78994</cdr:x>
      <cdr:y>0.05405</cdr:y>
    </cdr:from>
    <cdr:to>
      <cdr:x>0.81598</cdr:x>
      <cdr:y>0.12162</cdr:y>
    </cdr:to>
    <cdr:sp macro="" textlink="">
      <cdr:nvSpPr>
        <cdr:cNvPr id="20" name="Прямая со стрелкой 19"/>
        <cdr:cNvSpPr/>
      </cdr:nvSpPr>
      <cdr:spPr>
        <a:xfrm xmlns:a="http://schemas.openxmlformats.org/drawingml/2006/main" rot="5400000">
          <a:off x="6500858" y="285752"/>
          <a:ext cx="214314" cy="357190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0.79862</cdr:x>
      <cdr:y>0.13514</cdr:y>
    </cdr:from>
    <cdr:to>
      <cdr:x>0.82466</cdr:x>
      <cdr:y>0.14865</cdr:y>
    </cdr:to>
    <cdr:sp macro="" textlink="">
      <cdr:nvSpPr>
        <cdr:cNvPr id="22" name="Прямая со стрелкой 21"/>
        <cdr:cNvSpPr/>
      </cdr:nvSpPr>
      <cdr:spPr>
        <a:xfrm xmlns:a="http://schemas.openxmlformats.org/drawingml/2006/main" rot="10800000" flipV="1">
          <a:off x="6572296" y="714380"/>
          <a:ext cx="214314" cy="71438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0.8073</cdr:x>
      <cdr:y>0.47298</cdr:y>
    </cdr:from>
    <cdr:to>
      <cdr:x>0.98091</cdr:x>
      <cdr:y>0.51352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6643734" y="2500330"/>
          <a:ext cx="1428760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0.32118</cdr:x>
      <cdr:y>0.71622</cdr:y>
    </cdr:from>
    <cdr:to>
      <cdr:x>0.47743</cdr:x>
      <cdr:y>0.83784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2643206" y="3786214"/>
          <a:ext cx="1285875" cy="64293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0.25174</cdr:x>
      <cdr:y>0.12162</cdr:y>
    </cdr:from>
    <cdr:to>
      <cdr:x>0.41493</cdr:x>
      <cdr:y>0.2027</cdr:y>
    </cdr:to>
    <cdr:sp macro="" textlink="">
      <cdr:nvSpPr>
        <cdr:cNvPr id="23" name="TextBox 22"/>
        <cdr:cNvSpPr txBox="1"/>
      </cdr:nvSpPr>
      <cdr:spPr>
        <a:xfrm xmlns:a="http://schemas.openxmlformats.org/drawingml/2006/main">
          <a:off x="2071702" y="642942"/>
          <a:ext cx="1343028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0.24306</cdr:x>
      <cdr:y>0.12162</cdr:y>
    </cdr:from>
    <cdr:to>
      <cdr:x>0.45139</cdr:x>
      <cdr:y>0.25676</cdr:y>
    </cdr:to>
    <cdr:sp macro="" textlink="">
      <cdr:nvSpPr>
        <cdr:cNvPr id="25" name="TextBox 24"/>
        <cdr:cNvSpPr txBox="1"/>
      </cdr:nvSpPr>
      <cdr:spPr>
        <a:xfrm xmlns:a="http://schemas.openxmlformats.org/drawingml/2006/main">
          <a:off x="2000264" y="642942"/>
          <a:ext cx="1714512" cy="7143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0.08681</cdr:x>
      <cdr:y>0.28379</cdr:y>
    </cdr:from>
    <cdr:to>
      <cdr:x>0.19793</cdr:x>
      <cdr:y>0.48582</cdr:y>
    </cdr:to>
    <cdr:sp macro="" textlink="">
      <cdr:nvSpPr>
        <cdr:cNvPr id="2" name="TextBox 2"/>
        <cdr:cNvSpPr txBox="1"/>
      </cdr:nvSpPr>
      <cdr:spPr>
        <a:xfrm xmlns:a="http://schemas.openxmlformats.org/drawingml/2006/main">
          <a:off x="714380" y="1500198"/>
          <a:ext cx="914473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0.32639</cdr:x>
      <cdr:y>0.54613</cdr:y>
    </cdr:from>
    <cdr:to>
      <cdr:x>0.4375</cdr:x>
      <cdr:y>0.74816</cdr:y>
    </cdr:to>
    <cdr:sp macro="" textlink="">
      <cdr:nvSpPr>
        <cdr:cNvPr id="4" name="TextBox 4"/>
        <cdr:cNvSpPr txBox="1"/>
      </cdr:nvSpPr>
      <cdr:spPr>
        <a:xfrm xmlns:a="http://schemas.openxmlformats.org/drawingml/2006/main">
          <a:off x="2686040" y="247174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0.04286</cdr:y>
    </cdr:from>
    <cdr:to>
      <cdr:x>0.36459</cdr:x>
      <cdr:y>0.15714</cdr:y>
    </cdr:to>
    <cdr:sp macro="" textlink="">
      <cdr:nvSpPr>
        <cdr:cNvPr id="11" name="TextBox 10"/>
        <cdr:cNvSpPr txBox="1"/>
      </cdr:nvSpPr>
      <cdr:spPr>
        <a:xfrm xmlns:a="http://schemas.openxmlformats.org/drawingml/2006/main" flipV="1">
          <a:off x="1857388" y="214314"/>
          <a:ext cx="1143009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0.02703</cdr:y>
    </cdr:from>
    <cdr:to>
      <cdr:x>0.78994</cdr:x>
      <cdr:y>0.21466</cdr:y>
    </cdr:to>
    <cdr:sp macro="" textlink="">
      <cdr:nvSpPr>
        <cdr:cNvPr id="6" name="TextBox 15"/>
        <cdr:cNvSpPr txBox="1"/>
      </cdr:nvSpPr>
      <cdr:spPr>
        <a:xfrm xmlns:a="http://schemas.openxmlformats.org/drawingml/2006/main">
          <a:off x="4186232" y="142876"/>
          <a:ext cx="2314625" cy="9919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9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10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12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0.2691</cdr:x>
      <cdr:y>0.01351</cdr:y>
    </cdr:from>
    <cdr:to>
      <cdr:x>0.78994</cdr:x>
      <cdr:y>0.10811</cdr:y>
    </cdr:to>
    <cdr:sp macro="" textlink="">
      <cdr:nvSpPr>
        <cdr:cNvPr id="14" name="TextBox 8"/>
        <cdr:cNvSpPr txBox="1"/>
      </cdr:nvSpPr>
      <cdr:spPr>
        <a:xfrm xmlns:a="http://schemas.openxmlformats.org/drawingml/2006/main">
          <a:off x="2214585" y="71439"/>
          <a:ext cx="4286305" cy="5000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2000" dirty="0"/>
        </a:p>
      </cdr:txBody>
    </cdr:sp>
  </cdr:relSizeAnchor>
  <cdr:relSizeAnchor xmlns:cdr="http://schemas.openxmlformats.org/drawingml/2006/chartDrawing">
    <cdr:from>
      <cdr:x>0.55556</cdr:x>
      <cdr:y>0.47298</cdr:y>
    </cdr:from>
    <cdr:to>
      <cdr:x>0.98959</cdr:x>
      <cdr:y>0.63514</cdr:y>
    </cdr:to>
    <cdr:sp macro="" textlink="">
      <cdr:nvSpPr>
        <cdr:cNvPr id="15" name="TextBox 9"/>
        <cdr:cNvSpPr txBox="1"/>
      </cdr:nvSpPr>
      <cdr:spPr>
        <a:xfrm xmlns:a="http://schemas.openxmlformats.org/drawingml/2006/main">
          <a:off x="4572037" y="2500330"/>
          <a:ext cx="3571893" cy="8572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dirty="0"/>
        </a:p>
      </cdr:txBody>
    </cdr:sp>
  </cdr:relSizeAnchor>
  <cdr:relSizeAnchor xmlns:cdr="http://schemas.openxmlformats.org/drawingml/2006/chartDrawing">
    <cdr:from>
      <cdr:x>0.08681</cdr:x>
      <cdr:y>0.28379</cdr:y>
    </cdr:from>
    <cdr:to>
      <cdr:x>0.19793</cdr:x>
      <cdr:y>0.48582</cdr:y>
    </cdr:to>
    <cdr:sp macro="" textlink="">
      <cdr:nvSpPr>
        <cdr:cNvPr id="21" name="TextBox 2"/>
        <cdr:cNvSpPr txBox="1"/>
      </cdr:nvSpPr>
      <cdr:spPr>
        <a:xfrm xmlns:a="http://schemas.openxmlformats.org/drawingml/2006/main">
          <a:off x="714380" y="1500198"/>
          <a:ext cx="914473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0.32639</cdr:x>
      <cdr:y>0.54613</cdr:y>
    </cdr:from>
    <cdr:to>
      <cdr:x>0.4375</cdr:x>
      <cdr:y>0.74816</cdr:y>
    </cdr:to>
    <cdr:sp macro="" textlink="">
      <cdr:nvSpPr>
        <cdr:cNvPr id="24" name="TextBox 4"/>
        <cdr:cNvSpPr txBox="1"/>
      </cdr:nvSpPr>
      <cdr:spPr>
        <a:xfrm xmlns:a="http://schemas.openxmlformats.org/drawingml/2006/main">
          <a:off x="2686040" y="247174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0.04286</cdr:y>
    </cdr:from>
    <cdr:to>
      <cdr:x>0.36459</cdr:x>
      <cdr:y>0.15714</cdr:y>
    </cdr:to>
    <cdr:sp macro="" textlink="">
      <cdr:nvSpPr>
        <cdr:cNvPr id="26" name="TextBox 10"/>
        <cdr:cNvSpPr txBox="1"/>
      </cdr:nvSpPr>
      <cdr:spPr>
        <a:xfrm xmlns:a="http://schemas.openxmlformats.org/drawingml/2006/main" flipV="1">
          <a:off x="1857388" y="214314"/>
          <a:ext cx="1143009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0.02703</cdr:y>
    </cdr:from>
    <cdr:to>
      <cdr:x>0.78994</cdr:x>
      <cdr:y>0.21466</cdr:y>
    </cdr:to>
    <cdr:sp macro="" textlink="">
      <cdr:nvSpPr>
        <cdr:cNvPr id="27" name="TextBox 15"/>
        <cdr:cNvSpPr txBox="1"/>
      </cdr:nvSpPr>
      <cdr:spPr>
        <a:xfrm xmlns:a="http://schemas.openxmlformats.org/drawingml/2006/main">
          <a:off x="4186232" y="142876"/>
          <a:ext cx="2314625" cy="9919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28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29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30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0.2691</cdr:x>
      <cdr:y>0.01351</cdr:y>
    </cdr:from>
    <cdr:to>
      <cdr:x>0.78994</cdr:x>
      <cdr:y>0.10811</cdr:y>
    </cdr:to>
    <cdr:sp macro="" textlink="">
      <cdr:nvSpPr>
        <cdr:cNvPr id="31" name="TextBox 8"/>
        <cdr:cNvSpPr txBox="1"/>
      </cdr:nvSpPr>
      <cdr:spPr>
        <a:xfrm xmlns:a="http://schemas.openxmlformats.org/drawingml/2006/main">
          <a:off x="2214585" y="71439"/>
          <a:ext cx="4286305" cy="5000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2000" dirty="0"/>
        </a:p>
      </cdr:txBody>
    </cdr:sp>
  </cdr:relSizeAnchor>
  <cdr:relSizeAnchor xmlns:cdr="http://schemas.openxmlformats.org/drawingml/2006/chartDrawing">
    <cdr:from>
      <cdr:x>0.55556</cdr:x>
      <cdr:y>0.47298</cdr:y>
    </cdr:from>
    <cdr:to>
      <cdr:x>0.98959</cdr:x>
      <cdr:y>0.63514</cdr:y>
    </cdr:to>
    <cdr:sp macro="" textlink="">
      <cdr:nvSpPr>
        <cdr:cNvPr id="32" name="TextBox 9"/>
        <cdr:cNvSpPr txBox="1"/>
      </cdr:nvSpPr>
      <cdr:spPr>
        <a:xfrm xmlns:a="http://schemas.openxmlformats.org/drawingml/2006/main">
          <a:off x="4572037" y="2500330"/>
          <a:ext cx="3571893" cy="8572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dirty="0"/>
        </a:p>
      </cdr:txBody>
    </cdr:sp>
  </cdr:relSizeAnchor>
  <cdr:relSizeAnchor xmlns:cdr="http://schemas.openxmlformats.org/drawingml/2006/chartDrawing">
    <cdr:from>
      <cdr:x>0.08681</cdr:x>
      <cdr:y>0.28379</cdr:y>
    </cdr:from>
    <cdr:to>
      <cdr:x>0.19793</cdr:x>
      <cdr:y>0.48582</cdr:y>
    </cdr:to>
    <cdr:sp macro="" textlink="">
      <cdr:nvSpPr>
        <cdr:cNvPr id="33" name="TextBox 2"/>
        <cdr:cNvSpPr txBox="1"/>
      </cdr:nvSpPr>
      <cdr:spPr>
        <a:xfrm xmlns:a="http://schemas.openxmlformats.org/drawingml/2006/main">
          <a:off x="714380" y="1500198"/>
          <a:ext cx="914473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0.32639</cdr:x>
      <cdr:y>0.54613</cdr:y>
    </cdr:from>
    <cdr:to>
      <cdr:x>0.4375</cdr:x>
      <cdr:y>0.74816</cdr:y>
    </cdr:to>
    <cdr:sp macro="" textlink="">
      <cdr:nvSpPr>
        <cdr:cNvPr id="34" name="TextBox 4"/>
        <cdr:cNvSpPr txBox="1"/>
      </cdr:nvSpPr>
      <cdr:spPr>
        <a:xfrm xmlns:a="http://schemas.openxmlformats.org/drawingml/2006/main">
          <a:off x="2686040" y="247174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0.04286</cdr:y>
    </cdr:from>
    <cdr:to>
      <cdr:x>0.36459</cdr:x>
      <cdr:y>0.15714</cdr:y>
    </cdr:to>
    <cdr:sp macro="" textlink="">
      <cdr:nvSpPr>
        <cdr:cNvPr id="35" name="TextBox 10"/>
        <cdr:cNvSpPr txBox="1"/>
      </cdr:nvSpPr>
      <cdr:spPr>
        <a:xfrm xmlns:a="http://schemas.openxmlformats.org/drawingml/2006/main" flipV="1">
          <a:off x="1857388" y="214314"/>
          <a:ext cx="1143009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0.02703</cdr:y>
    </cdr:from>
    <cdr:to>
      <cdr:x>0.78994</cdr:x>
      <cdr:y>0.21466</cdr:y>
    </cdr:to>
    <cdr:sp macro="" textlink="">
      <cdr:nvSpPr>
        <cdr:cNvPr id="36" name="TextBox 15"/>
        <cdr:cNvSpPr txBox="1"/>
      </cdr:nvSpPr>
      <cdr:spPr>
        <a:xfrm xmlns:a="http://schemas.openxmlformats.org/drawingml/2006/main">
          <a:off x="4186232" y="142876"/>
          <a:ext cx="2314625" cy="9919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37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38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39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0.2691</cdr:x>
      <cdr:y>0.01351</cdr:y>
    </cdr:from>
    <cdr:to>
      <cdr:x>0.78994</cdr:x>
      <cdr:y>0.10811</cdr:y>
    </cdr:to>
    <cdr:sp macro="" textlink="">
      <cdr:nvSpPr>
        <cdr:cNvPr id="40" name="TextBox 8"/>
        <cdr:cNvSpPr txBox="1"/>
      </cdr:nvSpPr>
      <cdr:spPr>
        <a:xfrm xmlns:a="http://schemas.openxmlformats.org/drawingml/2006/main">
          <a:off x="2214585" y="71439"/>
          <a:ext cx="4286305" cy="5000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2000" dirty="0"/>
        </a:p>
      </cdr:txBody>
    </cdr:sp>
  </cdr:relSizeAnchor>
  <cdr:relSizeAnchor xmlns:cdr="http://schemas.openxmlformats.org/drawingml/2006/chartDrawing">
    <cdr:from>
      <cdr:x>0.55556</cdr:x>
      <cdr:y>0.47298</cdr:y>
    </cdr:from>
    <cdr:to>
      <cdr:x>0.98959</cdr:x>
      <cdr:y>0.63514</cdr:y>
    </cdr:to>
    <cdr:sp macro="" textlink="">
      <cdr:nvSpPr>
        <cdr:cNvPr id="41" name="TextBox 9"/>
        <cdr:cNvSpPr txBox="1"/>
      </cdr:nvSpPr>
      <cdr:spPr>
        <a:xfrm xmlns:a="http://schemas.openxmlformats.org/drawingml/2006/main">
          <a:off x="4572037" y="2500330"/>
          <a:ext cx="3571893" cy="8572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0.23438</cdr:x>
      <cdr:y>0.53659</cdr:y>
    </cdr:from>
    <cdr:to>
      <cdr:x>0.39931</cdr:x>
      <cdr:y>0.58537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928826" y="3143272"/>
          <a:ext cx="1357322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0.56098</cdr:y>
    </cdr:from>
    <cdr:to>
      <cdr:x>0.33681</cdr:x>
      <cdr:y>0.62195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857388" y="3286148"/>
          <a:ext cx="914400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0.09632</cdr:x>
      <cdr:y>0.47561</cdr:y>
    </cdr:from>
    <cdr:to>
      <cdr:x>0.28897</cdr:x>
      <cdr:y>0.5875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85819" y="2718129"/>
          <a:ext cx="1571636" cy="63945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dirty="0"/>
        </a:p>
      </cdr:txBody>
    </cdr:sp>
  </cdr:relSizeAnchor>
  <cdr:relSizeAnchor xmlns:cdr="http://schemas.openxmlformats.org/drawingml/2006/chartDrawing">
    <cdr:from>
      <cdr:x>0.41156</cdr:x>
      <cdr:y>0.25</cdr:y>
    </cdr:from>
    <cdr:to>
      <cdr:x>0.56918</cdr:x>
      <cdr:y>0.325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3357573" y="1428761"/>
          <a:ext cx="1285890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b="1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2C5D96-271A-43EC-BDA4-4A8E5C409C7D}" type="datetimeFigureOut">
              <a:rPr lang="ru-RU" smtClean="0"/>
              <a:pPr/>
              <a:t>13.08.2024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61AC40-946F-4C5B-A774-AF779712E2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68532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6000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82844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10485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27279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13.08.2024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000240"/>
            <a:ext cx="850112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Информация для граждан об основных параметрах бюджета муниципального образования Спешневское сельское поселение</a:t>
            </a:r>
          </a:p>
          <a:p>
            <a:pPr algn="ctr"/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Ульяновской области</a:t>
            </a:r>
          </a:p>
        </p:txBody>
      </p:sp>
      <p:pic>
        <p:nvPicPr>
          <p:cNvPr id="1026" name="Picture 2" descr="C:\Documents and Settings\Денисов\Рабочий стол\73kuzovatovskiy_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285728"/>
            <a:ext cx="1333500" cy="1666875"/>
          </a:xfrm>
          <a:prstGeom prst="rect">
            <a:avLst/>
          </a:prstGeom>
          <a:noFill/>
        </p:spPr>
      </p:pic>
      <p:pic>
        <p:nvPicPr>
          <p:cNvPr id="1027" name="Picture 3" descr="C:\Documents and Settings\Денисов\Рабочий стол\200px-Coat_of_Arms_of_Ulyanovsk_Oblast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00232" y="142852"/>
            <a:ext cx="2152644" cy="18082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71472" y="1500174"/>
            <a:ext cx="8229600" cy="3571900"/>
          </a:xfrm>
          <a:solidFill>
            <a:schemeClr val="accent1"/>
          </a:solidFill>
          <a:scene3d>
            <a:camera prst="orthographicFront"/>
            <a:lightRig rig="soft" dir="t"/>
          </a:scene3d>
          <a:sp3d prstMaterial="dkEdge">
            <a:bevelT/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расходов бюджета муниципального образования Спешневское сельское поселение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sz="49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214290"/>
            <a:ext cx="78581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Динамика расходов бюджета </a:t>
            </a:r>
            <a:b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муниципального образования </a:t>
            </a:r>
            <a:r>
              <a:rPr lang="ru-RU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Спешневское</a:t>
            </a: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сельское поселение</a:t>
            </a:r>
            <a:b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на 01 августа 2024 года</a:t>
            </a:r>
            <a:endParaRPr lang="ru-RU" dirty="0"/>
          </a:p>
        </p:txBody>
      </p:sp>
      <p:graphicFrame>
        <p:nvGraphicFramePr>
          <p:cNvPr id="3" name="Содержимое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98141818"/>
              </p:ext>
            </p:extLst>
          </p:nvPr>
        </p:nvGraphicFramePr>
        <p:xfrm>
          <a:off x="785787" y="1500174"/>
          <a:ext cx="8001026" cy="46783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071305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857232"/>
          </a:xfrm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90000"/>
          </a:bodyPr>
          <a:lstStyle/>
          <a:p>
            <a:pPr algn="ctr"/>
            <a:r>
              <a:rPr lang="ru-RU" sz="2000" b="0" dirty="0" smtClean="0">
                <a:solidFill>
                  <a:srgbClr val="FFFF00"/>
                </a:solidFill>
              </a:rPr>
              <a:t>Структура и динамика расходов бюджета муниципального образования Спешневское сельское поселение по разделам классификации расходов (тыс.руб.)</a:t>
            </a:r>
            <a:endParaRPr lang="ru-RU" sz="2000" b="0" dirty="0">
              <a:solidFill>
                <a:srgbClr val="FFFF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8975" y="3286125"/>
            <a:ext cx="1460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049320"/>
              </p:ext>
            </p:extLst>
          </p:nvPr>
        </p:nvGraphicFramePr>
        <p:xfrm>
          <a:off x="285717" y="928670"/>
          <a:ext cx="8715438" cy="44591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3827"/>
                <a:gridCol w="1111915"/>
                <a:gridCol w="1204573"/>
                <a:gridCol w="1092834"/>
                <a:gridCol w="1169144"/>
                <a:gridCol w="1159198"/>
                <a:gridCol w="753947"/>
              </a:tblGrid>
              <a:tr h="898855">
                <a:tc>
                  <a:txBody>
                    <a:bodyPr/>
                    <a:lstStyle/>
                    <a:p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01.08.2023г.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01.08.2023г.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01.08.2024г.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01.08.2024г.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7248,8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3689,6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50,9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10968,9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4003,1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36,5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867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 том числе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расходы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5301,5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2522,6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47,6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5918,9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2550,1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43,1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оборона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297,3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133,0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44,7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129,7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84,1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64,8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1530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экономика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629,6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272,8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43,3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1069,</a:t>
                      </a:r>
                      <a:r>
                        <a:rPr lang="en-US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1069,2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860,5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673,2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78,2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742,9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197,0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26,5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2975,</a:t>
                      </a:r>
                      <a:r>
                        <a:rPr lang="en-US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109,9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88,0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80,1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133,0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102,7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77,2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13041720"/>
              </p:ext>
            </p:extLst>
          </p:nvPr>
        </p:nvGraphicFramePr>
        <p:xfrm>
          <a:off x="428596" y="1571612"/>
          <a:ext cx="8229600" cy="5286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  <a:solidFill>
            <a:schemeClr val="accent1"/>
          </a:solidFill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Структура расходов бюджета муниципального образования </a:t>
            </a:r>
            <a:r>
              <a:rPr lang="ru-RU" sz="2800" b="1" dirty="0" err="1" smtClean="0">
                <a:solidFill>
                  <a:srgbClr val="FFFF00"/>
                </a:solidFill>
              </a:rPr>
              <a:t>Спешневское</a:t>
            </a:r>
            <a:r>
              <a:rPr lang="ru-RU" sz="2800" b="1" dirty="0" smtClean="0">
                <a:solidFill>
                  <a:srgbClr val="FFFF00"/>
                </a:solidFill>
              </a:rPr>
              <a:t> сельское поселение на 01.0</a:t>
            </a:r>
            <a:r>
              <a:rPr lang="en-US" sz="2800" b="1" dirty="0" smtClean="0">
                <a:solidFill>
                  <a:srgbClr val="FFFF00"/>
                </a:solidFill>
              </a:rPr>
              <a:t>8</a:t>
            </a:r>
            <a:r>
              <a:rPr lang="ru-RU" sz="2800" b="1" dirty="0" smtClean="0">
                <a:solidFill>
                  <a:srgbClr val="FFFF00"/>
                </a:solidFill>
              </a:rPr>
              <a:t>.2024 года</a:t>
            </a:r>
            <a:endParaRPr lang="ru-RU" sz="28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0473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</a:t>
            </a: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Спешневское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сельское поселение на 01.0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8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.2023-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2024 г.г. в сфере общегосударственных расходов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(факт на 01.0</a:t>
            </a: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.2023 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2024 год (факт на 01.0</a:t>
            </a:r>
            <a:r>
              <a:rPr lang="en-US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.2024 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C00000"/>
                </a:solidFill>
                <a:cs typeface="Times New Roman" pitchFamily="18" charset="0"/>
              </a:rPr>
              <a:t>2</a:t>
            </a:r>
            <a:r>
              <a:rPr lang="en-US" sz="2400" b="1" dirty="0" smtClean="0">
                <a:solidFill>
                  <a:srgbClr val="C00000"/>
                </a:solidFill>
                <a:cs typeface="Times New Roman" pitchFamily="18" charset="0"/>
              </a:rPr>
              <a:t>522,6</a:t>
            </a:r>
            <a:r>
              <a:rPr lang="ru-RU" sz="2400" b="1" dirty="0" smtClean="0">
                <a:solidFill>
                  <a:srgbClr val="C00000"/>
                </a:solidFill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т.руб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2550,1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т.руб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857620" y="4429132"/>
            <a:ext cx="1785950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Увеличение на </a:t>
            </a:r>
            <a:r>
              <a:rPr lang="en-US" sz="1100" b="1" dirty="0" smtClean="0">
                <a:solidFill>
                  <a:srgbClr val="66FF99"/>
                </a:solidFill>
              </a:rPr>
              <a:t>27,5</a:t>
            </a:r>
            <a:r>
              <a:rPr lang="ru-RU" sz="1100" b="1" dirty="0" smtClean="0">
                <a:solidFill>
                  <a:srgbClr val="66FF99"/>
                </a:solidFill>
              </a:rPr>
              <a:t> </a:t>
            </a:r>
            <a:r>
              <a:rPr lang="ru-RU" sz="1100" b="1" dirty="0" err="1" smtClean="0">
                <a:solidFill>
                  <a:srgbClr val="66FF99"/>
                </a:solidFill>
              </a:rPr>
              <a:t>т.руб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522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400" b="1" dirty="0" err="1" smtClean="0">
                <a:solidFill>
                  <a:srgbClr val="FFFF00"/>
                </a:solidFill>
                <a:cs typeface="Times New Roman" pitchFamily="18" charset="0"/>
              </a:rPr>
              <a:t>Спешневское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 сельское поселение на 01.0</a:t>
            </a:r>
            <a:r>
              <a:rPr lang="en-US" sz="2400" b="1" dirty="0" smtClean="0">
                <a:solidFill>
                  <a:srgbClr val="FFFF00"/>
                </a:solidFill>
                <a:cs typeface="Times New Roman" pitchFamily="18" charset="0"/>
              </a:rPr>
              <a:t>8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.2023-</a:t>
            </a:r>
          </a:p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2024 г.г. </a:t>
            </a:r>
            <a:r>
              <a:rPr lang="ru-RU" sz="2400" b="1" dirty="0">
                <a:solidFill>
                  <a:srgbClr val="FFFF00"/>
                </a:solidFill>
                <a:cs typeface="Times New Roman" pitchFamily="18" charset="0"/>
              </a:rPr>
              <a:t>н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а национальную оборону</a:t>
            </a:r>
            <a:endParaRPr lang="ru-RU" sz="2400" b="1" dirty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2023 год (факт на 01.0</a:t>
            </a:r>
            <a:r>
              <a:rPr lang="en-US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8</a:t>
            </a:r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.2023 года</a:t>
            </a:r>
            <a:r>
              <a:rPr lang="ru-RU" sz="2400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)</a:t>
            </a:r>
            <a:endParaRPr lang="ru-RU" sz="2400" dirty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2024 год (факт на 01.0</a:t>
            </a:r>
            <a:r>
              <a:rPr lang="en-US" sz="2400" b="1" dirty="0" smtClean="0">
                <a:solidFill>
                  <a:srgbClr val="336699"/>
                </a:solidFill>
                <a:cs typeface="Times New Roman" pitchFamily="18" charset="0"/>
              </a:rPr>
              <a:t>8</a:t>
            </a:r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.2024 года)</a:t>
            </a:r>
            <a:endParaRPr lang="ru-RU" sz="2400" dirty="0">
              <a:solidFill>
                <a:srgbClr val="336699"/>
              </a:solidFill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00100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133,0</a:t>
            </a:r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т.руб</a:t>
            </a:r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.</a:t>
            </a:r>
            <a:endParaRPr lang="ru-RU" sz="2400" b="1" dirty="0">
              <a:solidFill>
                <a:srgbClr val="C0504D">
                  <a:lumMod val="75000"/>
                </a:srgbClr>
              </a:solidFill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84,1</a:t>
            </a:r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т.руб</a:t>
            </a:r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.</a:t>
            </a:r>
            <a:endParaRPr lang="ru-RU" sz="2400" b="1" dirty="0">
              <a:solidFill>
                <a:srgbClr val="1F497D">
                  <a:lumMod val="10000"/>
                </a:srgbClr>
              </a:solidFill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Стрелка вправо 22"/>
          <p:cNvSpPr/>
          <p:nvPr/>
        </p:nvSpPr>
        <p:spPr>
          <a:xfrm>
            <a:off x="3857620" y="4429132"/>
            <a:ext cx="1785950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Уменьшение на </a:t>
            </a:r>
            <a:r>
              <a:rPr lang="en-US" sz="1100" b="1" dirty="0" smtClean="0">
                <a:solidFill>
                  <a:srgbClr val="66FF99"/>
                </a:solidFill>
              </a:rPr>
              <a:t>48,9 </a:t>
            </a:r>
            <a:r>
              <a:rPr lang="ru-RU" sz="1100" b="1" dirty="0" err="1" smtClean="0">
                <a:solidFill>
                  <a:srgbClr val="66FF99"/>
                </a:solidFill>
              </a:rPr>
              <a:t>т.руб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8892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400" b="1" dirty="0" err="1" smtClean="0">
                <a:solidFill>
                  <a:srgbClr val="FFFF00"/>
                </a:solidFill>
                <a:cs typeface="Times New Roman" pitchFamily="18" charset="0"/>
              </a:rPr>
              <a:t>Спешневское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 сельское поселение на 01.0</a:t>
            </a:r>
            <a:r>
              <a:rPr lang="en-US" sz="2400" b="1" dirty="0" smtClean="0">
                <a:solidFill>
                  <a:srgbClr val="FFFF00"/>
                </a:solidFill>
                <a:cs typeface="Times New Roman" pitchFamily="18" charset="0"/>
              </a:rPr>
              <a:t>8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.2023-</a:t>
            </a:r>
          </a:p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2024 г.г. </a:t>
            </a:r>
            <a:r>
              <a:rPr lang="ru-RU" sz="2400" b="1" dirty="0">
                <a:solidFill>
                  <a:srgbClr val="FFFF00"/>
                </a:solidFill>
                <a:cs typeface="Times New Roman" pitchFamily="18" charset="0"/>
              </a:rPr>
              <a:t>н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а национальную экономику</a:t>
            </a:r>
            <a:endParaRPr lang="ru-RU" sz="2400" b="1" dirty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2023 год (факт на 01.0</a:t>
            </a:r>
            <a:r>
              <a:rPr lang="en-US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8</a:t>
            </a:r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.2023 года</a:t>
            </a:r>
            <a:r>
              <a:rPr lang="ru-RU" sz="2400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)</a:t>
            </a:r>
            <a:endParaRPr lang="ru-RU" sz="2400" dirty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2024 год (факт на 01.0</a:t>
            </a:r>
            <a:r>
              <a:rPr lang="en-US" sz="2400" b="1" dirty="0" smtClean="0">
                <a:solidFill>
                  <a:srgbClr val="336699"/>
                </a:solidFill>
                <a:cs typeface="Times New Roman" pitchFamily="18" charset="0"/>
              </a:rPr>
              <a:t>8</a:t>
            </a:r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.2024 года)</a:t>
            </a:r>
            <a:endParaRPr lang="ru-RU" sz="2400" dirty="0">
              <a:solidFill>
                <a:srgbClr val="336699"/>
              </a:solidFill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00100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272,7 т.руб.</a:t>
            </a:r>
            <a:endParaRPr lang="ru-RU" sz="2400" b="1" dirty="0">
              <a:solidFill>
                <a:srgbClr val="C0504D">
                  <a:lumMod val="75000"/>
                </a:srgbClr>
              </a:solidFill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1069,2 </a:t>
            </a:r>
            <a:r>
              <a:rPr lang="ru-RU" sz="2400" b="1" dirty="0" err="1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т.руб</a:t>
            </a:r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.</a:t>
            </a:r>
            <a:endParaRPr lang="ru-RU" sz="2400" b="1" dirty="0">
              <a:solidFill>
                <a:srgbClr val="1F497D">
                  <a:lumMod val="10000"/>
                </a:srgbClr>
              </a:solidFill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Стрелка вправо 22"/>
          <p:cNvSpPr/>
          <p:nvPr/>
        </p:nvSpPr>
        <p:spPr>
          <a:xfrm>
            <a:off x="3857620" y="4429132"/>
            <a:ext cx="1785950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Увеличение на 796,5  </a:t>
            </a:r>
            <a:r>
              <a:rPr lang="ru-RU" sz="1100" b="1" dirty="0" err="1" smtClean="0">
                <a:solidFill>
                  <a:srgbClr val="66FF99"/>
                </a:solidFill>
              </a:rPr>
              <a:t>т.руб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2133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400" b="1" dirty="0" err="1" smtClean="0">
                <a:solidFill>
                  <a:srgbClr val="FFFF00"/>
                </a:solidFill>
                <a:cs typeface="Times New Roman" pitchFamily="18" charset="0"/>
              </a:rPr>
              <a:t>Спешневское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 сельское поселение на 01.0</a:t>
            </a:r>
            <a:r>
              <a:rPr lang="en-US" sz="2400" b="1" dirty="0" smtClean="0">
                <a:solidFill>
                  <a:srgbClr val="FFFF00"/>
                </a:solidFill>
                <a:cs typeface="Times New Roman" pitchFamily="18" charset="0"/>
              </a:rPr>
              <a:t>8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.2023-</a:t>
            </a:r>
          </a:p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2024 г.г. </a:t>
            </a:r>
            <a:r>
              <a:rPr lang="ru-RU" sz="2400" b="1" dirty="0">
                <a:solidFill>
                  <a:srgbClr val="FFFF00"/>
                </a:solidFill>
                <a:cs typeface="Times New Roman" pitchFamily="18" charset="0"/>
              </a:rPr>
              <a:t>н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а жилищно-коммунальное хозяйство</a:t>
            </a:r>
            <a:endParaRPr lang="ru-RU" sz="2400" b="1" dirty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2023 год (факт на 01.0</a:t>
            </a:r>
            <a:r>
              <a:rPr lang="en-US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8</a:t>
            </a:r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.2023 года</a:t>
            </a:r>
            <a:r>
              <a:rPr lang="ru-RU" sz="2400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)</a:t>
            </a:r>
            <a:endParaRPr lang="ru-RU" sz="2400" dirty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2024 год (факт на 01.0</a:t>
            </a:r>
            <a:r>
              <a:rPr lang="en-US" sz="2400" b="1" dirty="0" smtClean="0">
                <a:solidFill>
                  <a:srgbClr val="336699"/>
                </a:solidFill>
                <a:cs typeface="Times New Roman" pitchFamily="18" charset="0"/>
              </a:rPr>
              <a:t>8</a:t>
            </a:r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.2024 года)</a:t>
            </a:r>
            <a:endParaRPr lang="ru-RU" sz="2400" dirty="0">
              <a:solidFill>
                <a:srgbClr val="336699"/>
              </a:solidFill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00100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673,2 </a:t>
            </a:r>
            <a:r>
              <a:rPr lang="ru-RU" sz="2400" b="1" dirty="0" err="1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т.руб</a:t>
            </a:r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.</a:t>
            </a:r>
            <a:endParaRPr lang="ru-RU" sz="2400" b="1" dirty="0">
              <a:solidFill>
                <a:srgbClr val="C0504D">
                  <a:lumMod val="75000"/>
                </a:srgbClr>
              </a:solidFill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197,0</a:t>
            </a:r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т.руб</a:t>
            </a:r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.</a:t>
            </a:r>
            <a:endParaRPr lang="ru-RU" sz="2400" b="1" dirty="0">
              <a:solidFill>
                <a:srgbClr val="1F497D">
                  <a:lumMod val="10000"/>
                </a:srgbClr>
              </a:solidFill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Стрелка вправо 22"/>
          <p:cNvSpPr/>
          <p:nvPr/>
        </p:nvSpPr>
        <p:spPr>
          <a:xfrm>
            <a:off x="3857620" y="4429132"/>
            <a:ext cx="1785950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Уменьшение на </a:t>
            </a:r>
            <a:r>
              <a:rPr lang="en-US" sz="1100" b="1" smtClean="0">
                <a:solidFill>
                  <a:srgbClr val="66FF99"/>
                </a:solidFill>
              </a:rPr>
              <a:t>476,2 </a:t>
            </a:r>
            <a:r>
              <a:rPr lang="ru-RU" sz="1100" b="1" smtClean="0">
                <a:solidFill>
                  <a:srgbClr val="66FF99"/>
                </a:solidFill>
              </a:rPr>
              <a:t>т.руб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3767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400" b="1" dirty="0" err="1" smtClean="0">
                <a:solidFill>
                  <a:srgbClr val="FFFF00"/>
                </a:solidFill>
                <a:cs typeface="Times New Roman" pitchFamily="18" charset="0"/>
              </a:rPr>
              <a:t>Спешневское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 сельское поселение на 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01.0</a:t>
            </a:r>
            <a:r>
              <a:rPr lang="en-US" sz="2400" b="1" dirty="0" smtClean="0">
                <a:solidFill>
                  <a:srgbClr val="FFFF00"/>
                </a:solidFill>
                <a:cs typeface="Times New Roman" pitchFamily="18" charset="0"/>
              </a:rPr>
              <a:t>8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.2023-</a:t>
            </a:r>
            <a:endParaRPr lang="ru-RU" sz="2400" b="1" dirty="0" smtClean="0">
              <a:solidFill>
                <a:srgbClr val="FFFF00"/>
              </a:solidFill>
              <a:cs typeface="Times New Roman" pitchFamily="18" charset="0"/>
            </a:endParaRPr>
          </a:p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2024 г.г. </a:t>
            </a:r>
            <a:r>
              <a:rPr lang="ru-RU" sz="2400" b="1" dirty="0">
                <a:solidFill>
                  <a:srgbClr val="FFFF00"/>
                </a:solidFill>
                <a:cs typeface="Times New Roman" pitchFamily="18" charset="0"/>
              </a:rPr>
              <a:t>н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а социальную политику</a:t>
            </a:r>
            <a:endParaRPr lang="ru-RU" sz="2400" b="1" dirty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2023 год (факт на </a:t>
            </a:r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01.0</a:t>
            </a:r>
            <a:r>
              <a:rPr lang="en-US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8</a:t>
            </a:r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.2023 </a:t>
            </a:r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)</a:t>
            </a:r>
            <a:endParaRPr lang="ru-RU" sz="2400" dirty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2024 год (факт на </a:t>
            </a:r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01.0</a:t>
            </a:r>
            <a:r>
              <a:rPr lang="en-US" sz="2400" b="1" dirty="0" smtClean="0">
                <a:solidFill>
                  <a:srgbClr val="336699"/>
                </a:solidFill>
                <a:cs typeface="Times New Roman" pitchFamily="18" charset="0"/>
              </a:rPr>
              <a:t>8</a:t>
            </a:r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.2024 </a:t>
            </a:r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00100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88,0 т.руб.</a:t>
            </a:r>
            <a:endParaRPr lang="ru-RU" sz="2400" b="1" dirty="0">
              <a:solidFill>
                <a:srgbClr val="C0504D">
                  <a:lumMod val="75000"/>
                </a:srgbClr>
              </a:solidFill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102,7</a:t>
            </a:r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т.руб</a:t>
            </a:r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.</a:t>
            </a:r>
            <a:endParaRPr lang="ru-RU" sz="2400" b="1" dirty="0">
              <a:solidFill>
                <a:srgbClr val="1F497D">
                  <a:lumMod val="10000"/>
                </a:srgbClr>
              </a:solidFill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Стрелка вправо 22"/>
          <p:cNvSpPr/>
          <p:nvPr/>
        </p:nvSpPr>
        <p:spPr>
          <a:xfrm>
            <a:off x="3857620" y="4429132"/>
            <a:ext cx="1785950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66FF99"/>
                </a:solidFill>
              </a:rPr>
              <a:t>Увеличение</a:t>
            </a:r>
            <a:r>
              <a:rPr lang="ru-RU" sz="1200" b="1" dirty="0" smtClean="0">
                <a:solidFill>
                  <a:srgbClr val="66FF99"/>
                </a:solidFill>
              </a:rPr>
              <a:t> </a:t>
            </a:r>
            <a:r>
              <a:rPr lang="ru-RU" sz="1200" b="1" dirty="0" smtClean="0">
                <a:solidFill>
                  <a:srgbClr val="66FF99"/>
                </a:solidFill>
              </a:rPr>
              <a:t>на 14,7 </a:t>
            </a:r>
            <a:r>
              <a:rPr lang="ru-RU" sz="1200" b="1" dirty="0" err="1" smtClean="0">
                <a:solidFill>
                  <a:srgbClr val="66FF99"/>
                </a:solidFill>
              </a:rPr>
              <a:t>тыс.руб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9355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071546"/>
          </a:xfrm>
          <a:solidFill>
            <a:srgbClr val="FFCC00"/>
          </a:solidFill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Соотношение сумм бюджетных ассигнований в рамках программ к сумме бюджетных ассигнований на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01.08.2024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года</a:t>
            </a: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12948655"/>
              </p:ext>
            </p:extLst>
          </p:nvPr>
        </p:nvGraphicFramePr>
        <p:xfrm>
          <a:off x="571472" y="1142984"/>
          <a:ext cx="8158162" cy="5715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65725109"/>
              </p:ext>
            </p:extLst>
          </p:nvPr>
        </p:nvGraphicFramePr>
        <p:xfrm>
          <a:off x="500034" y="1643050"/>
          <a:ext cx="8143932" cy="47149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80033"/>
                <a:gridCol w="2804385"/>
                <a:gridCol w="2759514"/>
              </a:tblGrid>
              <a:tr h="2350753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 год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01.08.2023)</a:t>
                      </a: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2024 год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01.08.2024)</a:t>
                      </a: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  <a:p>
                      <a:pPr algn="ctr"/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788052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7087,5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10791,8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788052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7248,8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10968,9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788052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Дефицит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-161,3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-177,1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357322"/>
          </a:xfrm>
          <a:solidFill>
            <a:schemeClr val="bg2">
              <a:lumMod val="60000"/>
              <a:lumOff val="40000"/>
            </a:schemeClr>
          </a:solidFill>
          <a:scene3d>
            <a:camera prst="orthographicFront"/>
            <a:lightRig rig="soft" dir="t"/>
          </a:scene3d>
          <a:sp3d contourW="12700">
            <a:bevelT prst="angle"/>
            <a:contourClr>
              <a:schemeClr val="bg2">
                <a:lumMod val="50000"/>
              </a:schemeClr>
            </a:contourClr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бюджета муниципального образования Спешневское сельское поселение</a:t>
            </a:r>
            <a:endParaRPr lang="ru-RU" sz="32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5720" y="500042"/>
            <a:ext cx="8643999" cy="5693866"/>
          </a:xfrm>
          <a:prstGeom prst="rect">
            <a:avLst/>
          </a:prstGeom>
          <a:noFill/>
          <a:ln w="57150">
            <a:solidFill>
              <a:srgbClr val="00FFFF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/>
              <a:t>    В муниципальном образовании Спешневское сельское поселение в бюджете 2024 года запланирована реализация  2 программ.</a:t>
            </a:r>
          </a:p>
          <a:p>
            <a:pPr algn="just"/>
            <a:endParaRPr lang="ru-RU" sz="2800" dirty="0" smtClean="0"/>
          </a:p>
          <a:p>
            <a:pPr algn="just"/>
            <a:r>
              <a:rPr lang="ru-RU" sz="2800" dirty="0" smtClean="0"/>
              <a:t>Плановые назначения – </a:t>
            </a:r>
            <a:r>
              <a:rPr lang="ru-RU" sz="2800" dirty="0" smtClean="0"/>
              <a:t>4671,2 </a:t>
            </a:r>
            <a:r>
              <a:rPr lang="ru-RU" sz="2800" dirty="0" smtClean="0"/>
              <a:t>тыс. руб.</a:t>
            </a:r>
          </a:p>
          <a:p>
            <a:pPr algn="just"/>
            <a:r>
              <a:rPr lang="ru-RU" sz="2800" dirty="0" smtClean="0"/>
              <a:t>Исполнено на отчетную дату – </a:t>
            </a:r>
            <a:r>
              <a:rPr lang="ru-RU" sz="2800" dirty="0" smtClean="0"/>
              <a:t>1200,1 </a:t>
            </a:r>
            <a:r>
              <a:rPr lang="ru-RU" sz="2800" dirty="0" smtClean="0"/>
              <a:t>тыс. руб.</a:t>
            </a:r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857232"/>
            <a:ext cx="7772400" cy="4786346"/>
          </a:xfrm>
          <a:solidFill>
            <a:srgbClr val="99FF99"/>
          </a:solidFill>
          <a:ln w="76200" cmpd="dbl">
            <a:solidFill>
              <a:schemeClr val="accent5">
                <a:lumMod val="50000"/>
              </a:schemeClr>
            </a:solidFill>
            <a:prstDash val="solid"/>
          </a:ln>
        </p:spPr>
        <p:txBody>
          <a:bodyPr anchor="ctr" anchorCtr="0">
            <a:norm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Доходы бюджета муниципального образования Спешневское сельское поселение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  <a:solidFill>
            <a:srgbClr val="66FFFF"/>
          </a:solidFill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990099"/>
                </a:solidFill>
              </a:rPr>
              <a:t>Нормативы зачисления основных доходов в местные бюджеты</a:t>
            </a:r>
            <a:endParaRPr lang="ru-RU" sz="2400" dirty="0">
              <a:solidFill>
                <a:srgbClr val="990099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357297"/>
          <a:ext cx="8229600" cy="52454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88389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Наименование доходных источников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Бюджет муниципального района, %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Бюджет </a:t>
                      </a:r>
                      <a:r>
                        <a:rPr lang="ru-RU" dirty="0" err="1" smtClean="0">
                          <a:solidFill>
                            <a:schemeClr val="bg1"/>
                          </a:solidFill>
                        </a:rPr>
                        <a:t>поселений,%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НДФЛ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ЕНВД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ЕСХН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Налог на имущество физических лиц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Земельный налог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pPr algn="ctr"/>
                      <a:endParaRPr lang="ru-RU" sz="160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Неналоговые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земельных участков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имущества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Доходы от оказания платных услуг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9FF99"/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>Исполнение плана                                    за январь-июль 20</a:t>
            </a:r>
            <a:r>
              <a:rPr lang="en-US" dirty="0" smtClean="0"/>
              <a:t>2</a:t>
            </a:r>
            <a:r>
              <a:rPr lang="ru-RU" dirty="0" smtClean="0"/>
              <a:t>4 года</a:t>
            </a:r>
            <a:endParaRPr lang="ru-RU" dirty="0"/>
          </a:p>
        </p:txBody>
      </p:sp>
      <p:graphicFrame>
        <p:nvGraphicFramePr>
          <p:cNvPr id="6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99952456"/>
              </p:ext>
            </p:extLst>
          </p:nvPr>
        </p:nvGraphicFramePr>
        <p:xfrm>
          <a:off x="428596" y="2214554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Факт поступления                                       за январь-июль 20</a:t>
            </a:r>
            <a:r>
              <a:rPr lang="en-US" dirty="0" smtClean="0">
                <a:solidFill>
                  <a:schemeClr val="bg1"/>
                </a:solidFill>
              </a:rPr>
              <a:t>2</a:t>
            </a:r>
            <a:r>
              <a:rPr lang="ru-RU" dirty="0" smtClean="0">
                <a:solidFill>
                  <a:schemeClr val="bg1"/>
                </a:solidFill>
              </a:rPr>
              <a:t>4 год</a:t>
            </a: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36343061"/>
              </p:ext>
            </p:extLst>
          </p:nvPr>
        </p:nvGraphicFramePr>
        <p:xfrm>
          <a:off x="457200" y="2249488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400" dirty="0" smtClean="0"/>
              <a:t>Исполнение по налоговым и неналоговым доходам бюджета МО «Спешневское поселение»                                       за январь-июль 20</a:t>
            </a:r>
            <a:r>
              <a:rPr lang="en-US" sz="2400" dirty="0" smtClean="0"/>
              <a:t>2</a:t>
            </a:r>
            <a:r>
              <a:rPr lang="ru-RU" sz="2400" dirty="0" smtClean="0"/>
              <a:t>4 года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27523334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07154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1800" i="1" dirty="0" smtClean="0"/>
              <a:t>Справка о выполнении плана поступления доходов бюджета муниципального образования «Спешневское сельское поселение»                                                                                       в разрезе доходных источников за январь-июль 20</a:t>
            </a:r>
            <a:r>
              <a:rPr lang="en-US" sz="1800" i="1" dirty="0" smtClean="0"/>
              <a:t>2</a:t>
            </a:r>
            <a:r>
              <a:rPr lang="ru-RU" sz="1800" i="1" dirty="0" smtClean="0"/>
              <a:t>4г.</a:t>
            </a:r>
            <a:endParaRPr lang="ru-RU" sz="1800" i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356311"/>
              </p:ext>
            </p:extLst>
          </p:nvPr>
        </p:nvGraphicFramePr>
        <p:xfrm>
          <a:off x="467544" y="1124744"/>
          <a:ext cx="8358247" cy="4998581"/>
        </p:xfrm>
        <a:graphic>
          <a:graphicData uri="http://schemas.openxmlformats.org/drawingml/2006/table">
            <a:tbl>
              <a:tblPr/>
              <a:tblGrid>
                <a:gridCol w="5043770"/>
                <a:gridCol w="1171336"/>
                <a:gridCol w="1071570"/>
                <a:gridCol w="1071571"/>
              </a:tblGrid>
              <a:tr h="77965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Наименование доходных источников</a:t>
                      </a:r>
                    </a:p>
                  </a:txBody>
                  <a:tcPr marL="4382" marR="4382" marT="43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План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              01.08.20</a:t>
                      </a:r>
                      <a:r>
                        <a:rPr lang="en-US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4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года</a:t>
                      </a: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Факт на                            01.08.20</a:t>
                      </a:r>
                      <a:r>
                        <a:rPr lang="en-US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4</a:t>
                      </a:r>
                      <a:r>
                        <a:rPr lang="ru-RU" sz="1200" b="1" i="0" u="none" strike="noStrike" baseline="0" dirty="0" smtClean="0">
                          <a:solidFill>
                            <a:schemeClr val="bg1"/>
                          </a:solidFill>
                          <a:latin typeface="Arial"/>
                        </a:rPr>
                        <a:t>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года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Процент  выполнения, (%)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186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1174,2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1463,3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124,6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4588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налог на доходы 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470,0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511,3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108,8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2475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акцизы на нефтепродукты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216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единый сельхозналог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307,0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503,6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164,0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588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налог на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имущество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33,5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42,9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128,1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588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земельный налог 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363,7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405,5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111,5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588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 - госпошлина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588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272,5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355,3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130,4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14648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использования имущества, находящегося в государственной и муниципальной собственности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22,5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105,3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468,0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41798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оказания платных услуг и компенсации затрат государства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39315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продажи материальных и нематериальных активов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588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штрафы, санкции, возмещение ущерба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588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прочие 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250,0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250,0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588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 - невыясненные поступления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493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Всего собственных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доходов: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1446,7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1818,6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125,7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469588" y="188640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dirty="0" smtClean="0"/>
              <a:t>Динамика поступления налоговых и неналоговых доходов за январь-июль2024 года к уровню января-июля 2023года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 (факт на 01.08.2023 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2024 год  (факт на 01.08.2024 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1658,1 тыс. руб.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302763"/>
            <a:ext cx="288887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1818,6 тыс. руб.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806001" y="4429132"/>
            <a:ext cx="1837570" cy="1214446"/>
          </a:xfrm>
          <a:prstGeom prst="rightArrow">
            <a:avLst/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Увеличение в </a:t>
            </a:r>
            <a:r>
              <a:rPr lang="ru-RU" sz="1400" b="1" smtClean="0">
                <a:solidFill>
                  <a:schemeClr val="bg1"/>
                </a:solidFill>
              </a:rPr>
              <a:t>сумме 160,5 </a:t>
            </a:r>
            <a:r>
              <a:rPr lang="ru-RU" sz="1400" b="1" dirty="0" smtClean="0">
                <a:solidFill>
                  <a:schemeClr val="bg1"/>
                </a:solidFill>
              </a:rPr>
              <a:t>тыс. руб.</a:t>
            </a:r>
            <a:endParaRPr lang="ru-RU" sz="1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2332</TotalTime>
  <Words>803</Words>
  <Application>Microsoft Office PowerPoint</Application>
  <PresentationFormat>Экран (4:3)</PresentationFormat>
  <Paragraphs>238</Paragraphs>
  <Slides>20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9" baseType="lpstr">
      <vt:lpstr>Arial</vt:lpstr>
      <vt:lpstr>Book Antiqua</vt:lpstr>
      <vt:lpstr>Calibri</vt:lpstr>
      <vt:lpstr>Lucida Sans</vt:lpstr>
      <vt:lpstr>Times New Roman</vt:lpstr>
      <vt:lpstr>Wingdings</vt:lpstr>
      <vt:lpstr>Wingdings 2</vt:lpstr>
      <vt:lpstr>Wingdings 3</vt:lpstr>
      <vt:lpstr>Апекс</vt:lpstr>
      <vt:lpstr>Презентация PowerPoint</vt:lpstr>
      <vt:lpstr>Параметры бюджета муниципального образования Спешневское сельское поселение</vt:lpstr>
      <vt:lpstr>Доходы бюджета муниципального образования Спешневское сельское поселение</vt:lpstr>
      <vt:lpstr>Нормативы зачисления основных доходов в местные бюджеты</vt:lpstr>
      <vt:lpstr>Исполнение плана                                    за январь-июль 2024 года</vt:lpstr>
      <vt:lpstr>Факт поступления                                       за январь-июль 2024 год</vt:lpstr>
      <vt:lpstr>Исполнение по налоговым и неналоговым доходам бюджета МО «Спешневское поселение»                                       за январь-июль 2024 года</vt:lpstr>
      <vt:lpstr>Справка о выполнении плана поступления доходов бюджета муниципального образования «Спешневское сельское поселение»                                                                                       в разрезе доходных источников за январь-июль 2024г.</vt:lpstr>
      <vt:lpstr>Презентация PowerPoint</vt:lpstr>
      <vt:lpstr>  Параметры расходов бюджета муниципального образования Спешневское сельское поселение  </vt:lpstr>
      <vt:lpstr>Презентация PowerPoint</vt:lpstr>
      <vt:lpstr>Структура и динамика расходов бюджета муниципального образования Спешневское сельское поселение по разделам классификации расходов (тыс.руб.)</vt:lpstr>
      <vt:lpstr>Структура расходов бюджета муниципального образования Спешневское сельское поселение на 01.08.2024 года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Соотношение сумм бюджетных ассигнований в рамках программ к сумме бюджетных ассигнований на 01.08.2024 года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Доходы бюджета муниципального образования «Кузоватовский район»</dc:title>
  <cp:lastModifiedBy>1</cp:lastModifiedBy>
  <cp:revision>399</cp:revision>
  <dcterms:modified xsi:type="dcterms:W3CDTF">2024-08-13T09:30:33Z</dcterms:modified>
</cp:coreProperties>
</file>