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01.08.2024г.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01.08.2024г.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7132896"/>
        <c:axId val="1117135072"/>
        <c:axId val="0"/>
      </c:bar3DChart>
      <c:catAx>
        <c:axId val="111713289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17135072"/>
        <c:crosses val="autoZero"/>
        <c:auto val="1"/>
        <c:lblAlgn val="ctr"/>
        <c:lblOffset val="100"/>
        <c:noMultiLvlLbl val="0"/>
      </c:catAx>
      <c:valAx>
        <c:axId val="11171350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171328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988.4</c:v>
                </c:pt>
                <c:pt idx="1">
                  <c:v>318.8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январь-июль 2024г.</c:v>
                </c:pt>
                <c:pt idx="1">
                  <c:v>Факт по налоговым доходам за январь- июль 2024г.</c:v>
                </c:pt>
                <c:pt idx="2">
                  <c:v>План по неналоговым доходам за январь- июль 2024г.</c:v>
                </c:pt>
                <c:pt idx="3">
                  <c:v>Факт по неналоговым доходам за январь- июль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850</c:v>
                </c:pt>
                <c:pt idx="1">
                  <c:v>988.4</c:v>
                </c:pt>
                <c:pt idx="2">
                  <c:v>318</c:v>
                </c:pt>
                <c:pt idx="3">
                  <c:v>318.8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17140512"/>
        <c:axId val="1117128000"/>
      </c:barChart>
      <c:catAx>
        <c:axId val="11171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17128000"/>
        <c:crosses val="autoZero"/>
        <c:auto val="1"/>
        <c:lblAlgn val="ctr"/>
        <c:lblOffset val="100"/>
        <c:noMultiLvlLbl val="0"/>
      </c:catAx>
      <c:valAx>
        <c:axId val="1117128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7140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01.08.2024 года</c:v>
                </c:pt>
                <c:pt idx="2">
                  <c:v>факт на 01.08.2024года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9036.2999999999993</c:v>
                </c:pt>
                <c:pt idx="1">
                  <c:v>10257.700000000001</c:v>
                </c:pt>
                <c:pt idx="2">
                  <c:v>4691.7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117135616"/>
        <c:axId val="1117137248"/>
        <c:axId val="0"/>
      </c:bar3DChart>
      <c:catAx>
        <c:axId val="1117135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117137248"/>
        <c:crosses val="autoZero"/>
        <c:auto val="1"/>
        <c:lblAlgn val="ctr"/>
        <c:lblOffset val="100"/>
        <c:tickMarkSkip val="2"/>
        <c:noMultiLvlLbl val="0"/>
      </c:catAx>
      <c:valAx>
        <c:axId val="111713724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713561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68.400000000000006</c:v>
                </c:pt>
                <c:pt idx="1">
                  <c:v>1.3</c:v>
                </c:pt>
                <c:pt idx="2">
                  <c:v>0.1</c:v>
                </c:pt>
                <c:pt idx="3">
                  <c:v>23.1</c:v>
                </c:pt>
                <c:pt idx="4">
                  <c:v>5.4</c:v>
                </c:pt>
                <c:pt idx="5">
                  <c:v>0.5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4005</c:v>
                </c:pt>
                <c:pt idx="1">
                  <c:v>4691.7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3041.8</c:v>
                </c:pt>
                <c:pt idx="1">
                  <c:v>7085.3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0.24098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83164" y="3000407"/>
          <a:ext cx="1088699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1168,0</a:t>
          </a:r>
        </a:p>
        <a:p xmlns:a="http://schemas.openxmlformats.org/drawingml/2006/main"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0.54727</cdr:y>
    </cdr:from>
    <cdr:to>
      <cdr:x>0.50348</cdr:x>
      <cdr:y>0.79704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366574"/>
          <a:ext cx="864096" cy="10801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1307,2 </a:t>
          </a:r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августа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289379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047437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01.08.2024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4005,0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4691,7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6162,3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2984,4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6860,0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090215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01.08.2024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01.08.2023-2024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2984,4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3001,7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</a:t>
            </a:r>
            <a:r>
              <a:rPr lang="ru-RU" sz="1100" b="1" dirty="0" smtClean="0">
                <a:solidFill>
                  <a:srgbClr val="66FF99"/>
                </a:solidFill>
              </a:rPr>
              <a:t>17,3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01.08.2023-2024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оборону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69,9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87,0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на  </a:t>
            </a:r>
            <a:r>
              <a:rPr lang="ru-RU" sz="1100" b="1" dirty="0" smtClean="0">
                <a:solidFill>
                  <a:srgbClr val="66FF99"/>
                </a:solidFill>
              </a:rPr>
              <a:t>17,1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01.08.2023-2024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399,0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898,1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499,1 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01.08.2023-2024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214,4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640,6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426,2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01.08.2023-2024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01.08.2023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64,3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64,3 </a:t>
            </a:r>
            <a:r>
              <a:rPr lang="ru-RU" sz="2400" b="1" dirty="0" err="1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01.08.2024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120302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710305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01.08.23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01.08.24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10046,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01.08.2024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669981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</a:t>
            </a:r>
            <a:r>
              <a:rPr lang="ru-RU" sz="2800" i="1" dirty="0" smtClean="0"/>
              <a:t>3041,8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–1505,2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 июль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96191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январь-июль 2024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88372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январь-июль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468275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январь-июль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824301"/>
              </p:ext>
            </p:extLst>
          </p:nvPr>
        </p:nvGraphicFramePr>
        <p:xfrm>
          <a:off x="428596" y="1428740"/>
          <a:ext cx="8358247" cy="473354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январь-июль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январь-июль        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850,0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988,4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116,3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342,1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182,0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202,1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32,9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156,7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347,0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411,3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118,5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318,0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318,8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14,8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105,7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1168,0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1307,2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111,9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январь-июль 2024 года к уровню января-июля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01.08.2023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01.08.2024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5410,3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1307,2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Снижение на 4103,1 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3670</TotalTime>
  <Words>790</Words>
  <Application>Microsoft Office PowerPoint</Application>
  <PresentationFormat>Экран (4:3)</PresentationFormat>
  <Paragraphs>246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июль 2024 года</vt:lpstr>
      <vt:lpstr>Факт поступления                                       за январь-июль 2024 год</vt:lpstr>
      <vt:lpstr>Исполнение по налоговым и неналоговым доходам бюджета МО «Безводовское сельское поселения»                                          за январь-июль 2024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январь-июль 2024г.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августа 2024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01.08.2024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01.08.2024 года (в тыс.руб.)</vt:lpstr>
      <vt:lpstr>Соотношение сумм бюджетных ассигнований в рамках программ к сумме бюджетных ассигнований на 01.08.2024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475</cp:revision>
  <cp:lastPrinted>2024-05-13T10:34:10Z</cp:lastPrinted>
  <dcterms:modified xsi:type="dcterms:W3CDTF">2024-08-12T07:06:32Z</dcterms:modified>
</cp:coreProperties>
</file>