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320" r:id="rId4"/>
    <p:sldId id="319" r:id="rId5"/>
    <p:sldId id="314" r:id="rId6"/>
    <p:sldId id="315" r:id="rId7"/>
    <p:sldId id="316" r:id="rId8"/>
    <p:sldId id="317" r:id="rId9"/>
    <p:sldId id="318" r:id="rId10"/>
    <p:sldId id="278" r:id="rId11"/>
    <p:sldId id="325" r:id="rId12"/>
    <p:sldId id="283" r:id="rId13"/>
    <p:sldId id="284" r:id="rId14"/>
    <p:sldId id="288" r:id="rId15"/>
    <p:sldId id="326" r:id="rId16"/>
    <p:sldId id="327" r:id="rId17"/>
    <p:sldId id="328" r:id="rId18"/>
    <p:sldId id="321" r:id="rId19"/>
    <p:sldId id="322" r:id="rId20"/>
    <p:sldId id="32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44" autoAdjust="0"/>
  </p:normalViewPr>
  <p:slideViewPr>
    <p:cSldViewPr>
      <p:cViewPr varScale="1">
        <p:scale>
          <a:sx n="100" d="100"/>
          <a:sy n="100" d="100"/>
        </p:scale>
        <p:origin x="153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01.11.2024г.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01.11.2024г.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567150320"/>
        <c:axId val="-567151952"/>
        <c:axId val="0"/>
      </c:bar3DChart>
      <c:catAx>
        <c:axId val="-567150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567151952"/>
        <c:crosses val="autoZero"/>
        <c:auto val="1"/>
        <c:lblAlgn val="ctr"/>
        <c:lblOffset val="100"/>
        <c:noMultiLvlLbl val="0"/>
      </c:catAx>
      <c:valAx>
        <c:axId val="-5671519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567150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2908598980193557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654.4</c:v>
                </c:pt>
                <c:pt idx="1">
                  <c:v>212.4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44E-2"/>
          <c:w val="0.8698676727909016"/>
          <c:h val="0.5831265081044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январь-октябрь 2024г.</c:v>
                </c:pt>
                <c:pt idx="1">
                  <c:v>Факт по налоговым доходам за январь-октябрь 2024г.</c:v>
                </c:pt>
                <c:pt idx="2">
                  <c:v>План по неналоговым доходам за январь-октябрь 2024г.</c:v>
                </c:pt>
                <c:pt idx="3">
                  <c:v>Факт по неналоговым доходам за январь-октябрь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614.6</c:v>
                </c:pt>
                <c:pt idx="1">
                  <c:v>654.4</c:v>
                </c:pt>
                <c:pt idx="2">
                  <c:v>212.3</c:v>
                </c:pt>
                <c:pt idx="3">
                  <c:v>212.4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567148688"/>
        <c:axId val="-567155760"/>
      </c:barChart>
      <c:catAx>
        <c:axId val="-567148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567155760"/>
        <c:crosses val="autoZero"/>
        <c:auto val="1"/>
        <c:lblAlgn val="ctr"/>
        <c:lblOffset val="100"/>
        <c:noMultiLvlLbl val="0"/>
      </c:catAx>
      <c:valAx>
        <c:axId val="-567155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567148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01.11.2024 года</c:v>
                </c:pt>
                <c:pt idx="2">
                  <c:v>факт на 01.11.2024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3297.9</c:v>
                </c:pt>
                <c:pt idx="1">
                  <c:v>5414.1</c:v>
                </c:pt>
                <c:pt idx="2">
                  <c:v>3374.3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567144336"/>
        <c:axId val="-567154672"/>
        <c:axId val="0"/>
      </c:bar3DChart>
      <c:catAx>
        <c:axId val="-567144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567154672"/>
        <c:crosses val="autoZero"/>
        <c:auto val="1"/>
        <c:lblAlgn val="ctr"/>
        <c:lblOffset val="100"/>
        <c:tickMarkSkip val="2"/>
        <c:noMultiLvlLbl val="0"/>
      </c:catAx>
      <c:valAx>
        <c:axId val="-56715467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56714433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/>
              <c:tx>
                <c:rich>
                  <a:bodyPr/>
                  <a:lstStyle/>
                  <a:p>
                    <a:fld id="{FE3E8749-644C-488C-A96E-8925D869B478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
</a:t>
                    </a:r>
                    <a:r>
                      <a:rPr lang="ru-RU" baseline="0" smtClean="0"/>
                      <a:t>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00308702731603"/>
                  <c:y val="-0.27325122560054238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ru-RU" dirty="0" smtClean="0"/>
                      <a:t>Национальная 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22%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85802469135801"/>
                      <c:h val="0.2933326119838347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.1012075921065422"/>
                  <c:y val="0.520878717188371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1523524837173134E-3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336529114416254"/>
                  <c:y val="9.609585978176403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41.8</c:v>
                </c:pt>
                <c:pt idx="1">
                  <c:v>2.4</c:v>
                </c:pt>
                <c:pt idx="2">
                  <c:v>49.8</c:v>
                </c:pt>
                <c:pt idx="3">
                  <c:v>2.7</c:v>
                </c:pt>
                <c:pt idx="4">
                  <c:v>0.9</c:v>
                </c:pt>
                <c:pt idx="5">
                  <c:v>2.4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explosion val="9"/>
          <c:dPt>
            <c:idx val="0"/>
            <c:bubble3D val="0"/>
            <c:spPr>
              <a:solidFill>
                <a:srgbClr val="66FF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2537.5</c:v>
                </c:pt>
                <c:pt idx="1">
                  <c:v>3374.3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2645.9</c:v>
                </c:pt>
                <c:pt idx="1">
                  <c:v>2637.9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0.54723</cdr:x>
      <cdr:y>0.66383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40" y="2222543"/>
          <a:ext cx="1152104" cy="6480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866,8</a:t>
          </a:r>
        </a:p>
        <a:p xmlns:a="http://schemas.openxmlformats.org/drawingml/2006/main">
          <a:pPr algn="ctr"/>
          <a:r>
            <a:rPr lang="ru-RU" sz="1800" dirty="0" smtClean="0"/>
            <a:t>тыс. 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0.39848</cdr:x>
      <cdr:y>0.79704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96" y="2726614"/>
          <a:ext cx="1080135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826,9 тыс. 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</cdr:y>
    </cdr:from>
    <cdr:to>
      <cdr:x>0.56918</cdr:x>
      <cdr:y>0.275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143009"/>
          <a:ext cx="121442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9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Лесоматюнинское сельское 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Лесоматюнинское сельское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Лесоматюнинское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ноября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903645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Лесоматюнинское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223442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</a:t>
                      </a:r>
                      <a:r>
                        <a:rPr lang="en-US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</a:t>
                      </a:r>
                      <a:r>
                        <a:rPr lang="en-US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4091,7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2537,5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5414,1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3374,3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2791,8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1598,7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2220,2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1624,8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2694,1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788115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Лесоматюнинское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01.1</a:t>
            </a:r>
            <a:r>
              <a:rPr lang="en-US" sz="2800" b="1" dirty="0" smtClean="0">
                <a:solidFill>
                  <a:srgbClr val="FFFF00"/>
                </a:solidFill>
              </a:rPr>
              <a:t>1</a:t>
            </a:r>
            <a:r>
              <a:rPr lang="ru-RU" sz="2800" b="1" dirty="0" smtClean="0">
                <a:solidFill>
                  <a:srgbClr val="FFFF00"/>
                </a:solidFill>
              </a:rPr>
              <a:t>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2024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1598,7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1624,8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26,1</a:t>
            </a:r>
            <a:r>
              <a:rPr lang="ru-RU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01.11.2023-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61,9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7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5,5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</a:t>
            </a:r>
            <a:r>
              <a:rPr lang="ru-RU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13,6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01.11.2023-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141,8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1359,4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1217,6</a:t>
            </a:r>
            <a:r>
              <a:rPr lang="ru-RU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01.11.2023-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718,9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240,4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478,5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3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Лесоматюнинское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1116508"/>
              </p:ext>
            </p:extLst>
          </p:nvPr>
        </p:nvGraphicFramePr>
        <p:xfrm>
          <a:off x="235335" y="170162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01.11.2024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7802539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314311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01.11.2023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01.11.2024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4091,7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5414,1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-125,5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Лесоматюнинское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Лесоматюнинское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2645,9</a:t>
            </a:r>
            <a:r>
              <a:rPr lang="ru-RU" sz="2800" dirty="0" smtClean="0"/>
              <a:t>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1585,3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Лесоматюнинское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январь-октябрь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9817861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январь-октябрь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3997480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«Лесоматюнинское сельское поселение»                     за январь-октябрь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83157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январь-октябрь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464400"/>
              </p:ext>
            </p:extLst>
          </p:nvPr>
        </p:nvGraphicFramePr>
        <p:xfrm>
          <a:off x="428596" y="1142988"/>
          <a:ext cx="8358247" cy="514353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01.11.2024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01.11.2024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614,6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416,9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434,2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148,9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212,4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826,9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866,8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январь-октябрь 2024 года к уровню января-октября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01.11.2023года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01.11.2024года)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656,7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866,8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400" b="1" smtClean="0">
                <a:solidFill>
                  <a:schemeClr val="bg1"/>
                </a:solidFill>
              </a:rPr>
              <a:t>сумме 210,1 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2451</TotalTime>
  <Words>739</Words>
  <Application>Microsoft Office PowerPoint</Application>
  <PresentationFormat>Экран (4:3)</PresentationFormat>
  <Paragraphs>229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Лесоматюнинское сельское поселение</vt:lpstr>
      <vt:lpstr>Доходы бюджета муниципального образования «Лесоматюнинское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январь-октябрь 2024 года</vt:lpstr>
      <vt:lpstr>Факт поступления                                       за январь-октябрь 2024 год</vt:lpstr>
      <vt:lpstr>Исполнение по налоговым и неналоговым доходам  бюджета МО «Лесоматюнинское сельское поселение»                     за январь-октябрь 2024 года</vt:lpstr>
      <vt:lpstr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январь-октябрь 2024г.</vt:lpstr>
      <vt:lpstr>Презентация PowerPoint</vt:lpstr>
      <vt:lpstr>  Параметры расходов бюджета муниципального образования Лесоматюнинское сельское поселение</vt:lpstr>
      <vt:lpstr>Презентация PowerPoint</vt:lpstr>
      <vt:lpstr>Структура и динамика расходов бюджета муниципального образования Лесоматюнинское сельское поселение по разделам классификации расходов (тыс.руб.)</vt:lpstr>
      <vt:lpstr>Структура расходов бюджета муниципального образования Лесоматюнинское сельское поселение на 01.11.2024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Лесоматюнинское сельского поселения на 01.11.2024 года (в тыс.руб.)</vt:lpstr>
      <vt:lpstr>Соотношение сумм бюджетных ассигнований в рамках программ к сумме бюджетных ассигнований на 01.11.2024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408</cp:revision>
  <dcterms:modified xsi:type="dcterms:W3CDTF">2024-11-13T05:20:25Z</dcterms:modified>
</cp:coreProperties>
</file>