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3"/>
  </p:notesMasterIdLst>
  <p:sldIdLst>
    <p:sldId id="299" r:id="rId2"/>
    <p:sldId id="313" r:id="rId3"/>
    <p:sldId id="256" r:id="rId4"/>
    <p:sldId id="326" r:id="rId5"/>
    <p:sldId id="327" r:id="rId6"/>
    <p:sldId id="328" r:id="rId7"/>
    <p:sldId id="329" r:id="rId8"/>
    <p:sldId id="330" r:id="rId9"/>
    <p:sldId id="331" r:id="rId10"/>
    <p:sldId id="278" r:id="rId11"/>
    <p:sldId id="334" r:id="rId12"/>
    <p:sldId id="283" r:id="rId13"/>
    <p:sldId id="335" r:id="rId14"/>
    <p:sldId id="288" r:id="rId15"/>
    <p:sldId id="336" r:id="rId16"/>
    <p:sldId id="337" r:id="rId17"/>
    <p:sldId id="338" r:id="rId18"/>
    <p:sldId id="339" r:id="rId19"/>
    <p:sldId id="298" r:id="rId20"/>
    <p:sldId id="332" r:id="rId21"/>
    <p:sldId id="33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0FFFF"/>
    <a:srgbClr val="66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465" autoAdjust="0"/>
    <p:restoredTop sz="97429" autoAdjust="0"/>
  </p:normalViewPr>
  <p:slideViewPr>
    <p:cSldViewPr>
      <p:cViewPr varScale="1">
        <p:scale>
          <a:sx n="116" d="100"/>
          <a:sy n="116" d="100"/>
        </p:scale>
        <p:origin x="10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01.11.2024г.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01.11.2024г.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9.1839999999999993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93444992"/>
        <c:axId val="1593443904"/>
        <c:axId val="0"/>
      </c:bar3DChart>
      <c:catAx>
        <c:axId val="159344499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593443904"/>
        <c:crosses val="autoZero"/>
        <c:auto val="1"/>
        <c:lblAlgn val="ctr"/>
        <c:lblOffset val="100"/>
        <c:noMultiLvlLbl val="0"/>
      </c:catAx>
      <c:valAx>
        <c:axId val="159344390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59344499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tx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1986.5</c:v>
                </c:pt>
                <c:pt idx="1">
                  <c:v>25105.599999999999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70022844366676"/>
          <c:y val="0.1679379926029074"/>
          <c:w val="0.8698676727909016"/>
          <c:h val="0.574921297674184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январь-октябрь 2024г.</c:v>
                </c:pt>
                <c:pt idx="1">
                  <c:v>Факт по налоговым доходам за январь- октябрь 2024г.</c:v>
                </c:pt>
                <c:pt idx="2">
                  <c:v>План по неналоговым доходам за январь- октябрь 2024г.</c:v>
                </c:pt>
                <c:pt idx="3">
                  <c:v>Факт по неналоговым доходам за январь- октябрь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1872</c:v>
                </c:pt>
                <c:pt idx="1">
                  <c:v>1986.5</c:v>
                </c:pt>
                <c:pt idx="2">
                  <c:v>1078</c:v>
                </c:pt>
                <c:pt idx="3">
                  <c:v>25105.599999999999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583433952"/>
        <c:axId val="1957683072"/>
      </c:barChart>
      <c:catAx>
        <c:axId val="15834339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57683072"/>
        <c:crosses val="autoZero"/>
        <c:auto val="1"/>
        <c:lblAlgn val="ctr"/>
        <c:lblOffset val="100"/>
        <c:noMultiLvlLbl val="0"/>
      </c:catAx>
      <c:valAx>
        <c:axId val="19576830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834339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01.11.2024 года</c:v>
                </c:pt>
                <c:pt idx="2">
                  <c:v>факт на 01.11.2024года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9036.2999999999993</c:v>
                </c:pt>
                <c:pt idx="1">
                  <c:v>12815.8</c:v>
                </c:pt>
                <c:pt idx="2">
                  <c:v>9288.4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957677632"/>
        <c:axId val="1957678176"/>
        <c:axId val="0"/>
      </c:bar3DChart>
      <c:catAx>
        <c:axId val="1957677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957678176"/>
        <c:crosses val="autoZero"/>
        <c:auto val="1"/>
        <c:lblAlgn val="ctr"/>
        <c:lblOffset val="100"/>
        <c:tickMarkSkip val="2"/>
        <c:noMultiLvlLbl val="0"/>
      </c:catAx>
      <c:valAx>
        <c:axId val="1957678176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957677632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1.274302517740838E-3"/>
                  <c:y val="-2.855503606621383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1026416836784291E-2"/>
                  <c:y val="-1.785510257665536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6898937979974724E-2"/>
                  <c:y val="-3.4925548408478529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3984033245844269E-2"/>
                  <c:y val="3.714634642784449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4.8291715271702146E-2"/>
                  <c:y val="3.816594619993841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58.4</c:v>
                </c:pt>
                <c:pt idx="1">
                  <c:v>1</c:v>
                </c:pt>
                <c:pt idx="2">
                  <c:v>0.1</c:v>
                </c:pt>
                <c:pt idx="3">
                  <c:v>27.4</c:v>
                </c:pt>
                <c:pt idx="4">
                  <c:v>7.3</c:v>
                </c:pt>
                <c:pt idx="5">
                  <c:v>4.8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3"/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9337.1</c:v>
                </c:pt>
                <c:pt idx="1">
                  <c:v>9288.4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lang="ru-RU"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13"/>
          <c:dPt>
            <c:idx val="0"/>
            <c:bubble3D val="0"/>
            <c:spPr>
              <a:solidFill>
                <a:schemeClr val="accent3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3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explosion val="0"/>
            <c:spPr>
              <a:solidFill>
                <a:schemeClr val="accent3">
                  <a:tint val="3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4335.8999999999996</c:v>
                </c:pt>
                <c:pt idx="1">
                  <c:v>8349.4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0.36979</cdr:x>
      <cdr:y>0.64718</cdr:y>
    </cdr:from>
    <cdr:to>
      <cdr:x>0.49473</cdr:x>
      <cdr:y>0.78039</cdr:y>
    </cdr:to>
    <cdr:sp macro="" textlink="">
      <cdr:nvSpPr>
        <cdr:cNvPr id="2" name="TextBox 1"/>
        <cdr:cNvSpPr txBox="1"/>
      </cdr:nvSpPr>
      <cdr:spPr>
        <a:xfrm xmlns:a="http://schemas.openxmlformats.org/drawingml/2006/main" flipV="1">
          <a:off x="3043224" y="2798622"/>
          <a:ext cx="102817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0.24098</cdr:x>
      <cdr:y>0.69384</cdr:y>
    </cdr:from>
    <cdr:to>
      <cdr:x>0.37327</cdr:x>
      <cdr:y>0.84252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983164" y="3000407"/>
          <a:ext cx="1088699" cy="6429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2950,0 </a:t>
          </a:r>
          <a:r>
            <a:rPr lang="ru-RU" sz="1800" b="1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0.39848</cdr:x>
      <cdr:y>0.59722</cdr:y>
    </cdr:from>
    <cdr:to>
      <cdr:x>0.52973</cdr:x>
      <cdr:y>0.79704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3279330" y="2582598"/>
          <a:ext cx="1080097" cy="86408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27092,1</a:t>
          </a:r>
        </a:p>
        <a:p xmlns:a="http://schemas.openxmlformats.org/drawingml/2006/main">
          <a:pPr algn="ctr"/>
          <a:r>
            <a:rPr lang="ru-RU" sz="18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тыс. руб.</a:t>
          </a:r>
          <a:endParaRPr lang="ru-RU" sz="18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0.0225</cdr:x>
      <cdr:y>0.57781</cdr:y>
    </cdr:from>
    <cdr:to>
      <cdr:x>0.21347</cdr:x>
      <cdr:y>0.68472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3534" y="2724334"/>
          <a:ext cx="1557964" cy="504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 smtClean="0"/>
        </a:p>
      </cdr:txBody>
    </cdr:sp>
  </cdr:relSizeAnchor>
  <cdr:relSizeAnchor xmlns:cdr="http://schemas.openxmlformats.org/drawingml/2006/chartDrawing">
    <cdr:from>
      <cdr:x>0.42032</cdr:x>
      <cdr:y>0.33345</cdr:y>
    </cdr:from>
    <cdr:to>
      <cdr:x>0.64918</cdr:x>
      <cdr:y>0.48618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8" y="1572206"/>
          <a:ext cx="1867063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62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146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128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909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62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endParaRPr lang="ru-RU" sz="4900" b="1" i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Безводовское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ноября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0945412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00B05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00B050"/>
                </a:solidFill>
              </a:rPr>
              <a:t>Безводовское</a:t>
            </a:r>
            <a:r>
              <a:rPr lang="ru-RU" sz="2000" b="0" dirty="0" smtClean="0">
                <a:solidFill>
                  <a:srgbClr val="00B05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864898"/>
              </p:ext>
            </p:extLst>
          </p:nvPr>
        </p:nvGraphicFramePr>
        <p:xfrm>
          <a:off x="285717" y="928670"/>
          <a:ext cx="8715438" cy="4884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27328"/>
                <a:gridCol w="78581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01.11.2023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01.11.2023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01.11.2024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01.11.2024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12578,8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9337,1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12815,8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9288,4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69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7466,1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5673,2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7490,5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4805,4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96,1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1200,3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1079,7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3514,6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3478,6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940,0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2749,9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1850,2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826483"/>
              </p:ext>
            </p:extLst>
          </p:nvPr>
        </p:nvGraphicFramePr>
        <p:xfrm>
          <a:off x="611560" y="170080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01.11.2024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01.11.2023-2024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01.11.2023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5673,2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4805,4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867,8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01.11.2023-2024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национальную оборону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01.11.2023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98,0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124,7 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 на  </a:t>
            </a:r>
            <a:r>
              <a:rPr lang="ru-RU" sz="1100" b="1" dirty="0" smtClean="0">
                <a:solidFill>
                  <a:srgbClr val="66FF99"/>
                </a:solidFill>
              </a:rPr>
              <a:t>26,7</a:t>
            </a:r>
            <a:r>
              <a:rPr lang="ru-RU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04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01.11.2023-2024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национальную экономику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01.11.2023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1079,7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3478,6 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2398,9 </a:t>
            </a:r>
            <a:r>
              <a:rPr lang="ru-RU" sz="1100" b="1" dirty="0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26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01.11.2023-2024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жилищно-коммунальное хозяйство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01.11.2023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536,2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772,5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236,3</a:t>
            </a:r>
            <a:r>
              <a:rPr lang="ru-RU" sz="1100" b="1" dirty="0" smtClean="0">
                <a:solidFill>
                  <a:srgbClr val="66FF99"/>
                </a:solidFill>
              </a:rPr>
              <a:t> 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5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01.11.2023-2024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социальную политику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01.11.2023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85,8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107,2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66FF99"/>
                </a:solidFill>
              </a:rPr>
              <a:t>Увеличение на 21,4 </a:t>
            </a:r>
            <a:r>
              <a:rPr lang="ru-RU" sz="12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90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Безводовского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01.11.2024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4520200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1736814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01.11.23 г.)</a:t>
                      </a: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01.11.24 г.)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12425,7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10131,7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12578,8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12815,8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-153,1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2684,1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43932" cy="157163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01.11.2024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6754078"/>
              </p:ext>
            </p:extLst>
          </p:nvPr>
        </p:nvGraphicFramePr>
        <p:xfrm>
          <a:off x="500034" y="1928802"/>
          <a:ext cx="815816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Безводовское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 </a:t>
            </a:r>
            <a:r>
              <a:rPr lang="ru-RU" sz="2800" i="1" dirty="0" smtClean="0"/>
              <a:t>4335,9 </a:t>
            </a:r>
            <a:r>
              <a:rPr lang="ru-RU" sz="2800" i="1" dirty="0" smtClean="0"/>
              <a:t>тыс. руб.</a:t>
            </a:r>
          </a:p>
          <a:p>
            <a:pPr algn="ctr"/>
            <a:r>
              <a:rPr lang="ru-RU" sz="2800" i="1" dirty="0" smtClean="0"/>
              <a:t>Исполнено на отчетную дату </a:t>
            </a:r>
            <a:r>
              <a:rPr lang="ru-RU" sz="2800" i="1" dirty="0" smtClean="0"/>
              <a:t>–4191,9 тыс</a:t>
            </a:r>
            <a:r>
              <a:rPr lang="ru-RU" sz="2800" i="1" dirty="0" smtClean="0"/>
              <a:t>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январь- октябрь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7151029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Факт поступления                                       за январь-октябрь 2024 год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566277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бюджета МО «Безводовское сельское поселения»                                          за январь-октябрь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7689907"/>
              </p:ext>
            </p:extLst>
          </p:nvPr>
        </p:nvGraphicFramePr>
        <p:xfrm>
          <a:off x="457200" y="2214554"/>
          <a:ext cx="8229600" cy="4643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январь-октябрь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407519"/>
              </p:ext>
            </p:extLst>
          </p:nvPr>
        </p:nvGraphicFramePr>
        <p:xfrm>
          <a:off x="428596" y="1428740"/>
          <a:ext cx="8358247" cy="4761934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686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январь-октябрь    2024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      январь-октябрь        2024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818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1872,0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1986,5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106,1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500,0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515,7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103,1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205,0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208,3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101,6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121,0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154,8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127,9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70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1046,0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1107,7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105,9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1078,0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25105,6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2328,9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07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78,0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82,7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106,0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7,0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87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1000,0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25015,9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2501,6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2950,0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27092,1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918,4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январь-октябрь 2024 года к уровню января-октября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01.11.2023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2024год  (факт на 01.11.2024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39239" y="4429132"/>
            <a:ext cx="2779242" cy="1357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7816,8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98546" y="4287189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27092,1тыс.руб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07904" y="4509120"/>
            <a:ext cx="2007104" cy="1134458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Увеличение </a:t>
            </a:r>
            <a:r>
              <a:rPr lang="ru-RU" sz="1400" b="1" smtClean="0">
                <a:solidFill>
                  <a:schemeClr val="tx1"/>
                </a:solidFill>
              </a:rPr>
              <a:t>на 19275,3 </a:t>
            </a:r>
            <a:r>
              <a:rPr lang="ru-RU" sz="1400" b="1" dirty="0" smtClean="0">
                <a:solidFill>
                  <a:schemeClr val="tx1"/>
                </a:solidFill>
              </a:rPr>
              <a:t>тыс. руб.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3934</TotalTime>
  <Words>790</Words>
  <Application>Microsoft Office PowerPoint</Application>
  <PresentationFormat>Экран (4:3)</PresentationFormat>
  <Paragraphs>248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Georgia</vt:lpstr>
      <vt:lpstr>Times New Roman</vt:lpstr>
      <vt:lpstr>Trebuchet MS</vt:lpstr>
      <vt:lpstr>Wingdings 2</vt:lpstr>
      <vt:lpstr>Городская</vt:lpstr>
      <vt:lpstr>Презентация PowerPoint</vt:lpstr>
      <vt:lpstr>Параметры бюджета муниципального образования Безводовское сельское поселение</vt:lpstr>
      <vt:lpstr>Доходы бюджета муниципального образования Безводовское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 октябрь 2024 года</vt:lpstr>
      <vt:lpstr>Факт поступления                                       за январь-октябрь 2024 год</vt:lpstr>
      <vt:lpstr>Исполнение по налоговым и неналоговым доходам бюджета МО «Безводовское сельское поселения»                                          за январь-октябрь 2024 года</vt:lpstr>
      <vt:lpstr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январь-октябрь 2024г.</vt:lpstr>
      <vt:lpstr>Презентация PowerPoint</vt:lpstr>
      <vt:lpstr>  Параметры расходов бюджета муниципального образования Безводовское сельское поселение  </vt:lpstr>
      <vt:lpstr>Динамика расходов бюджета  муниципального образования Безводовское сельское поселение на 01 ноября 2024 года</vt:lpstr>
      <vt:lpstr>Структура и динамика расходов бюджета муниципального образования Безводовское сельское поселение по разделам классификации расходов (тыс.руб.)</vt:lpstr>
      <vt:lpstr>Структура расходов бюджета муниципального образования Безводовское сельское поселение на 01.11.2024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Безводовского сельского поселения на 01.11.2024 года (в тыс.руб.)</vt:lpstr>
      <vt:lpstr>Соотношение сумм бюджетных ассигнований в рамках программ к сумме бюджетных ассигнований на 01.11.2024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533</cp:revision>
  <cp:lastPrinted>2024-05-13T10:34:10Z</cp:lastPrinted>
  <dcterms:modified xsi:type="dcterms:W3CDTF">2024-11-12T12:22:08Z</dcterms:modified>
</cp:coreProperties>
</file>