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7" r:id="rId17"/>
    <p:sldId id="328" r:id="rId18"/>
    <p:sldId id="329" r:id="rId19"/>
    <p:sldId id="319" r:id="rId20"/>
    <p:sldId id="32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01.11.2024г.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01.11.2024г.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1.5329999999999999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167838416"/>
        <c:axId val="-1167837872"/>
        <c:axId val="0"/>
      </c:bar3DChart>
      <c:catAx>
        <c:axId val="-1167838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167837872"/>
        <c:crosses val="autoZero"/>
        <c:auto val="1"/>
        <c:lblAlgn val="ctr"/>
        <c:lblOffset val="100"/>
        <c:noMultiLvlLbl val="0"/>
      </c:catAx>
      <c:valAx>
        <c:axId val="-11678378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1678384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2334.1</c:v>
                </c:pt>
                <c:pt idx="1">
                  <c:v>1811.8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январь-октябрь 2024г.</c:v>
                </c:pt>
                <c:pt idx="1">
                  <c:v>Факт по налоговым доходам за январь-октябрь 2024г.</c:v>
                </c:pt>
                <c:pt idx="2">
                  <c:v>План по неналоговым доходам за январь-октябрь 2024г.</c:v>
                </c:pt>
                <c:pt idx="3">
                  <c:v>Факт по неналоговым доходам за январь-октябрь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2026.2</c:v>
                </c:pt>
                <c:pt idx="1">
                  <c:v>2334.1</c:v>
                </c:pt>
                <c:pt idx="2">
                  <c:v>679</c:v>
                </c:pt>
                <c:pt idx="3">
                  <c:v>1811.8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167845488"/>
        <c:axId val="-1502742608"/>
      </c:barChart>
      <c:catAx>
        <c:axId val="-1167845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502742608"/>
        <c:crosses val="autoZero"/>
        <c:auto val="1"/>
        <c:lblAlgn val="ctr"/>
        <c:lblOffset val="100"/>
        <c:noMultiLvlLbl val="0"/>
      </c:catAx>
      <c:valAx>
        <c:axId val="-1502742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167845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01.11.2024 года</c:v>
                </c:pt>
                <c:pt idx="2">
                  <c:v>факт на 01.11.2024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7812</c:v>
                </c:pt>
                <c:pt idx="1">
                  <c:v>10968.9</c:v>
                </c:pt>
                <c:pt idx="2">
                  <c:v>6340.9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065479248"/>
        <c:axId val="-1065475440"/>
        <c:axId val="0"/>
      </c:bar3DChart>
      <c:catAx>
        <c:axId val="-1065479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065475440"/>
        <c:crosses val="autoZero"/>
        <c:auto val="1"/>
        <c:lblAlgn val="ctr"/>
        <c:lblOffset val="100"/>
        <c:tickMarkSkip val="2"/>
        <c:noMultiLvlLbl val="0"/>
      </c:catAx>
      <c:valAx>
        <c:axId val="-106547544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06547924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100199280645477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6295202682997955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2061256192318838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54.5</c:v>
                </c:pt>
                <c:pt idx="1">
                  <c:v>1.2</c:v>
                </c:pt>
                <c:pt idx="2">
                  <c:v>9.6999999999999993</c:v>
                </c:pt>
                <c:pt idx="3">
                  <c:v>6.6</c:v>
                </c:pt>
                <c:pt idx="4">
                  <c:v>27.1</c:v>
                </c:pt>
                <c:pt idx="5">
                  <c:v>0.9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4671.2</c:v>
                </c:pt>
                <c:pt idx="1">
                  <c:v>6167.4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0.54727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366574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4145,9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2705,2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ноября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55951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377201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7293,3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5254,0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6340,9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5377,6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3955,4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4339,1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</a:t>
                      </a:r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2975,</a:t>
                      </a:r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04172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01.11.2024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3955,4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4339,1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383,7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01.11.2023-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92,6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125,1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ru-RU" sz="1100" b="1" dirty="0" smtClean="0">
                <a:solidFill>
                  <a:srgbClr val="66FF99"/>
                </a:solidFill>
              </a:rPr>
              <a:t>67,5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01.11.2023-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272,7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1069,2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796,5 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01.11.2023-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723,8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675,5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48,3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01.11.2023-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109,4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32,0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66FF99"/>
                </a:solidFill>
              </a:rPr>
              <a:t>22,6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01.11.2024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6796263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841389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7131,9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10791,8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7293,3</a:t>
                      </a:r>
                      <a:endParaRPr lang="ru-RU" sz="20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-177,1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2024 года запланирована реализация  2 программ.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4671,2 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</a:t>
            </a:r>
            <a:r>
              <a:rPr lang="ru-RU" sz="2800" smtClean="0"/>
              <a:t>1678,6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январь-октябрь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4071545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январь-октябрь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935134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январь-октябрь 20</a:t>
            </a:r>
            <a:r>
              <a:rPr lang="en-US" sz="2400" dirty="0" smtClean="0"/>
              <a:t>2</a:t>
            </a:r>
            <a:r>
              <a:rPr lang="ru-RU" sz="2400" dirty="0" smtClean="0"/>
              <a:t>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30031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январь-октябрь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788205"/>
              </p:ext>
            </p:extLst>
          </p:nvPr>
        </p:nvGraphicFramePr>
        <p:xfrm>
          <a:off x="467544" y="1124744"/>
          <a:ext cx="8358247" cy="499858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01.11.20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01.11.20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2026,2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2334,1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770,6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795,2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47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820,8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892,2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679,0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1811,8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1446,7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459,3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2705,2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4145,9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январь-октябрь 2024 года к уровню января- октября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01.11.2023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2679,7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80112" y="4321975"/>
            <a:ext cx="311907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4145,9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1466,2 тыс</a:t>
            </a:r>
            <a:r>
              <a:rPr lang="ru-RU" sz="1400" b="1" dirty="0" smtClean="0">
                <a:solidFill>
                  <a:schemeClr val="bg1"/>
                </a:solidFill>
              </a:rPr>
              <a:t>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2415</TotalTime>
  <Words>777</Words>
  <Application>Microsoft Office PowerPoint</Application>
  <PresentationFormat>Экран (4:3)</PresentationFormat>
  <Paragraphs>240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январь-октябрь 2024 года</vt:lpstr>
      <vt:lpstr>Факт поступления                                       за январь-октябрь 2024 год</vt:lpstr>
      <vt:lpstr>Исполнение по налоговым и неналоговым доходам бюджета МО «Спешневское поселение»                                       за январь-октябрь 2024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январь-октябрь 2024г.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01.11.2024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01.11.2024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448</cp:revision>
  <dcterms:modified xsi:type="dcterms:W3CDTF">2024-11-13T05:31:48Z</dcterms:modified>
</cp:coreProperties>
</file>