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151324928"/>
        <c:axId val="-1150936032"/>
        <c:axId val="0"/>
      </c:bar3DChart>
      <c:catAx>
        <c:axId val="-1151324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150936032"/>
        <c:crosses val="autoZero"/>
        <c:auto val="1"/>
        <c:lblAlgn val="ctr"/>
        <c:lblOffset val="100"/>
        <c:noMultiLvlLbl val="0"/>
      </c:catAx>
      <c:valAx>
        <c:axId val="-11509360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1513249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25619.9</c:v>
                </c:pt>
                <c:pt idx="1">
                  <c:v>1485.5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24249.599999999999</c:v>
                </c:pt>
                <c:pt idx="1">
                  <c:v>25619.9</c:v>
                </c:pt>
                <c:pt idx="2">
                  <c:v>327.8</c:v>
                </c:pt>
                <c:pt idx="3">
                  <c:v>1485.5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870035024"/>
        <c:axId val="-870038288"/>
      </c:barChart>
      <c:catAx>
        <c:axId val="-870035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870038288"/>
        <c:crosses val="autoZero"/>
        <c:auto val="1"/>
        <c:lblAlgn val="ctr"/>
        <c:lblOffset val="100"/>
        <c:noMultiLvlLbl val="0"/>
      </c:catAx>
      <c:valAx>
        <c:axId val="-870038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870035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122307</c:v>
                </c:pt>
                <c:pt idx="2">
                  <c:v>54409.7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870044816"/>
        <c:axId val="-870037200"/>
        <c:axId val="0"/>
      </c:bar3DChart>
      <c:catAx>
        <c:axId val="-87004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870037200"/>
        <c:crosses val="autoZero"/>
        <c:auto val="1"/>
        <c:lblAlgn val="ctr"/>
        <c:lblOffset val="100"/>
        <c:tickMarkSkip val="2"/>
        <c:noMultiLvlLbl val="0"/>
      </c:catAx>
      <c:valAx>
        <c:axId val="-87003720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87004481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4691358024691357E-2"/>
                  <c:y val="0.115315031738116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Национальная оборона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0,3%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506172839506162"/>
                  <c:y val="4.80479298908820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604938271604937E-2"/>
                  <c:y val="5.2852722879970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15586419753086417"/>
                  <c:y val="1.68167754618087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5%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2345679012345678E-2"/>
                  <c:y val="1.44143789672646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0,2%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2962962962962962"/>
                  <c:y val="2.82618301948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>
                          <a:solidFill>
                            <a:srgbClr val="336699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336699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5.7</c:v>
                </c:pt>
                <c:pt idx="1">
                  <c:v>0.2</c:v>
                </c:pt>
                <c:pt idx="2">
                  <c:v>0.1</c:v>
                </c:pt>
                <c:pt idx="3">
                  <c:v>21.7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16773.099999999999</c:v>
                </c:pt>
                <c:pt idx="1">
                  <c:v>33799.199999999997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101991</c:v>
                </c:pt>
                <c:pt idx="1">
                  <c:v>19955.599999999999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27105,4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24577,4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ноября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315014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414626"/>
              </p:ext>
            </p:extLst>
          </p:nvPr>
        </p:nvGraphicFramePr>
        <p:xfrm>
          <a:off x="285717" y="928670"/>
          <a:ext cx="8715438" cy="481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01.11.2023г.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01.11.2023г.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01.11.2024г.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01.11.2024г.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29276,2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122307,0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54409,6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6943,4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5056,8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6526,2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4248,5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21955,2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16773,1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97945,6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33799,2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44785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01.1</a:t>
            </a:r>
            <a:r>
              <a:rPr lang="en-US" sz="2800" b="1" dirty="0" smtClean="0">
                <a:solidFill>
                  <a:srgbClr val="FFFF00"/>
                </a:solidFill>
              </a:rPr>
              <a:t>1</a:t>
            </a:r>
            <a:r>
              <a:rPr lang="ru-RU" sz="2800" b="1" dirty="0" smtClean="0">
                <a:solidFill>
                  <a:srgbClr val="FFFF00"/>
                </a:solidFill>
              </a:rPr>
              <a:t>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6526,2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28331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5056,8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1469,4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 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01.1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26,1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159,1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33,0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01.1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01.1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248,5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4077,5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171,0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 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01.1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Жилищно-коммунальное хозяйство»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01.1</a:t>
            </a:r>
            <a:r>
              <a:rPr lang="en-US" sz="2400" b="1" i="1" dirty="0" smtClean="0">
                <a:solidFill>
                  <a:srgbClr val="00B0F0"/>
                </a:solidFill>
              </a:rPr>
              <a:t>1</a:t>
            </a:r>
            <a:r>
              <a:rPr lang="ru-RU" sz="2400" b="1" i="1" dirty="0" smtClean="0">
                <a:solidFill>
                  <a:srgbClr val="00B0F0"/>
                </a:solidFill>
              </a:rPr>
              <a:t>.2023 -2024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921067304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C000"/>
                </a:solidFill>
                <a:cs typeface="Times New Roman" pitchFamily="18" charset="0"/>
              </a:rPr>
              <a:t>9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00,0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7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500,0 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01.1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19455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37413,6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118820,7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122307,0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01.1</a:t>
            </a:r>
            <a:r>
              <a:rPr lang="en-US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01.1</a:t>
            </a:r>
            <a:r>
              <a:rPr lang="en-US" b="1" dirty="0" smtClean="0">
                <a:solidFill>
                  <a:prstClr val="white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195,1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95,1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01.1</a:t>
            </a:r>
            <a:r>
              <a:rPr lang="en-US" sz="2400" b="1" dirty="0" smtClean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01.1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31742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–101991,0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37477,1тыс</a:t>
            </a:r>
            <a:r>
              <a:rPr lang="ru-RU" sz="2800" i="1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412160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380725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январь-октябрь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8697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582726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01.11.2024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01.11.2024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24249,6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25619,9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17190,7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17685,0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2957,3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1817,2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2234,7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2356,6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24577,4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27105,4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2024года к уровню января-октября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01.11.2024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21375,0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27105,4тыс.руб.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5730,4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3358</TotalTime>
  <Words>981</Words>
  <Application>Microsoft Office PowerPoint</Application>
  <PresentationFormat>Экран (4:3)</PresentationFormat>
  <Paragraphs>269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январь-октябрь 2024 года</vt:lpstr>
      <vt:lpstr>Факт поступления                                       за январь-октябрь 2024год</vt:lpstr>
      <vt:lpstr>Исполнение по налоговым и неналоговым доходам бюджета МО «Кузоватовское городское поселение»                        за январь-октябрь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ноября 2024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01.11.2024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01.11.2023 -2024 г.г., тыс.руб.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504</cp:revision>
  <cp:lastPrinted>2024-05-13T11:59:59Z</cp:lastPrinted>
  <dcterms:modified xsi:type="dcterms:W3CDTF">2024-11-13T05:21:28Z</dcterms:modified>
</cp:coreProperties>
</file>