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99" r:id="rId3"/>
    <p:sldId id="313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278" r:id="rId12"/>
    <p:sldId id="327" r:id="rId13"/>
    <p:sldId id="283" r:id="rId14"/>
    <p:sldId id="284" r:id="rId15"/>
    <p:sldId id="315" r:id="rId16"/>
    <p:sldId id="328" r:id="rId17"/>
    <p:sldId id="329" r:id="rId18"/>
    <p:sldId id="330" r:id="rId19"/>
    <p:sldId id="331" r:id="rId20"/>
    <p:sldId id="323" r:id="rId21"/>
    <p:sldId id="32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CC"/>
    <a:srgbClr val="66FFFF"/>
    <a:srgbClr val="990099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4000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01.11.2024г.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01.11.2024г.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1.206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97355280"/>
        <c:axId val="997360176"/>
        <c:axId val="0"/>
      </c:bar3DChart>
      <c:catAx>
        <c:axId val="997355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97360176"/>
        <c:crosses val="autoZero"/>
        <c:auto val="1"/>
        <c:lblAlgn val="ctr"/>
        <c:lblOffset val="100"/>
        <c:noMultiLvlLbl val="0"/>
      </c:catAx>
      <c:valAx>
        <c:axId val="997360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973552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1440170198989446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210.8</c:v>
                </c:pt>
                <c:pt idx="1">
                  <c:v>182.6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7129.2</c:v>
                </c:pt>
                <c:pt idx="1">
                  <c:v>6457.2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1972.6</c:v>
                </c:pt>
                <c:pt idx="1">
                  <c:v>406.6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январь-октябрь 2024г.</c:v>
                </c:pt>
                <c:pt idx="1">
                  <c:v>Факт по налоговым доходам за январь-октябрь 2024г.</c:v>
                </c:pt>
                <c:pt idx="2">
                  <c:v>План по неналоговым доходам за январь-октябрь 2024г.</c:v>
                </c:pt>
                <c:pt idx="3">
                  <c:v>Факт по неналоговым доходам за январь-октябрь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1658.6</c:v>
                </c:pt>
                <c:pt idx="1">
                  <c:v>1972.6</c:v>
                </c:pt>
                <c:pt idx="2">
                  <c:v>314.89999999999998</c:v>
                </c:pt>
                <c:pt idx="3">
                  <c:v>406.6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832427856"/>
        <c:axId val="1263639136"/>
      </c:barChart>
      <c:catAx>
        <c:axId val="832427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63639136"/>
        <c:crosses val="autoZero"/>
        <c:auto val="1"/>
        <c:lblAlgn val="ctr"/>
        <c:lblOffset val="100"/>
        <c:noMultiLvlLbl val="0"/>
      </c:catAx>
      <c:valAx>
        <c:axId val="1263639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324278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01.11.2024 года</c:v>
                </c:pt>
                <c:pt idx="2">
                  <c:v>факт на 01.11.2024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8065.7</c:v>
                </c:pt>
                <c:pt idx="1">
                  <c:v>13947</c:v>
                </c:pt>
                <c:pt idx="2">
                  <c:v>10756.9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263626080"/>
        <c:axId val="1263630976"/>
        <c:axId val="0"/>
      </c:bar3DChart>
      <c:catAx>
        <c:axId val="1263626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263630976"/>
        <c:crosses val="autoZero"/>
        <c:auto val="1"/>
        <c:lblAlgn val="ctr"/>
        <c:lblOffset val="100"/>
        <c:tickMarkSkip val="2"/>
        <c:noMultiLvlLbl val="0"/>
      </c:catAx>
      <c:valAx>
        <c:axId val="126363097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6362608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-0.12254763293477203"/>
                  <c:y val="-0.1143079301194178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986888791678821"/>
                      <c:h val="0.11583970812042048"/>
                    </c:manualLayout>
                  </c15:layout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Национальная </a:t>
                    </a:r>
                    <a:r>
                      <a:rPr lang="ru-RU" dirty="0" smtClean="0"/>
                      <a:t>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16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6AAE93EE-CD94-4BFC-B198-0BBAF4381357}" type="CATEGORYNAME">
                      <a:rPr lang="ru-RU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dirty="0" smtClean="0"/>
                      <a:t> </a:t>
                    </a:r>
                  </a:p>
                  <a:p>
                    <a:pPr>
                      <a:defRPr>
                        <a:solidFill>
                          <a:schemeClr val="accent1"/>
                        </a:solidFill>
                      </a:defRPr>
                    </a:pPr>
                    <a:r>
                      <a:rPr lang="ru-RU" baseline="0" dirty="0" smtClean="0"/>
                      <a:t>28%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3.8230958977350085E-2"/>
                  <c:y val="1.132688892845717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7E2A9846-3CB9-4088-A65C-D1C9BFFE06F1}" type="CATEGORYNAME">
                      <a:rPr lang="ru-RU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 smtClean="0"/>
                      <a:t> 1%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37037037037034"/>
                      <c:h val="0.1182100725182191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11102398658501016"/>
                  <c:y val="3.82741059526755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Социальная политика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43.5</c:v>
                </c:pt>
                <c:pt idx="1">
                  <c:v>2.6</c:v>
                </c:pt>
                <c:pt idx="2">
                  <c:v>14.1</c:v>
                </c:pt>
                <c:pt idx="3">
                  <c:v>37.5</c:v>
                </c:pt>
                <c:pt idx="4">
                  <c:v>0.4</c:v>
                </c:pt>
                <c:pt idx="5">
                  <c:v>1.9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4343.5</c:v>
                </c:pt>
                <c:pt idx="1">
                  <c:v>3375.7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205.8</c:v>
                </c:pt>
                <c:pt idx="1">
                  <c:v>251.1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212</c:v>
                </c:pt>
                <c:pt idx="1">
                  <c:v>1959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3011.8</c:v>
                </c:pt>
                <c:pt idx="1">
                  <c:v>4988.5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2379,2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0.38098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726614"/>
          <a:ext cx="936104" cy="91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1973,5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9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2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3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A1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4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4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7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18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5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12.11.2024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2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Коромысловское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ноября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0295458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104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082986"/>
              </p:ext>
            </p:extLst>
          </p:nvPr>
        </p:nvGraphicFramePr>
        <p:xfrm>
          <a:off x="66725" y="1335431"/>
          <a:ext cx="9010549" cy="457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108545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11440,0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7983,9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13947,0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10756,9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6344,3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6064,9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3375,7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9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8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4187,6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3011,8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5249,5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4988,5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2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767703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01.11.2024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01.11.2023-2024г.г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612888076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01.11.2023-2024г.г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889981391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экономику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01.11.2023-2024г.г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848737182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7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жилищно-коммунальное хозяйство на </a:t>
            </a:r>
            <a:r>
              <a:rPr lang="ru-RU" sz="2400" b="1" dirty="0" smtClean="0">
                <a:solidFill>
                  <a:srgbClr val="990099"/>
                </a:solidFill>
              </a:rPr>
              <a:t>01.11.2023-2024г.г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023318831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93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социальную политику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01.11.2023-2024г.г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978564888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04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01.11.2024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9292478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0605311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01.11.2023)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10976,1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13847,1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11440,0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13947,0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-463,9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7129,2 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smtClean="0"/>
              <a:t>– </a:t>
            </a:r>
            <a:r>
              <a:rPr lang="ru-RU" sz="2800" smtClean="0"/>
              <a:t>6925,1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январь-октябрь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3293639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январь-октябрь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023037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январь-октябрь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98017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январь-октябрь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161775"/>
              </p:ext>
            </p:extLst>
          </p:nvPr>
        </p:nvGraphicFramePr>
        <p:xfrm>
          <a:off x="428596" y="1214423"/>
          <a:ext cx="8358247" cy="5230216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01.11.2024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01.11.2024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1658,6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1972,6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118,9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523,7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546,2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1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144,9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728,6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779,5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314,9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129,1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1973,5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2379,2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январь-октябрь 2024года                                                                   к уровню января-октября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01.11.2023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01.11.2024года)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6828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2449,7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2379,2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</a:t>
            </a:r>
            <a:r>
              <a:rPr lang="ru-RU" sz="1400" b="1" smtClean="0">
                <a:solidFill>
                  <a:schemeClr val="bg1"/>
                </a:solidFill>
              </a:rPr>
              <a:t>на 70,5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2884</TotalTime>
  <Words>576</Words>
  <Application>Microsoft Office PowerPoint</Application>
  <PresentationFormat>Экран (4:3)</PresentationFormat>
  <Paragraphs>213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Book Antiqua</vt:lpstr>
      <vt:lpstr>Calibri</vt:lpstr>
      <vt:lpstr>Georgia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Городская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январь-октябрь 2024 года</vt:lpstr>
      <vt:lpstr>Факт поступления                                       за январь-октябрь 2024 год</vt:lpstr>
      <vt:lpstr>Исполнение по налоговым и неналоговым доходам  бюджета МО «Коромысловское сельское поселение»                     за январь-октябрь 2024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январь-октябрь 2024г.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расходов бюджета  муниципального образования Коромысловское сельское поселение на 01 ноября 2024 года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01.11.2024 г.</vt:lpstr>
      <vt:lpstr> Динамика расходов бюджета муниципального образования Коромысловское сельское поселение  на общегосударственные расходы на 01.11.2023-2024г.г.</vt:lpstr>
      <vt:lpstr> Динамика расходов бюджета муниципального образования Коромысловское сельское поселение  на национальную оборону на 01.11.2023-2024г.г.</vt:lpstr>
      <vt:lpstr> Динамика расходов бюджета муниципального образования Коромысловское сельское поселение  на национальную экономику на 01.11.2023-2024г.г.</vt:lpstr>
      <vt:lpstr> Динамика расходов бюджета муниципального образования Коромысловское сельское поселение  на жилищно-коммунальное хозяйство на 01.11.2023-2024г.г.</vt:lpstr>
      <vt:lpstr> Динамика расходов бюджета муниципального образования Коромысловское сельское поселение  на социальную политику на 01.11.2023-2024г.г.</vt:lpstr>
      <vt:lpstr>Соотношение сумм бюджетных ассигнований в рамках программ к сумме бюджетных ассигнований на 01.11.2024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Лена</dc:creator>
  <cp:lastModifiedBy>1</cp:lastModifiedBy>
  <cp:revision>399</cp:revision>
  <cp:lastPrinted>2024-05-13T11:38:06Z</cp:lastPrinted>
  <dcterms:modified xsi:type="dcterms:W3CDTF">2024-11-12T12:47:53Z</dcterms:modified>
</cp:coreProperties>
</file>