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347" r:id="rId21"/>
    <p:sldId id="288" r:id="rId22"/>
    <p:sldId id="328" r:id="rId23"/>
    <p:sldId id="326" r:id="rId24"/>
    <p:sldId id="349" r:id="rId25"/>
    <p:sldId id="342" r:id="rId26"/>
    <p:sldId id="296" r:id="rId27"/>
    <p:sldId id="297" r:id="rId28"/>
    <p:sldId id="323" r:id="rId29"/>
    <p:sldId id="34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2284112"/>
        <c:axId val="1172292816"/>
        <c:axId val="0"/>
      </c:bar3DChart>
      <c:catAx>
        <c:axId val="1172284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2292816"/>
        <c:crosses val="autoZero"/>
        <c:auto val="1"/>
        <c:lblAlgn val="ctr"/>
        <c:lblOffset val="100"/>
        <c:noMultiLvlLbl val="0"/>
      </c:catAx>
      <c:valAx>
        <c:axId val="11722928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722841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74554.8</c:v>
                </c:pt>
                <c:pt idx="1">
                  <c:v>12482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январь-октябрь 2024г.</c:v>
                </c:pt>
                <c:pt idx="1">
                  <c:v>Факт по налоговым доходам за январь-октябрь 2024г.</c:v>
                </c:pt>
                <c:pt idx="2">
                  <c:v>План по неналоговым доходам за январь-октябрь 2024г.</c:v>
                </c:pt>
                <c:pt idx="3">
                  <c:v>Факт по неналоговым доходам за январь-октябрь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71409</c:v>
                </c:pt>
                <c:pt idx="1">
                  <c:v>74554.8</c:v>
                </c:pt>
                <c:pt idx="2">
                  <c:v>10810</c:v>
                </c:pt>
                <c:pt idx="3">
                  <c:v>12482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72290640"/>
        <c:axId val="1172284656"/>
      </c:barChart>
      <c:catAx>
        <c:axId val="117229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72284656"/>
        <c:crosses val="autoZero"/>
        <c:auto val="1"/>
        <c:lblAlgn val="ctr"/>
        <c:lblOffset val="100"/>
        <c:noMultiLvlLbl val="0"/>
      </c:catAx>
      <c:valAx>
        <c:axId val="1172284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2290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658510.80000000005</c:v>
                </c:pt>
                <c:pt idx="1">
                  <c:v>777788.5</c:v>
                </c:pt>
                <c:pt idx="2">
                  <c:v>634648.6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172294992"/>
        <c:axId val="1172296080"/>
        <c:axId val="0"/>
      </c:bar3DChart>
      <c:catAx>
        <c:axId val="1172294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172296080"/>
        <c:crosses val="autoZero"/>
        <c:auto val="1"/>
        <c:lblAlgn val="ctr"/>
        <c:lblOffset val="100"/>
        <c:tickMarkSkip val="2"/>
        <c:noMultiLvlLbl val="0"/>
      </c:catAx>
      <c:valAx>
        <c:axId val="1172296080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229499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Общегосударственные расходы</a:t>
                    </a:r>
                    <a:r>
                      <a:rPr lang="ru-RU" dirty="0"/>
                      <a:t>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442281520365397E-2"/>
                  <c:y val="0.2974174426848729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безопасность и правоохранительная деятельность </a:t>
                    </a:r>
                    <a:r>
                      <a:rPr lang="ru-RU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938854865364169E-2"/>
                  <c:y val="-7.92770035040939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экономика</a:t>
                    </a:r>
                    <a:r>
                      <a:rPr lang="ru-RU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ЖКХ
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Образование
48%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7098765432098764E-3"/>
                  <c:y val="-6.115706981780376E-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Культура, кинематография </a:t>
                    </a:r>
                    <a:r>
                      <a:rPr lang="ru-RU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600" dirty="0"/>
                      <a:t>Социальная политика</a:t>
                    </a:r>
                    <a:r>
                      <a:rPr lang="ru-RU" dirty="0"/>
                      <a:t>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4580781568970542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Межбюджетные отношения</a:t>
                    </a:r>
                    <a:r>
                      <a:rPr lang="ru-RU" dirty="0"/>
                      <a:t>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11.5</c:v>
                </c:pt>
                <c:pt idx="1">
                  <c:v>0.6</c:v>
                </c:pt>
                <c:pt idx="2">
                  <c:v>10.9</c:v>
                </c:pt>
                <c:pt idx="3">
                  <c:v>0.3</c:v>
                </c:pt>
                <c:pt idx="4">
                  <c:v>0.1</c:v>
                </c:pt>
                <c:pt idx="5">
                  <c:v>51.1</c:v>
                </c:pt>
                <c:pt idx="6">
                  <c:v>6.7</c:v>
                </c:pt>
                <c:pt idx="7">
                  <c:v>4.8</c:v>
                </c:pt>
                <c:pt idx="8">
                  <c:v>12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2023 год (факт на 01.11.2023)</c:v>
                </c:pt>
                <c:pt idx="1">
                  <c:v>2024 год (факт на 01.11.2024)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265716.59999999998</c:v>
                </c:pt>
                <c:pt idx="1">
                  <c:v>308808.09999999998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2286288"/>
        <c:axId val="1172293904"/>
        <c:axId val="0"/>
      </c:bar3DChart>
      <c:catAx>
        <c:axId val="1172286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72293904"/>
        <c:crosses val="autoZero"/>
        <c:auto val="1"/>
        <c:lblAlgn val="ctr"/>
        <c:lblOffset val="100"/>
        <c:noMultiLvlLbl val="0"/>
      </c:catAx>
      <c:valAx>
        <c:axId val="11722939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1722862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357945.59999999998</c:v>
                </c:pt>
                <c:pt idx="1">
                  <c:v>112293.5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87036,8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0.66383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870630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82219,0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январь-октябрь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545430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январь-октябрь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21991"/>
              </p:ext>
            </p:extLst>
          </p:nvPr>
        </p:nvGraphicFramePr>
        <p:xfrm>
          <a:off x="428596" y="1124744"/>
          <a:ext cx="8358247" cy="5427587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01.11.2024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01.11.2024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71409,0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74554,8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25916,5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26375,0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15192,1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15802,2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22547,9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23899,8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2452,4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1535,0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12482,0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700,3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4996,8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5029,6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82219,0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87036,8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</a:t>
            </a:r>
            <a:r>
              <a:rPr lang="en-US" sz="2800" dirty="0" smtClean="0"/>
              <a:t>2</a:t>
            </a:r>
            <a:r>
              <a:rPr lang="ru-RU" sz="2800" dirty="0" smtClean="0"/>
              <a:t>4 года к уровню января-октября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01.11.2024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68769,6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786082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87036,8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18267,2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280137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836032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599710,9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461135,9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777788,5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634648,6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72582,7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54076,6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93200,0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78389,5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5023,1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4643,0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4309,5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65106,4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41887,2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75057,3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66031,5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5811,6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5236,7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331302,6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265716,6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407821,5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308808,1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71376,5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56215,5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46228,2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35441,9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28034,7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37335,9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30377,3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85907,3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85899,5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11238,8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12392,7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01.11.2024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653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78389,5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54076,6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24312,9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4309,5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3729,2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580,3 тыс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66031,5 тыс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41887,2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24144,3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2205,1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5236,7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3031,6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на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839878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46228,2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51069,2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4841,0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30377,3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28034,7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2342,6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00996" cy="1225536"/>
          </a:xfrm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85899,5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146,8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85752,7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319868" cy="135732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12392,7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11238,8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1153,9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459531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01.11.2023г.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419952,4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588991,4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145770,8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166331,9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70515,3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156891,4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187641,1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234435,2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16749,0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29337,2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631,7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2301,1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-1355,5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01.11.2024года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6322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+62832,1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302002,5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324084,3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01.11.2024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01.11.2023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15 муниципальных программ на общую сумму 197204,1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364834,6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</a:t>
            </a:r>
            <a:r>
              <a:rPr lang="ru-RU" sz="1200" dirty="0" smtClean="0"/>
              <a:t>126880,2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1292716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01.11.2023г)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601872,9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771950,8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599710,9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777788,5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2162,0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-5837,7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 - 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20975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январь-октябрь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20322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4469</TotalTime>
  <Words>1832</Words>
  <Application>Microsoft Office PowerPoint</Application>
  <PresentationFormat>Экран (4:3)</PresentationFormat>
  <Paragraphs>383</Paragraphs>
  <Slides>30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 - октябрь 2024 года</vt:lpstr>
      <vt:lpstr>Факт поступления                                       за январь-октябрь 2024 год</vt:lpstr>
      <vt:lpstr>Исполнение по налоговым и неналоговым доходам  бюджета МО «Кузоватовский район»                                                   за январь-октябрь 2024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январь-октябрь 2024г.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ноября 2024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01.11.2024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01.11.2024года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637</cp:revision>
  <dcterms:modified xsi:type="dcterms:W3CDTF">2024-11-13T06:11:41Z</dcterms:modified>
</cp:coreProperties>
</file>