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9" r:id="rId2"/>
    <p:sldId id="313" r:id="rId3"/>
    <p:sldId id="314" r:id="rId4"/>
    <p:sldId id="321" r:id="rId5"/>
    <p:sldId id="316" r:id="rId6"/>
    <p:sldId id="317" r:id="rId7"/>
    <p:sldId id="318" r:id="rId8"/>
    <p:sldId id="319" r:id="rId9"/>
    <p:sldId id="320" r:id="rId10"/>
    <p:sldId id="278" r:id="rId11"/>
    <p:sldId id="324" r:id="rId12"/>
    <p:sldId id="283" r:id="rId13"/>
    <p:sldId id="284" r:id="rId14"/>
    <p:sldId id="288" r:id="rId15"/>
    <p:sldId id="326" r:id="rId16"/>
    <p:sldId id="329" r:id="rId17"/>
    <p:sldId id="328" r:id="rId18"/>
    <p:sldId id="330" r:id="rId19"/>
    <p:sldId id="298" r:id="rId20"/>
    <p:sldId id="322" r:id="rId21"/>
    <p:sldId id="32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408" autoAdjust="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01.07.2024г.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01.07.2024г.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232640"/>
        <c:axId val="37234176"/>
        <c:axId val="0"/>
      </c:bar3DChart>
      <c:catAx>
        <c:axId val="37232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7234176"/>
        <c:crosses val="autoZero"/>
        <c:auto val="1"/>
        <c:lblAlgn val="ctr"/>
        <c:lblOffset val="100"/>
        <c:noMultiLvlLbl val="0"/>
      </c:catAx>
      <c:valAx>
        <c:axId val="372341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72326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460.4</c:v>
                </c:pt>
                <c:pt idx="1">
                  <c:v>216.2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8046E-2"/>
          <c:w val="0.8698676727909016"/>
          <c:h val="0.583126508104457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 июнь 2024г.</c:v>
                </c:pt>
                <c:pt idx="1">
                  <c:v>Факт по налоговым доходам за январь-июнь 2024г.</c:v>
                </c:pt>
                <c:pt idx="2">
                  <c:v>План по неналоговым доходам за январь-июнь 2024г.</c:v>
                </c:pt>
                <c:pt idx="3">
                  <c:v>Факт по неналоговым доходам за январь-июнь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392.5</c:v>
                </c:pt>
                <c:pt idx="1">
                  <c:v>460.4</c:v>
                </c:pt>
                <c:pt idx="2">
                  <c:v>180.7</c:v>
                </c:pt>
                <c:pt idx="3">
                  <c:v>216.2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0190720"/>
        <c:axId val="40192256"/>
      </c:barChart>
      <c:catAx>
        <c:axId val="40190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0192256"/>
        <c:crosses val="autoZero"/>
        <c:auto val="1"/>
        <c:lblAlgn val="ctr"/>
        <c:lblOffset val="100"/>
        <c:noMultiLvlLbl val="0"/>
      </c:catAx>
      <c:valAx>
        <c:axId val="40192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190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01.07.2024 года</c:v>
                </c:pt>
                <c:pt idx="2">
                  <c:v>факт на 01.07.2024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7392.9</c:v>
                </c:pt>
                <c:pt idx="1">
                  <c:v>10085.5</c:v>
                </c:pt>
                <c:pt idx="2">
                  <c:v>2891.9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97673600"/>
        <c:axId val="97675136"/>
        <c:axId val="0"/>
      </c:bar3DChart>
      <c:catAx>
        <c:axId val="97673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97675136"/>
        <c:crosses val="autoZero"/>
        <c:auto val="1"/>
        <c:lblAlgn val="ctr"/>
        <c:lblOffset val="100"/>
        <c:tickMarkSkip val="2"/>
        <c:noMultiLvlLbl val="0"/>
      </c:catAx>
      <c:valAx>
        <c:axId val="97675136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7673600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0</a:t>
                    </a:r>
                    <a:r>
                      <a:rPr lang="ru-RU" smtClean="0"/>
                      <a:t>,4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0,6%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55.2</c:v>
                </c:pt>
                <c:pt idx="1">
                  <c:v>1.3</c:v>
                </c:pt>
                <c:pt idx="3">
                  <c:v>17</c:v>
                </c:pt>
                <c:pt idx="4">
                  <c:v>25.5</c:v>
                </c:pt>
                <c:pt idx="5">
                  <c:v>0.5</c:v>
                </c:pt>
                <c:pt idx="6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4"/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2346.9</c:v>
                </c:pt>
                <c:pt idx="1">
                  <c:v>3238.6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1239551261669E-2"/>
          <c:y val="9.9644165475653135E-2"/>
          <c:w val="0.67214159267737605"/>
          <c:h val="0.875911458515604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4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37,4% бюджетные ассигнования запланированные в рамках программ</c:v>
                </c:pt>
                <c:pt idx="1">
                  <c:v>62,6%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3719.6</c:v>
                </c:pt>
                <c:pt idx="1">
                  <c:v>6235.4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0.40799</cdr:x>
      <cdr:y>0.59472</cdr:y>
    </cdr:from>
    <cdr:to>
      <cdr:x>0.5382</cdr:x>
      <cdr:y>0.72688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7595" y="2571768"/>
          <a:ext cx="1071576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676,6</a:t>
          </a:r>
          <a:endParaRPr lang="ru-RU" sz="1800" b="1" dirty="0" smtClean="0"/>
        </a:p>
        <a:p xmlns:a="http://schemas.openxmlformats.org/drawingml/2006/main">
          <a:r>
            <a:rPr lang="ru-RU" sz="1800" dirty="0" smtClean="0"/>
            <a:t>тыс.руб</a:t>
          </a:r>
          <a:r>
            <a:rPr lang="ru-RU" sz="1800" dirty="0"/>
            <a:t>.</a:t>
          </a:r>
        </a:p>
      </cdr:txBody>
    </cdr:sp>
  </cdr:relSizeAnchor>
  <cdr:relSizeAnchor xmlns:cdr="http://schemas.openxmlformats.org/drawingml/2006/chartDrawing">
    <cdr:from>
      <cdr:x>0.26723</cdr:x>
      <cdr:y>0.59722</cdr:y>
    </cdr:from>
    <cdr:to>
      <cdr:x>0.38973</cdr:x>
      <cdr:y>0.7434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199188" y="2582598"/>
          <a:ext cx="1008112" cy="6321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573,2 </a:t>
          </a:r>
          <a:r>
            <a:rPr lang="ru-RU" sz="1800" b="1" dirty="0" err="1" smtClean="0"/>
            <a:t>тыс.руб</a:t>
          </a:r>
          <a:r>
            <a:rPr lang="ru-RU" sz="1800" b="1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0.04735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68" y="214315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0.34722</cdr:x>
      <cdr:y>0.77342</cdr:y>
    </cdr:from>
    <cdr:to>
      <cdr:x>0.50348</cdr:x>
      <cdr:y>0.94704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857520" y="3500462"/>
          <a:ext cx="1285884" cy="7858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0.375</cdr:y>
    </cdr:from>
    <cdr:to>
      <cdr:x>0.28897</cdr:x>
      <cdr:y>0.4625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794" y="2143141"/>
          <a:ext cx="1571670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6235,4  тыс.руб</a:t>
          </a:r>
          <a:r>
            <a:rPr lang="ru-RU" sz="1600" dirty="0" smtClean="0"/>
            <a:t>.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0.40281</cdr:x>
      <cdr:y>0.2625</cdr:y>
    </cdr:from>
    <cdr:to>
      <cdr:x>0.53415</cdr:x>
      <cdr:y>0.3625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49" y="1500198"/>
          <a:ext cx="1071570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3719,6 тыс.руб.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95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497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852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389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56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9558204"/>
              </p:ext>
            </p:extLst>
          </p:nvPr>
        </p:nvGraphicFramePr>
        <p:xfrm>
          <a:off x="142844" y="1340768"/>
          <a:ext cx="8821644" cy="5302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Еделевское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июля 2024 года</a:t>
            </a:r>
          </a:p>
        </p:txBody>
      </p:sp>
    </p:spTree>
    <p:extLst>
      <p:ext uri="{BB962C8B-B14F-4D97-AF65-F5344CB8AC3E}">
        <p14:creationId xmlns:p14="http://schemas.microsoft.com/office/powerpoint/2010/main" val="2944990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FFFF00"/>
                </a:solidFill>
              </a:rPr>
              <a:t>Еделевское</a:t>
            </a:r>
            <a:r>
              <a:rPr lang="ru-RU" sz="2000" b="0" dirty="0" smtClean="0">
                <a:solidFill>
                  <a:srgbClr val="FFFF0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587804"/>
              </p:ext>
            </p:extLst>
          </p:nvPr>
        </p:nvGraphicFramePr>
        <p:xfrm>
          <a:off x="285717" y="928670"/>
          <a:ext cx="8715438" cy="4492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01.07.2023г.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01.07.2023г.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01.07.2024г.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01.07.2024г.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6682,3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2346,9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10085,5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3238,6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5326,6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1589,5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5574,4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1715,9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251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898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373,1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245,4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1717,3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1247,1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563,8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356,2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2572,6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8143678"/>
              </p:ext>
            </p:extLst>
          </p:nvPr>
        </p:nvGraphicFramePr>
        <p:xfrm>
          <a:off x="428596" y="171448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dirty="0" smtClean="0">
                <a:solidFill>
                  <a:srgbClr val="FFFF00"/>
                </a:solidFill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01.07.2024 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01.07.2023-2024гг.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01.07.2023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1589,5 тыс.руб.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1715,9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126,4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01.07.2023-2024гг. на национальную оборону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01.07.2023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108,5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65,5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43,0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cs typeface="Times New Roman" pitchFamily="18" charset="0"/>
              </a:rPr>
              <a:t>Еделевское</a:t>
            </a:r>
            <a:r>
              <a:rPr lang="ru-RU" sz="28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01.07.2023-2024гг. на национальную экономику</a:t>
            </a:r>
            <a:endParaRPr lang="ru-RU" sz="28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2023 год   (факт на 01.07.2023 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год  (факт на 01.07.2024 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245,4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1247,1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1001,7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81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01.07.2023-2024гг. на жилищно-коммунальное хозяйство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01.07.2023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356,2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203,2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153,0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6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Еделевское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01.07.2023-2024гг. на социальную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политику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 (факт на 01.07.2023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17,3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6,9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357694"/>
            <a:ext cx="1857388" cy="1285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10,4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1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5769517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571636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Динамика расходов Еделевского сельского поселения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 01.07.2023-2024 г.г. (в тыс.руб.)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2169860"/>
              </p:ext>
            </p:extLst>
          </p:nvPr>
        </p:nvGraphicFramePr>
        <p:xfrm>
          <a:off x="500034" y="1643050"/>
          <a:ext cx="8143932" cy="473424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01.07.23 г.)</a:t>
                      </a:r>
                      <a:r>
                        <a:rPr lang="ru-RU" sz="15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01.07.24 г.)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6160,4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10030,4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80738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6682,3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10085,0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-521,9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-55,1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01.07.2024 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0687226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</a:t>
            </a:r>
            <a:r>
              <a:rPr lang="ru-RU" sz="2800" i="1" dirty="0" err="1" smtClean="0"/>
              <a:t>Еделевское</a:t>
            </a:r>
            <a:r>
              <a:rPr lang="ru-RU" sz="2800" i="1" dirty="0" smtClean="0"/>
              <a:t>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–3719,6 тыс. руб.</a:t>
            </a:r>
          </a:p>
          <a:p>
            <a:pPr algn="ctr"/>
            <a:r>
              <a:rPr lang="ru-RU" sz="2800" i="1" dirty="0" smtClean="0"/>
              <a:t>Исполнено на отчетную дату – 1392,6 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Еделевское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</a:t>
            </a:r>
            <a:r>
              <a:rPr lang="ru-RU" dirty="0" smtClean="0"/>
              <a:t>январь-июнь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913460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</a:t>
            </a:r>
            <a:r>
              <a:rPr lang="ru-RU" dirty="0" smtClean="0">
                <a:solidFill>
                  <a:schemeClr val="bg1"/>
                </a:solidFill>
              </a:rPr>
              <a:t>январь-июнь </a:t>
            </a:r>
            <a:r>
              <a:rPr lang="ru-RU" dirty="0" smtClean="0">
                <a:solidFill>
                  <a:schemeClr val="bg1"/>
                </a:solidFill>
              </a:rPr>
              <a:t>2024 год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1650115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«Еделевское сельское поселение»                                               за </a:t>
            </a:r>
            <a:r>
              <a:rPr lang="ru-RU" sz="2400" dirty="0" smtClean="0"/>
              <a:t>январь-июнь </a:t>
            </a:r>
            <a:r>
              <a:rPr lang="ru-RU" sz="2400" dirty="0" smtClean="0"/>
              <a:t>2024года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755624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</a:t>
            </a:r>
            <a:r>
              <a:rPr lang="ru-RU" sz="1800" i="1" dirty="0" smtClean="0"/>
              <a:t>январь-июнь 2024г</a:t>
            </a:r>
            <a:r>
              <a:rPr lang="ru-RU" sz="1800" i="1" dirty="0" smtClean="0"/>
              <a:t>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022551"/>
              </p:ext>
            </p:extLst>
          </p:nvPr>
        </p:nvGraphicFramePr>
        <p:xfrm>
          <a:off x="428596" y="1285859"/>
          <a:ext cx="8358247" cy="4988245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8016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январь-июнь  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2024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 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январь- июнь           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2024года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924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392,5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460,4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117,3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207,6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218,3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105,2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6,4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53,3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172,0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234,8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136,5</a:t>
                      </a:r>
                      <a:endParaRPr lang="ru-RU" sz="1400" b="1" i="0" u="none" strike="noStrike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180,7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216,2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119,6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914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100,9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2976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0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174,6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102,7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7889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528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573,2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676,6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118,0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</a:t>
            </a:r>
            <a:r>
              <a:rPr lang="ru-RU" sz="2800" dirty="0" smtClean="0"/>
              <a:t>январь-июнь </a:t>
            </a:r>
            <a:r>
              <a:rPr lang="ru-RU" sz="2800" dirty="0" smtClean="0"/>
              <a:t>2024 года                                                                         к уровню </a:t>
            </a:r>
            <a:r>
              <a:rPr lang="ru-RU" sz="2800" dirty="0" smtClean="0"/>
              <a:t>января-июня </a:t>
            </a:r>
            <a:r>
              <a:rPr lang="ru-RU" sz="2800" dirty="0" smtClean="0"/>
              <a:t>2023 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01.07.2023года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01.07.2024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14818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570,5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676,6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на </a:t>
            </a:r>
            <a:r>
              <a:rPr lang="ru-RU" sz="1400" b="1" dirty="0" smtClean="0">
                <a:solidFill>
                  <a:schemeClr val="bg1"/>
                </a:solidFill>
              </a:rPr>
              <a:t>106,1 </a:t>
            </a:r>
            <a:r>
              <a:rPr lang="ru-RU" sz="1400" b="1" dirty="0" smtClean="0">
                <a:solidFill>
                  <a:schemeClr val="bg1"/>
                </a:solidFill>
              </a:rPr>
              <a:t>тыс.руб.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2937</TotalTime>
  <Words>773</Words>
  <Application>Microsoft Office PowerPoint</Application>
  <PresentationFormat>Экран (4:3)</PresentationFormat>
  <Paragraphs>239</Paragraphs>
  <Slides>21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Презентация PowerPoint</vt:lpstr>
      <vt:lpstr>Параметры бюджета муниципального образования Еделевское сельское поселение</vt:lpstr>
      <vt:lpstr>Доходы бюджета муниципального образования Еделевское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январь-июнь 2024 года</vt:lpstr>
      <vt:lpstr>Факт поступления                                       за январь-июнь 2024 год</vt:lpstr>
      <vt:lpstr>Исполнение по налоговым и неналоговым доходам бюджета МО «Еделевское сельское поселение»                                               за январь-июнь 2024года</vt:lpstr>
      <vt:lpstr>Справка о выполнении плана поступления доходов бюджета муниципального образования «Еделевское сельское поселение»                                                                                       в разрезе доходных источников за январь-июнь 2024г.</vt:lpstr>
      <vt:lpstr>Презентация PowerPoint</vt:lpstr>
      <vt:lpstr>  Параметры расходов бюджета муниципального образования Еделевское сельское поселение  </vt:lpstr>
      <vt:lpstr>Динамика расходов бюджета  муниципального образования Еделевское сельское поселение на 01 июля 2024 года</vt:lpstr>
      <vt:lpstr>Структура и динамика расходов бюджета муниципального образования Еделевское сельское поселение по разделам классификации расходов (тыс.руб.)</vt:lpstr>
      <vt:lpstr>Структура расходов бюджета муниципального образования Еделевское сельское поселение на 01.07.2024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Еделевского сельского поселения на 01.07.2023-2024 г.г. (в тыс.руб.)</vt:lpstr>
      <vt:lpstr>Соотношение сумм бюджетных ассигнований в рамках программ к сумме бюджетных ассигнований на 01.07.2024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447</cp:revision>
  <dcterms:modified xsi:type="dcterms:W3CDTF">2024-07-11T04:37:59Z</dcterms:modified>
</cp:coreProperties>
</file>