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99" r:id="rId2"/>
    <p:sldId id="313" r:id="rId3"/>
    <p:sldId id="256" r:id="rId4"/>
    <p:sldId id="326" r:id="rId5"/>
    <p:sldId id="327" r:id="rId6"/>
    <p:sldId id="328" r:id="rId7"/>
    <p:sldId id="329" r:id="rId8"/>
    <p:sldId id="330" r:id="rId9"/>
    <p:sldId id="331" r:id="rId10"/>
    <p:sldId id="278" r:id="rId11"/>
    <p:sldId id="334" r:id="rId12"/>
    <p:sldId id="283" r:id="rId13"/>
    <p:sldId id="335" r:id="rId14"/>
    <p:sldId id="288" r:id="rId15"/>
    <p:sldId id="336" r:id="rId16"/>
    <p:sldId id="337" r:id="rId17"/>
    <p:sldId id="338" r:id="rId18"/>
    <p:sldId id="339" r:id="rId19"/>
    <p:sldId id="298" r:id="rId20"/>
    <p:sldId id="332" r:id="rId21"/>
    <p:sldId id="33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FFFF"/>
    <a:srgbClr val="66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65" autoAdjust="0"/>
    <p:restoredTop sz="97429" autoAdjust="0"/>
  </p:normalViewPr>
  <p:slideViewPr>
    <p:cSldViewPr>
      <p:cViewPr varScale="1">
        <p:scale>
          <a:sx n="129" d="100"/>
          <a:sy n="129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01.07.2024г.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01.07.2024г.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1.1000000000000001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8566528"/>
        <c:axId val="38596992"/>
        <c:axId val="0"/>
      </c:bar3DChart>
      <c:catAx>
        <c:axId val="3856652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38596992"/>
        <c:crosses val="autoZero"/>
        <c:auto val="1"/>
        <c:lblAlgn val="ctr"/>
        <c:lblOffset val="100"/>
        <c:noMultiLvlLbl val="0"/>
      </c:catAx>
      <c:valAx>
        <c:axId val="385969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8566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tx1"/>
                </a:solidFill>
              </a:rPr>
              <a:t>тыс.рублей</a:t>
            </a:r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767.4</c:v>
                </c:pt>
                <c:pt idx="1">
                  <c:v>316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70022844366676"/>
          <c:y val="0.1679379926029074"/>
          <c:w val="0.8698676727909016"/>
          <c:h val="0.574921297674184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январь-июнь 2024г.</c:v>
                </c:pt>
                <c:pt idx="1">
                  <c:v>Факт по налоговым доходам за январь- июнь 2024г.</c:v>
                </c:pt>
                <c:pt idx="2">
                  <c:v>План по неналоговым доходам за январь- июнь 2024г.</c:v>
                </c:pt>
                <c:pt idx="3">
                  <c:v>Факт по неналоговым доходам за январь- июнь 2024г.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669</c:v>
                </c:pt>
                <c:pt idx="1">
                  <c:v>767.4</c:v>
                </c:pt>
                <c:pt idx="2">
                  <c:v>316</c:v>
                </c:pt>
                <c:pt idx="3">
                  <c:v>316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40976768"/>
        <c:axId val="40978304"/>
      </c:barChart>
      <c:catAx>
        <c:axId val="40976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0978304"/>
        <c:crosses val="autoZero"/>
        <c:auto val="1"/>
        <c:lblAlgn val="ctr"/>
        <c:lblOffset val="100"/>
        <c:noMultiLvlLbl val="0"/>
      </c:catAx>
      <c:valAx>
        <c:axId val="40978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09767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2024 (первоначальный план)</c:v>
                </c:pt>
                <c:pt idx="1">
                  <c:v>Уточнённый план на 01.07.2024 года</c:v>
                </c:pt>
                <c:pt idx="2">
                  <c:v>факт на 01.07.2024года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9036.2999999999993</c:v>
                </c:pt>
                <c:pt idx="1">
                  <c:v>10257.700000000001</c:v>
                </c:pt>
                <c:pt idx="2">
                  <c:v>3372.3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50459776"/>
        <c:axId val="50562560"/>
        <c:axId val="0"/>
      </c:bar3DChart>
      <c:catAx>
        <c:axId val="5045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50562560"/>
        <c:crosses val="autoZero"/>
        <c:auto val="1"/>
        <c:lblAlgn val="ctr"/>
        <c:lblOffset val="100"/>
        <c:tickMarkSkip val="2"/>
        <c:noMultiLvlLbl val="0"/>
      </c:catAx>
      <c:valAx>
        <c:axId val="50562560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0459776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1.274302517740838E-3"/>
                  <c:y val="-2.855503606621383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1026416836784291E-2"/>
                  <c:y val="-1.785510257665536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6898937979974724E-2"/>
                  <c:y val="-3.492554840847852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3984033245844269E-2"/>
                  <c:y val="3.71463464278444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68.400000000000006</c:v>
                </c:pt>
                <c:pt idx="1">
                  <c:v>1.3</c:v>
                </c:pt>
                <c:pt idx="2">
                  <c:v>0.1</c:v>
                </c:pt>
                <c:pt idx="3">
                  <c:v>23.1</c:v>
                </c:pt>
                <c:pt idx="4">
                  <c:v>5.4</c:v>
                </c:pt>
                <c:pt idx="5">
                  <c:v>0.5</c:v>
                </c:pt>
                <c:pt idx="6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explosion val="3"/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3431.2</c:v>
                </c:pt>
                <c:pt idx="1">
                  <c:v>3372.3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13"/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Pt>
            <c:idx val="2"/>
            <c:bubble3D val="0"/>
            <c:explosion val="0"/>
            <c:spPr>
              <a:solidFill>
                <a:schemeClr val="accent3">
                  <a:tint val="3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 бюджетные ассигнования запланированные в рамках программ</c:v>
                </c:pt>
                <c:pt idx="1">
                  <c:v> бюджетные ассигнования запланированные на непрограммные мероприятия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3079.8</c:v>
                </c:pt>
                <c:pt idx="1">
                  <c:v>7047.3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0.36979</cdr:x>
      <cdr:y>0.64718</cdr:y>
    </cdr:from>
    <cdr:to>
      <cdr:x>0.49473</cdr:x>
      <cdr:y>0.78039</cdr:y>
    </cdr:to>
    <cdr:sp macro="" textlink="">
      <cdr:nvSpPr>
        <cdr:cNvPr id="2" name="TextBox 1"/>
        <cdr:cNvSpPr txBox="1"/>
      </cdr:nvSpPr>
      <cdr:spPr>
        <a:xfrm xmlns:a="http://schemas.openxmlformats.org/drawingml/2006/main" flipV="1">
          <a:off x="3043224" y="2798622"/>
          <a:ext cx="102817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0.24098</cdr:x>
      <cdr:y>0.69384</cdr:y>
    </cdr:from>
    <cdr:to>
      <cdr:x>0.37327</cdr:x>
      <cdr:y>0.84252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983164" y="3000407"/>
          <a:ext cx="1088699" cy="6429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ru-RU" sz="1800" b="1" dirty="0" smtClean="0"/>
            <a:t>985,0</a:t>
          </a:r>
        </a:p>
        <a:p xmlns:a="http://schemas.openxmlformats.org/drawingml/2006/main"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0.39848</cdr:x>
      <cdr:y>0.54727</cdr:y>
    </cdr:from>
    <cdr:to>
      <cdr:x>0.50348</cdr:x>
      <cdr:y>0.79704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3279308" y="2366574"/>
          <a:ext cx="864096" cy="10801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1083,5 </a:t>
          </a:r>
          <a:r>
            <a:rPr lang="ru-RU" sz="18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тыс. руб.</a:t>
          </a:r>
          <a:endParaRPr lang="ru-RU" sz="18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0.46875</cdr:x>
      <cdr:y>0.22098</cdr:y>
    </cdr:from>
    <cdr:to>
      <cdr:x>0.56424</cdr:x>
      <cdr:y>0.34725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857652" y="1000132"/>
          <a:ext cx="785818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0.3125</cdr:x>
      <cdr:y>0.07892</cdr:y>
    </cdr:from>
    <cdr:to>
      <cdr:x>0.40799</cdr:x>
      <cdr:y>0.17362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71750" y="357190"/>
          <a:ext cx="785845" cy="4286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0.24306</cdr:x>
      <cdr:y>0.71028</cdr:y>
    </cdr:from>
    <cdr:to>
      <cdr:x>0.33854</cdr:x>
      <cdr:y>0.82077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00264" y="3214710"/>
          <a:ext cx="785818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0.39931</cdr:x>
      <cdr:y>0.55244</cdr:y>
    </cdr:from>
    <cdr:to>
      <cdr:x>0.65973</cdr:x>
      <cdr:y>0.91547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286162" y="2500330"/>
          <a:ext cx="2143126" cy="1643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solidFill>
              <a:srgbClr val="002060"/>
            </a:solidFill>
          </a:endParaRPr>
        </a:p>
      </cdr:txBody>
    </cdr:sp>
  </cdr:relSizeAnchor>
  <cdr:relSizeAnchor xmlns:cdr="http://schemas.openxmlformats.org/drawingml/2006/chartDrawing">
    <cdr:from>
      <cdr:x>0.68577</cdr:x>
      <cdr:y>0.07892</cdr:y>
    </cdr:from>
    <cdr:to>
      <cdr:x>0.92015</cdr:x>
      <cdr:y>0.22098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5643602" y="357190"/>
          <a:ext cx="1928826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0.59896</cdr:x>
      <cdr:y>0.36303</cdr:y>
    </cdr:from>
    <cdr:to>
      <cdr:x>0.71181</cdr:x>
      <cdr:y>0.48931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4929222" y="1643074"/>
          <a:ext cx="9286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0.0225</cdr:x>
      <cdr:y>0.57781</cdr:y>
    </cdr:from>
    <cdr:to>
      <cdr:x>0.21347</cdr:x>
      <cdr:y>0.68472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83534" y="2724334"/>
          <a:ext cx="1557964" cy="5040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 smtClean="0"/>
        </a:p>
      </cdr:txBody>
    </cdr:sp>
  </cdr:relSizeAnchor>
  <cdr:relSizeAnchor xmlns:cdr="http://schemas.openxmlformats.org/drawingml/2006/chartDrawing">
    <cdr:from>
      <cdr:x>0.42032</cdr:x>
      <cdr:y>0.33345</cdr:y>
    </cdr:from>
    <cdr:to>
      <cdr:x>0.64918</cdr:x>
      <cdr:y>0.48618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429038" y="1572206"/>
          <a:ext cx="1867063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6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1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128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909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6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</a:t>
            </a:r>
            <a:r>
              <a:rPr lang="ru-RU" sz="4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</a:p>
          <a:p>
            <a:pPr algn="ctr"/>
            <a:r>
              <a:rPr lang="ru-RU" sz="4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</a:t>
            </a:r>
            <a:r>
              <a:rPr lang="ru-RU" b="1" i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r>
              <a:rPr lang="ru-RU" dirty="0" smtClean="0">
                <a:solidFill>
                  <a:srgbClr val="990099"/>
                </a:solidFill>
              </a:rPr>
              <a:t/>
            </a:r>
            <a:br>
              <a:rPr lang="ru-RU" dirty="0" smtClean="0">
                <a:solidFill>
                  <a:srgbClr val="990099"/>
                </a:solidFill>
              </a:rPr>
            </a:br>
            <a:endParaRPr lang="ru-RU" sz="4900" b="1" i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8301037" cy="7143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Безводовское сельское поселение</a:t>
            </a:r>
            <a:b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июля 2024 года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6907701"/>
              </p:ext>
            </p:extLst>
          </p:nvPr>
        </p:nvGraphicFramePr>
        <p:xfrm>
          <a:off x="714375" y="1143000"/>
          <a:ext cx="80724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6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EFB3FF-F728-4C96-A0A2-E89BC40D4794}" type="slidenum">
              <a:rPr lang="ru-RU" altLang="ru-RU"/>
              <a:pPr/>
              <a:t>11</a:t>
            </a:fld>
            <a:endParaRPr lang="ru-RU" alt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86563" y="1268413"/>
            <a:ext cx="1928812" cy="2889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00B050"/>
                </a:solidFill>
              </a:rPr>
              <a:t>Структура и динамика расходов бюджета муниципального образования </a:t>
            </a:r>
            <a:r>
              <a:rPr lang="ru-RU" sz="2000" b="0" dirty="0" err="1" smtClean="0">
                <a:solidFill>
                  <a:srgbClr val="00B050"/>
                </a:solidFill>
              </a:rPr>
              <a:t>Безводовское</a:t>
            </a:r>
            <a:r>
              <a:rPr lang="ru-RU" sz="2000" b="0" dirty="0" smtClean="0">
                <a:solidFill>
                  <a:srgbClr val="00B050"/>
                </a:solidFill>
              </a:rPr>
              <a:t> сельское поселение по разделам классификации расходов (тыс.руб.)</a:t>
            </a:r>
            <a:endParaRPr lang="ru-RU" sz="2000" b="0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87663"/>
              </p:ext>
            </p:extLst>
          </p:nvPr>
        </p:nvGraphicFramePr>
        <p:xfrm>
          <a:off x="285717" y="928670"/>
          <a:ext cx="8715438" cy="488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27328"/>
                <a:gridCol w="78581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01.07.2023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01.07.2023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01.07.2024 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01.07.2024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3431,2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4178,4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93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6151,7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2708,7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2522,0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297,3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2370,7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898,1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380,1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214,4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742,6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631,4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2549,9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58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86,6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42,9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4090215"/>
              </p:ext>
            </p:extLst>
          </p:nvPr>
        </p:nvGraphicFramePr>
        <p:xfrm>
          <a:off x="611560" y="1700808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Безводовское сельское поселение на 01.07.2024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Безводовское сельское поселение на 01.07.2023-2024 г.г. на общегосударственные вопросы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2708,7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2522,0 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Снижение на  186,7 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01.07.2023-2024 г.г. на национальную оборону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52,2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62,6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 на  10,4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01.07.2023-2024 г.г. на национальную экономику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399,0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898,1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 499,1 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26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01.07.2023-2024 г.г. на жилищно-коммунальное хозяйство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214,4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631,4 тыс.руб.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417,0 </a:t>
            </a:r>
            <a:r>
              <a:rPr lang="ru-RU" sz="11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7FD13B"/>
                </a:solidFill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Безводовское сельское поселение на 01.07.2023-2024 г.г. на социальную политику</a:t>
            </a:r>
            <a:endParaRPr lang="ru-RU" sz="2800" b="1" dirty="0">
              <a:solidFill>
                <a:srgbClr val="7FD13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01.07.2023 года</a:t>
            </a:r>
            <a:r>
              <a:rPr lang="ru-RU" sz="2400" dirty="0" smtClean="0">
                <a:solidFill>
                  <a:srgbClr val="1AB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1AB39F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 год  (факт на 01.07.2024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42,9 </a:t>
            </a:r>
            <a:r>
              <a:rPr lang="ru-RU" sz="2400" b="1" dirty="0" err="1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EA157A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EA157A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64,3 </a:t>
            </a:r>
            <a:r>
              <a:rPr lang="ru-RU" sz="2400" b="1" dirty="0" err="1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b="1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786182" y="4429132"/>
            <a:ext cx="1857388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21,4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90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15436" cy="1285884"/>
          </a:xfrm>
          <a:noFill/>
          <a:scene3d>
            <a:camera prst="orthographicFront">
              <a:rot lat="0" lon="0" rev="0"/>
            </a:camera>
            <a:lightRig rig="threePt" dir="t"/>
          </a:scene3d>
          <a:sp3d>
            <a:bevelT w="101600" prst="riblet"/>
          </a:sp3d>
        </p:spPr>
        <p:txBody>
          <a:bodyPr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Динамика расходов Безводовского сельского поселения</a:t>
            </a:r>
            <a:r>
              <a:rPr lang="ru-RU" sz="28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на 01.07.2024 года (в тыс.руб.)</a:t>
            </a:r>
            <a:endParaRPr lang="ru-RU" sz="28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365786"/>
              </p:ext>
            </p:extLst>
          </p:nvPr>
        </p:nvGraphicFramePr>
        <p:xfrm>
          <a:off x="21428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</a:t>
            </a:r>
            <a:r>
              <a:rPr lang="ru-RU" sz="3200" b="1" dirty="0" err="1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682777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01.07.23 г.)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01.07.24 г.)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726,5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10046,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9879,6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10257,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-211,2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43932" cy="157163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01.07.2024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812640"/>
              </p:ext>
            </p:extLst>
          </p:nvPr>
        </p:nvGraphicFramePr>
        <p:xfrm>
          <a:off x="500034" y="1928802"/>
          <a:ext cx="815816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   </a:t>
            </a:r>
            <a:r>
              <a:rPr lang="ru-RU" sz="2800" i="1" dirty="0" smtClean="0"/>
              <a:t>В муниципальном образовании Безводовское сельское поселение в бюджете 2024 года запланирована реализация  1 программы.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i="1" dirty="0" smtClean="0"/>
              <a:t>Плановые назначения – 3079,8 тыс. руб.</a:t>
            </a:r>
          </a:p>
          <a:p>
            <a:pPr algn="ctr"/>
            <a:r>
              <a:rPr lang="ru-RU" sz="2800" i="1" dirty="0" smtClean="0"/>
              <a:t>Исполнено на отчетную дату –1496,0 тыс.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Безводовское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186766" cy="5270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792"/>
                <a:gridCol w="1785950"/>
                <a:gridCol w="1643074"/>
                <a:gridCol w="178595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Наименование доходных источников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района,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 городского поселения, %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Бюджеты сельских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поселений,%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r>
                        <a:rPr lang="ru-RU" sz="1600" smtClean="0"/>
                        <a:t>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99FF99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Исполнение плана                                    за январь- июнь 20</a:t>
            </a:r>
            <a:r>
              <a:rPr lang="en-US" dirty="0" smtClean="0"/>
              <a:t>2</a:t>
            </a:r>
            <a:r>
              <a:rPr lang="ru-RU" dirty="0" smtClean="0"/>
              <a:t>4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1219614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71570"/>
          </a:xfrm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Факт поступления                                       за </a:t>
            </a:r>
            <a:r>
              <a:rPr lang="ru-RU" dirty="0" smtClean="0">
                <a:solidFill>
                  <a:schemeClr val="tx1"/>
                </a:solidFill>
              </a:rPr>
              <a:t>январь-июнь 2024 </a:t>
            </a:r>
            <a:r>
              <a:rPr lang="ru-RU" dirty="0" smtClean="0">
                <a:solidFill>
                  <a:schemeClr val="tx1"/>
                </a:solidFill>
              </a:rPr>
              <a:t>год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51705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/>
              <a:t>Исполнение по налоговым и неналоговым доходам бюджета МО «Безводовское сельское поселения»                                          за </a:t>
            </a:r>
            <a:r>
              <a:rPr lang="ru-RU" sz="2400" dirty="0" smtClean="0"/>
              <a:t>январь-июнь </a:t>
            </a:r>
            <a:r>
              <a:rPr lang="ru-RU" sz="2400" dirty="0" smtClean="0"/>
              <a:t>2024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518004"/>
              </p:ext>
            </p:extLst>
          </p:nvPr>
        </p:nvGraphicFramePr>
        <p:xfrm>
          <a:off x="457200" y="2214554"/>
          <a:ext cx="8229600" cy="4643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1800" i="1" dirty="0" smtClean="0"/>
              <a:t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</a:t>
            </a:r>
            <a:r>
              <a:rPr lang="ru-RU" sz="1800" i="1" dirty="0" smtClean="0"/>
              <a:t>январь-июнь </a:t>
            </a:r>
            <a:r>
              <a:rPr lang="ru-RU" sz="1800" i="1" dirty="0" smtClean="0"/>
              <a:t>2024г.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500363"/>
              </p:ext>
            </p:extLst>
          </p:nvPr>
        </p:nvGraphicFramePr>
        <p:xfrm>
          <a:off x="428596" y="1428740"/>
          <a:ext cx="8358247" cy="4733542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686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 план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январь-июнь   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Arial"/>
                        </a:rPr>
                        <a:t>факт за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               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январь-июнь           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2024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818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669,0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767,4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114,7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237,0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276,3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116,6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164,0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184,1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112,3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30,8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513,3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262,0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276,2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105,41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316,0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316,0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74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12,0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210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8762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304,0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24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985,0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1083,4,0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</a:t>
            </a:r>
            <a:r>
              <a:rPr lang="ru-RU" sz="2800" dirty="0" smtClean="0"/>
              <a:t>январь-июнь </a:t>
            </a:r>
            <a:r>
              <a:rPr lang="ru-RU" sz="2800" dirty="0" smtClean="0"/>
              <a:t>2024 года к уровню </a:t>
            </a:r>
            <a:r>
              <a:rPr lang="ru-RU" sz="2800" dirty="0" smtClean="0"/>
              <a:t>января-июня </a:t>
            </a:r>
            <a:r>
              <a:rPr lang="ru-RU" sz="2800" dirty="0" smtClean="0"/>
              <a:t>2023года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2023 год 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01.07.2023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2024год 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01.07.2024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429132"/>
            <a:ext cx="2779242" cy="1357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5235,6тыс.руб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98546" y="4287189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1083,4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707904" y="4509120"/>
            <a:ext cx="2007104" cy="1134458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Снижение на </a:t>
            </a:r>
            <a:r>
              <a:rPr lang="ru-RU" sz="1400" b="1" dirty="0" smtClean="0">
                <a:solidFill>
                  <a:schemeClr val="tx1"/>
                </a:solidFill>
              </a:rPr>
              <a:t>4152,2 тыс. руб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3559</TotalTime>
  <Words>790</Words>
  <Application>Microsoft Office PowerPoint</Application>
  <PresentationFormat>Экран (4:3)</PresentationFormat>
  <Paragraphs>243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Презентация PowerPoint</vt:lpstr>
      <vt:lpstr>Параметры бюджета муниципального образования Безводовское сельское поселение</vt:lpstr>
      <vt:lpstr>Доходы бюджета муниципального образования Безводовское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январь- июнь 2024 года</vt:lpstr>
      <vt:lpstr>Факт поступления                                       за январь-июнь 2024 год</vt:lpstr>
      <vt:lpstr>Исполнение по налоговым и неналоговым доходам бюджета МО «Безводовское сельское поселения»                                          за январь-июнь 2024 года</vt:lpstr>
      <vt:lpstr>Справка о выполнении плана поступления доходов бюджета муниципального образования «Безводовское сельское поселение»                                                                                       в разрезе доходных источников за  январь-июнь 2024г.</vt:lpstr>
      <vt:lpstr>Презентация PowerPoint</vt:lpstr>
      <vt:lpstr>  Параметры расходов бюджета муниципального образования Безводовское сельское поселение  </vt:lpstr>
      <vt:lpstr>Динамика расходов бюджета  муниципального образования Безводовское сельское поселение на 01 июля 2024 года</vt:lpstr>
      <vt:lpstr>Структура и динамика расходов бюджета муниципального образования Безводовское сельское поселение по разделам классификации расходов (тыс.руб.)</vt:lpstr>
      <vt:lpstr>Структура расходов бюджета муниципального образования Безводовское сельское поселение на 01.07.2024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расходов Безводовского сельского поселения на 01.07.2024 года (в тыс.руб.)</vt:lpstr>
      <vt:lpstr>Соотношение сумм бюджетных ассигнований в рамках программ к сумме бюджетных ассигнований на 01.07.2024 года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458</cp:revision>
  <cp:lastPrinted>2024-05-13T10:34:10Z</cp:lastPrinted>
  <dcterms:modified xsi:type="dcterms:W3CDTF">2024-07-11T04:25:39Z</dcterms:modified>
</cp:coreProperties>
</file>