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9" r:id="rId2"/>
    <p:sldId id="313" r:id="rId3"/>
    <p:sldId id="320" r:id="rId4"/>
    <p:sldId id="319" r:id="rId5"/>
    <p:sldId id="314" r:id="rId6"/>
    <p:sldId id="315" r:id="rId7"/>
    <p:sldId id="316" r:id="rId8"/>
    <p:sldId id="317" r:id="rId9"/>
    <p:sldId id="318" r:id="rId10"/>
    <p:sldId id="278" r:id="rId11"/>
    <p:sldId id="325" r:id="rId12"/>
    <p:sldId id="283" r:id="rId13"/>
    <p:sldId id="284" r:id="rId14"/>
    <p:sldId id="288" r:id="rId15"/>
    <p:sldId id="326" r:id="rId16"/>
    <p:sldId id="327" r:id="rId17"/>
    <p:sldId id="328" r:id="rId18"/>
    <p:sldId id="321" r:id="rId19"/>
    <p:sldId id="322" r:id="rId20"/>
    <p:sldId id="32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44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01.07.2024г.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01.07.2024г.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1888000"/>
        <c:axId val="38625280"/>
        <c:axId val="0"/>
      </c:bar3DChart>
      <c:catAx>
        <c:axId val="41888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625280"/>
        <c:crosses val="autoZero"/>
        <c:auto val="1"/>
        <c:lblAlgn val="ctr"/>
        <c:lblOffset val="100"/>
        <c:noMultiLvlLbl val="0"/>
      </c:catAx>
      <c:valAx>
        <c:axId val="386252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88800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280.60000000000002</c:v>
                </c:pt>
                <c:pt idx="1">
                  <c:v>212.4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44E-2"/>
          <c:w val="0.8698676727909016"/>
          <c:h val="0.5831265081044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январь-июнь 2024г.</c:v>
                </c:pt>
                <c:pt idx="1">
                  <c:v>Факт по налоговым доходам за январь-июнь 2024г.</c:v>
                </c:pt>
                <c:pt idx="2">
                  <c:v>План по неналоговым доходам за январь-июнь 2024г.</c:v>
                </c:pt>
                <c:pt idx="3">
                  <c:v>Факт по неналоговым доходам за январь-июнь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245.5</c:v>
                </c:pt>
                <c:pt idx="1">
                  <c:v>280.60000000000002</c:v>
                </c:pt>
                <c:pt idx="2">
                  <c:v>212.3</c:v>
                </c:pt>
                <c:pt idx="3">
                  <c:v>212.4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38166528"/>
        <c:axId val="38168064"/>
      </c:barChart>
      <c:catAx>
        <c:axId val="38166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8168064"/>
        <c:crosses val="autoZero"/>
        <c:auto val="1"/>
        <c:lblAlgn val="ctr"/>
        <c:lblOffset val="100"/>
        <c:noMultiLvlLbl val="0"/>
      </c:catAx>
      <c:valAx>
        <c:axId val="38168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166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01.07.2024 года</c:v>
                </c:pt>
                <c:pt idx="2">
                  <c:v>факт на 01.07.2024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3297.9</c:v>
                </c:pt>
                <c:pt idx="1">
                  <c:v>5414.1</c:v>
                </c:pt>
                <c:pt idx="2">
                  <c:v>2134.1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42875520"/>
        <c:axId val="42905984"/>
        <c:axId val="0"/>
      </c:bar3DChart>
      <c:catAx>
        <c:axId val="4287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42905984"/>
        <c:crosses val="autoZero"/>
        <c:auto val="1"/>
        <c:lblAlgn val="ctr"/>
        <c:lblOffset val="100"/>
        <c:tickMarkSkip val="2"/>
        <c:noMultiLvlLbl val="0"/>
      </c:catAx>
      <c:valAx>
        <c:axId val="42905984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287552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/>
              <c:tx>
                <c:rich>
                  <a:bodyPr/>
                  <a:lstStyle/>
                  <a:p>
                    <a:fld id="{FE3E8749-644C-488C-A96E-8925D869B478}" type="CATEGORYNAME">
                      <a:rPr lang="ru-RU"/>
                      <a:pPr/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1866834354039078"/>
                  <c:y val="-0.5592803630758846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22%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012075921065422"/>
                  <c:y val="0.5208787171883713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1523524837173134E-3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0336529114416254"/>
                  <c:y val="9.609585978176403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3%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41.8</c:v>
                </c:pt>
                <c:pt idx="1">
                  <c:v>2.4</c:v>
                </c:pt>
                <c:pt idx="2">
                  <c:v>22.4</c:v>
                </c:pt>
                <c:pt idx="3">
                  <c:v>30.1</c:v>
                </c:pt>
                <c:pt idx="4">
                  <c:v>0.9</c:v>
                </c:pt>
                <c:pt idx="5">
                  <c:v>2.4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explosion val="9"/>
          <c:dPt>
            <c:idx val="0"/>
            <c:bubble3D val="0"/>
            <c:spPr>
              <a:solidFill>
                <a:srgbClr val="66FF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1242.3</c:v>
                </c:pt>
                <c:pt idx="1">
                  <c:v>1875.8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2537.1999999999998</c:v>
                </c:pt>
                <c:pt idx="1">
                  <c:v>2746.7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0.51396</cdr:y>
    </cdr:from>
    <cdr:to>
      <cdr:x>0.52973</cdr:x>
      <cdr:y>0.66383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222558"/>
          <a:ext cx="1008112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493,0</a:t>
          </a:r>
          <a:endParaRPr lang="ru-RU" sz="1800" b="1" dirty="0" smtClean="0"/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0.39848</cdr:x>
      <cdr:y>0.79704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96" y="2726614"/>
          <a:ext cx="1080135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457,8 тыс. руб.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</cdr:y>
    </cdr:from>
    <cdr:to>
      <cdr:x>0.56918</cdr:x>
      <cdr:y>0.275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143009"/>
          <a:ext cx="121442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9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9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Лесоматюнинское сельское 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Лесоматюнинское сельское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Лесоматюнинское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июля 2024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8945546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Лесоматюнинское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611459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2134,1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2666,9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928,9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2280,4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1225,7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889,3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118,9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1601,0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4969766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Лесоматюнинское сельское поселение на 01.07.2024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Лесоматюнинское сельское поселение на 01.07.2023-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2024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928,9 т.руб.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1055,7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126,8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01.07.2023-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36,5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35,4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1,1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01.07.2023-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141,8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889,3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747,5 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Лесоматюнинское сельское поселение на 01.07.2023-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2024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118,9 т.руб.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132,5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13,6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63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Лесоматюнинское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01.07.2024 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901470"/>
              </p:ext>
            </p:extLst>
          </p:nvPr>
        </p:nvGraphicFramePr>
        <p:xfrm>
          <a:off x="235335" y="170162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01.07.2024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92857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8163707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01.07.2023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5361,3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3966,8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5414,1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Лесоматюнинское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Лесоматюнинское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2537,2 тыс. руб.</a:t>
            </a:r>
          </a:p>
          <a:p>
            <a:pPr algn="just"/>
            <a:r>
              <a:rPr lang="ru-RU" sz="2800" dirty="0" smtClean="0"/>
              <a:t>Исполнено на отчетную дату – 1021,8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Лесоматюнинское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</a:t>
            </a:r>
            <a:r>
              <a:rPr lang="ru-RU" dirty="0" smtClean="0"/>
              <a:t>январь-июнь </a:t>
            </a:r>
            <a:r>
              <a:rPr lang="ru-RU" dirty="0" smtClean="0"/>
              <a:t>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67511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</a:t>
            </a:r>
            <a:r>
              <a:rPr lang="ru-RU" dirty="0" smtClean="0">
                <a:solidFill>
                  <a:schemeClr val="bg1"/>
                </a:solidFill>
              </a:rPr>
              <a:t>январь-июнь2024 </a:t>
            </a:r>
            <a:r>
              <a:rPr lang="ru-RU" dirty="0" smtClean="0">
                <a:solidFill>
                  <a:schemeClr val="bg1"/>
                </a:solidFill>
              </a:rPr>
              <a:t>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41608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«Лесоматюнинское сельское поселение»                     за </a:t>
            </a:r>
            <a:r>
              <a:rPr lang="ru-RU" sz="2400" dirty="0" smtClean="0"/>
              <a:t>январь-июнь </a:t>
            </a:r>
            <a:r>
              <a:rPr lang="ru-RU" sz="2400" dirty="0" smtClean="0"/>
              <a:t>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07802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</a:t>
            </a:r>
            <a:r>
              <a:rPr lang="ru-RU" sz="1800" i="1" dirty="0" smtClean="0"/>
              <a:t>январь-июнь </a:t>
            </a:r>
            <a:r>
              <a:rPr lang="ru-RU" sz="1800" i="1" dirty="0" smtClean="0"/>
              <a:t>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045239"/>
              </p:ext>
            </p:extLst>
          </p:nvPr>
        </p:nvGraphicFramePr>
        <p:xfrm>
          <a:off x="428596" y="1142988"/>
          <a:ext cx="8358247" cy="514353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245,5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280,6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207,0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231,6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128,4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133,1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493,0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107,7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</a:t>
            </a:r>
            <a:r>
              <a:rPr lang="ru-RU" sz="2800" dirty="0" smtClean="0"/>
              <a:t>январь-июнь </a:t>
            </a:r>
            <a:r>
              <a:rPr lang="ru-RU" sz="2800" dirty="0" smtClean="0"/>
              <a:t>2024 года к уровню </a:t>
            </a:r>
            <a:r>
              <a:rPr lang="ru-RU" sz="2800" dirty="0" smtClean="0"/>
              <a:t>января-июня </a:t>
            </a:r>
            <a:r>
              <a:rPr lang="ru-RU" sz="2800" dirty="0" smtClean="0"/>
              <a:t>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01.07.2023года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01.07.2024года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263,1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493,0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</a:t>
            </a:r>
            <a:r>
              <a:rPr lang="ru-RU" sz="1400" b="1" smtClean="0">
                <a:solidFill>
                  <a:schemeClr val="bg1"/>
                </a:solidFill>
              </a:rPr>
              <a:t>сумме </a:t>
            </a:r>
            <a:r>
              <a:rPr lang="ru-RU" sz="1400" b="1" smtClean="0">
                <a:solidFill>
                  <a:schemeClr val="bg1"/>
                </a:solidFill>
              </a:rPr>
              <a:t>229,9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2266</TotalTime>
  <Words>728</Words>
  <Application>Microsoft Office PowerPoint</Application>
  <PresentationFormat>Экран (4:3)</PresentationFormat>
  <Paragraphs>229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Презентация PowerPoint</vt:lpstr>
      <vt:lpstr>Параметры бюджета муниципального образования Лесоматюнинское сельское поселение</vt:lpstr>
      <vt:lpstr>Доходы бюджета муниципального образования «Лесоматюнинское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январь-июнь 2024 года</vt:lpstr>
      <vt:lpstr>Факт поступления                                       за январь-июнь2024 год</vt:lpstr>
      <vt:lpstr>Исполнение по налоговым и неналоговым доходам  бюджета МО «Лесоматюнинское сельское поселение»                     за январь-июнь 2024 года</vt:lpstr>
      <vt:lpstr>Справка о выполнении плана поступления доходов бюджета муниципального образования «Лесоматюнинское сельское поселение»                                                                                       в разрезе доходных источников за январь-июнь 2024г.</vt:lpstr>
      <vt:lpstr>Презентация PowerPoint</vt:lpstr>
      <vt:lpstr>  Параметры расходов бюджета муниципального образования Лесоматюнинское сельское поселение</vt:lpstr>
      <vt:lpstr>Презентация PowerPoint</vt:lpstr>
      <vt:lpstr>Структура и динамика расходов бюджета муниципального образования Лесоматюнинское сельское поселение по разделам классификации расходов (тыс.руб.)</vt:lpstr>
      <vt:lpstr>Структура расходов бюджета муниципального образования Лесоматюнинское сельское поселение на 01.07.2024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Лесоматюнинское сельского поселения на 01.07.2024 года (в тыс.руб.)</vt:lpstr>
      <vt:lpstr>Соотношение сумм бюджетных ассигнований в рамках программ к сумме бюджетных ассигнований на 01.07.2024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346</cp:revision>
  <dcterms:modified xsi:type="dcterms:W3CDTF">2024-07-11T06:19:13Z</dcterms:modified>
</cp:coreProperties>
</file>