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9" r:id="rId2"/>
    <p:sldId id="313" r:id="rId3"/>
    <p:sldId id="314" r:id="rId4"/>
    <p:sldId id="315" r:id="rId5"/>
    <p:sldId id="321" r:id="rId6"/>
    <p:sldId id="322" r:id="rId7"/>
    <p:sldId id="323" r:id="rId8"/>
    <p:sldId id="324" r:id="rId9"/>
    <p:sldId id="325" r:id="rId10"/>
    <p:sldId id="278" r:id="rId11"/>
    <p:sldId id="329" r:id="rId12"/>
    <p:sldId id="283" r:id="rId13"/>
    <p:sldId id="284" r:id="rId14"/>
    <p:sldId id="327" r:id="rId15"/>
    <p:sldId id="330" r:id="rId16"/>
    <p:sldId id="335" r:id="rId17"/>
    <p:sldId id="331" r:id="rId18"/>
    <p:sldId id="294" r:id="rId19"/>
    <p:sldId id="333" r:id="rId20"/>
    <p:sldId id="334" r:id="rId21"/>
    <p:sldId id="326" r:id="rId22"/>
    <p:sldId id="32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1286" autoAdjust="0"/>
  </p:normalViewPr>
  <p:slideViewPr>
    <p:cSldViewPr>
      <p:cViewPr varScale="1">
        <p:scale>
          <a:sx n="62" d="100"/>
          <a:sy n="62" d="100"/>
        </p:scale>
        <p:origin x="-96" y="-12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Relationship Id="rId4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430976"/>
        <c:axId val="38465536"/>
        <c:axId val="0"/>
      </c:bar3DChart>
      <c:catAx>
        <c:axId val="38430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8465536"/>
        <c:crosses val="autoZero"/>
        <c:auto val="1"/>
        <c:lblAlgn val="ctr"/>
        <c:lblOffset val="100"/>
        <c:noMultiLvlLbl val="0"/>
      </c:catAx>
      <c:valAx>
        <c:axId val="384655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4309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45"/>
          <c:y val="8.8105726872247676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12007.8</c:v>
                </c:pt>
                <c:pt idx="1">
                  <c:v>782.4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3E-2"/>
          <c:w val="0.8698676727909016"/>
          <c:h val="0.583126508104456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10886.4</c:v>
                </c:pt>
                <c:pt idx="1">
                  <c:v>12007.8</c:v>
                </c:pt>
                <c:pt idx="2">
                  <c:v>322.8</c:v>
                </c:pt>
                <c:pt idx="3">
                  <c:v>782.4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50764416"/>
        <c:axId val="82465152"/>
      </c:barChart>
      <c:catAx>
        <c:axId val="50764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2465152"/>
        <c:crosses val="autoZero"/>
        <c:auto val="1"/>
        <c:lblAlgn val="ctr"/>
        <c:lblOffset val="100"/>
        <c:noMultiLvlLbl val="0"/>
      </c:catAx>
      <c:valAx>
        <c:axId val="82465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764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36278.1</c:v>
                </c:pt>
                <c:pt idx="1">
                  <c:v>151134.29999999999</c:v>
                </c:pt>
                <c:pt idx="2">
                  <c:v>32598.5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100794752"/>
        <c:axId val="100796672"/>
        <c:axId val="0"/>
      </c:bar3DChart>
      <c:catAx>
        <c:axId val="100794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00796672"/>
        <c:crosses val="autoZero"/>
        <c:auto val="1"/>
        <c:lblAlgn val="ctr"/>
        <c:lblOffset val="100"/>
        <c:tickMarkSkip val="2"/>
        <c:noMultiLvlLbl val="0"/>
      </c:catAx>
      <c:valAx>
        <c:axId val="10079667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79475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6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4CACFFD-D492-4EC8-96AA-E0F99B731341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6,7%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4691358024691357E-2"/>
                  <c:y val="0.1153150317381168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оборона
</a:t>
                    </a:r>
                    <a:r>
                      <a:rPr lang="ru-RU" dirty="0" smtClean="0"/>
                      <a:t>0,3%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506172839506162"/>
                  <c:y val="4.804792989088204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604938271604937E-2"/>
                  <c:y val="5.28527228799702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7BCBE2B-FE47-4F81-8F74-F052F1C9D02F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3,9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818983B-C41F-4867-90F4-E95E3D67AE69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/>
                      <a:t>
</a:t>
                    </a:r>
                    <a:r>
                      <a:rPr lang="ru-RU" baseline="0" smtClean="0"/>
                      <a:t>83,5%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-0.15586419753086417"/>
                  <c:y val="1.681677546180870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Культура
</a:t>
                    </a:r>
                    <a:r>
                      <a:rPr lang="ru-RU" dirty="0" smtClean="0"/>
                      <a:t>5%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2345679012345678E-2"/>
                  <c:y val="1.4414378967264602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Социальная политика
</a:t>
                    </a:r>
                    <a:r>
                      <a:rPr lang="ru-RU" dirty="0" smtClean="0"/>
                      <a:t>0,2%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962962962962962"/>
                  <c:y val="2.82618301948324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A2552A5-41F6-4634-959C-652697597FE9}" type="CATEGORYNAME">
                      <a:rPr lang="ru-RU"/>
                      <a:pPr>
                        <a:defRPr sz="1330" b="1" i="0" u="none" strike="noStrike" kern="1200" spc="0" baseline="0">
                          <a:solidFill>
                            <a:schemeClr val="accen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r>
                      <a:rPr lang="ru-RU" baseline="0" dirty="0" smtClean="0"/>
                      <a:t>0,4%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 </c:v>
                </c:pt>
                <c:pt idx="4">
                  <c:v>Жилищно-коммунальное хозяйство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5.4</c:v>
                </c:pt>
                <c:pt idx="1">
                  <c:v>0.2</c:v>
                </c:pt>
                <c:pt idx="2">
                  <c:v>0.1</c:v>
                </c:pt>
                <c:pt idx="3">
                  <c:v>21.8</c:v>
                </c:pt>
                <c:pt idx="4">
                  <c:v>67.2</c:v>
                </c:pt>
                <c:pt idx="5">
                  <c:v>5</c:v>
                </c:pt>
                <c:pt idx="6">
                  <c:v>0.1</c:v>
                </c:pt>
                <c:pt idx="7">
                  <c:v>0.2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20796352996674"/>
          <c:y val="0"/>
          <c:w val="0.59207522650748556"/>
          <c:h val="0.9456793925424147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6050</c:v>
                </c:pt>
                <c:pt idx="1">
                  <c:v>23420.7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105563.8</c:v>
                </c:pt>
                <c:pt idx="1">
                  <c:v>45210.3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12790,2</a:t>
          </a:r>
          <a:endParaRPr lang="ru-RU" sz="1800" b="1" dirty="0" smtClean="0"/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0.24306</cdr:x>
      <cdr:y>0.63053</cdr:y>
    </cdr:from>
    <cdr:to>
      <cdr:x>0.37327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00287" y="2726614"/>
          <a:ext cx="1071576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11209,2</a:t>
          </a:r>
          <a:endParaRPr lang="ru-RU" sz="1800" b="1" dirty="0" smtClean="0"/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0.33854</cdr:x>
      <cdr:y>0.52703</cdr:y>
    </cdr:from>
    <cdr:to>
      <cdr:x>0.44965</cdr:x>
      <cdr:y>0.72906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786082" y="2786082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0.05405</cdr:y>
    </cdr:from>
    <cdr:to>
      <cdr:x>0.42535</cdr:x>
      <cdr:y>0.16833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2357454" y="285752"/>
          <a:ext cx="1143009" cy="6041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429406" y="357204"/>
          <a:ext cx="357202" cy="21429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0.28379</cdr:y>
    </cdr:from>
    <cdr:to>
      <cdr:x>0.98091</cdr:x>
      <cdr:y>0.35135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56" y="1500198"/>
          <a:ext cx="1428741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0.87674</cdr:x>
      <cdr:y>0.28379</cdr:y>
    </cdr:from>
    <cdr:to>
      <cdr:x>0.99653</cdr:x>
      <cdr:y>0.35135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7215238" y="1500199"/>
          <a:ext cx="985829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dirty="0">
            <a:solidFill>
              <a:schemeClr val="accent2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0.04167</cdr:y>
    </cdr:from>
    <cdr:to>
      <cdr:x>0.34783</cdr:x>
      <cdr:y>0.16667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143008" y="214338"/>
          <a:ext cx="1714559" cy="6429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0.07005</cdr:x>
      <cdr:y>0.3875</cdr:y>
    </cdr:from>
    <cdr:to>
      <cdr:x>0.27146</cdr:x>
      <cdr:y>0.4875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71504" y="2214579"/>
          <a:ext cx="1643074" cy="571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0.42907</cdr:x>
      <cdr:y>0.4</cdr:y>
    </cdr:from>
    <cdr:to>
      <cdr:x>0.63048</cdr:x>
      <cdr:y>0.525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500423" y="2286016"/>
          <a:ext cx="1643135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828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228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06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97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799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09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>
                <a:solidFill>
                  <a:prstClr val="black"/>
                </a:solidFill>
              </a:rPr>
              <a:pPr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16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Кузоватовское городское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Кузоватовское городское поселение</a:t>
            </a: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Кузоватовское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городское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ию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я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1729561"/>
              </p:ext>
            </p:extLst>
          </p:nvPr>
        </p:nvGraphicFramePr>
        <p:xfrm>
          <a:off x="142844" y="1142984"/>
          <a:ext cx="885831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Кузоватовское городское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682116"/>
              </p:ext>
            </p:extLst>
          </p:nvPr>
        </p:nvGraphicFramePr>
        <p:xfrm>
          <a:off x="285717" y="928670"/>
          <a:ext cx="8715438" cy="4860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40197,2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13457,5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36688,7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2331,8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8231,0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3356,3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5045,1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2860,1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33000,9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3369,5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21161,4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101493,3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25259,3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140249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Кузоватовское городское поселение на 01.07.2024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3356,3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2331,8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1024,5 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Кузоватовское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городское поселение на 01.07.2023 -2024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на общегосударственные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01.07.2024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72,0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84,0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Снижение на 12,0 </a:t>
            </a:r>
            <a:r>
              <a:rPr lang="ru-RU" sz="1200" b="1" dirty="0" err="1" smtClean="0">
                <a:solidFill>
                  <a:srgbClr val="EEECE1">
                    <a:lumMod val="75000"/>
                  </a:srgbClr>
                </a:solidFill>
              </a:rPr>
              <a:t>тыс.руб</a:t>
            </a:r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01.07.2023 -2024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01.07.2024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14,5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01.07.2023 -2024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безопасность и правоохранительную деятельность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01.07.2024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3369,5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2860,1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509,4 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01.07.2023 -2024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национальную экономику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2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500198"/>
          </a:xfr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00B0F0"/>
                </a:solidFill>
              </a:rPr>
              <a:t/>
            </a:r>
            <a:br>
              <a:rPr lang="en-US" sz="2400" b="1" i="1" dirty="0" smtClean="0">
                <a:solidFill>
                  <a:srgbClr val="00B0F0"/>
                </a:solidFill>
              </a:rPr>
            </a:br>
            <a:r>
              <a:rPr lang="ru-RU" sz="2400" b="1" i="1" dirty="0" smtClean="0">
                <a:solidFill>
                  <a:srgbClr val="00B0F0"/>
                </a:solidFill>
              </a:rPr>
              <a:t>Динамика расходов бюджета муниципального образования Кузоватовское городское поселение  по разделу «</a:t>
            </a:r>
            <a:r>
              <a:rPr lang="ru-RU" sz="2400" i="1" dirty="0" smtClean="0">
                <a:solidFill>
                  <a:srgbClr val="00B0F0"/>
                </a:solidFill>
              </a:rPr>
              <a:t>Жилищно-коммунальное хозяйство»</a:t>
            </a:r>
            <a:r>
              <a:rPr lang="ru-RU" sz="2400" b="1" i="1" dirty="0" smtClean="0">
                <a:solidFill>
                  <a:srgbClr val="00B0F0"/>
                </a:solidFill>
              </a:rPr>
              <a:t> на  01.07.2023 -2024 г.г., тыс.руб.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14348" y="5286388"/>
            <a:ext cx="79296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Диаграмма 16"/>
          <p:cNvGraphicFramePr/>
          <p:nvPr>
            <p:extLst>
              <p:ext uri="{D42A27DB-BD31-4B8C-83A1-F6EECF244321}">
                <p14:modId xmlns:p14="http://schemas.microsoft.com/office/powerpoint/2010/main" val="929097768"/>
              </p:ext>
            </p:extLst>
          </p:nvPr>
        </p:nvGraphicFramePr>
        <p:xfrm>
          <a:off x="500034" y="1714464"/>
          <a:ext cx="821540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01.07.2024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4500,0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2000,0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EEECE1">
                    <a:lumMod val="75000"/>
                  </a:srgbClr>
                </a:solidFill>
              </a:rPr>
              <a:t>Увеличение на 2500,0 тыс.руб.</a:t>
            </a:r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01.07.2023 -2024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культуру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6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835433"/>
              </p:ext>
            </p:extLst>
          </p:nvPr>
        </p:nvGraphicFramePr>
        <p:xfrm>
          <a:off x="142845" y="1928802"/>
          <a:ext cx="8501122" cy="44291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5"/>
                <a:gridCol w="2880545"/>
              </a:tblGrid>
              <a:tr h="220828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01.07.2023)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37120,5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147648,0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40197,2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151134,3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402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3076,7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3486,3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Кузоватовское городское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white"/>
                </a:solidFill>
                <a:cs typeface="Times New Roman" pitchFamily="18" charset="0"/>
              </a:rPr>
              <a:t>2024 год  (факт на 01.07.2024 года)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cs typeface="Times New Roman" pitchFamily="18" charset="0"/>
              </a:rPr>
              <a:t>117,1 тыс. руб.</a:t>
            </a:r>
            <a:endParaRPr lang="ru-RU" b="1" dirty="0">
              <a:solidFill>
                <a:srgbClr val="FFC000"/>
              </a:solidFill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117,1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rgbClr val="EEECE1">
                  <a:lumMod val="75000"/>
                </a:srgb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Кузоватовское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городское поселение на 01.07.2023 -2024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г.г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. на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49887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Кузоватовское городское поселение в бюджете 2024 года запланирована реализация  4 программ.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–105563,8 тыс. руб.</a:t>
            </a:r>
          </a:p>
          <a:p>
            <a:pPr algn="ctr"/>
            <a:r>
              <a:rPr lang="ru-RU" sz="2800" i="1" dirty="0" smtClean="0"/>
              <a:t>Исполнено на отчетную дату – 28058,2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Кузоватовское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</a:t>
            </a:r>
            <a:r>
              <a:rPr lang="en-US" dirty="0" smtClean="0"/>
              <a:t>-</a:t>
            </a:r>
            <a:r>
              <a:rPr lang="ru-RU" dirty="0" smtClean="0"/>
              <a:t>июнь </a:t>
            </a:r>
            <a:r>
              <a:rPr lang="ru-RU" dirty="0" smtClean="0"/>
              <a:t>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694462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</a:t>
            </a:r>
            <a:r>
              <a:rPr lang="ru-RU" dirty="0" smtClean="0">
                <a:solidFill>
                  <a:schemeClr val="bg1"/>
                </a:solidFill>
              </a:rPr>
              <a:t>январь-июнь </a:t>
            </a:r>
            <a:r>
              <a:rPr lang="ru-RU" dirty="0" smtClean="0">
                <a:solidFill>
                  <a:schemeClr val="bg1"/>
                </a:solidFill>
              </a:rPr>
              <a:t>2024год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018014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«Кузоватовское городское поселение»                        за </a:t>
            </a:r>
            <a:r>
              <a:rPr lang="ru-RU" sz="2400" dirty="0" smtClean="0"/>
              <a:t>январь-июнь 2024 </a:t>
            </a:r>
            <a:r>
              <a:rPr lang="ru-RU" sz="2400" dirty="0" smtClean="0"/>
              <a:t>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9773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</a:t>
            </a:r>
            <a:r>
              <a:rPr lang="ru-RU" sz="1800" i="1" dirty="0" smtClean="0"/>
              <a:t>январь-июнь </a:t>
            </a:r>
            <a:r>
              <a:rPr lang="ru-RU" sz="1800" i="1" dirty="0" smtClean="0"/>
              <a:t>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596765"/>
              </p:ext>
            </p:extLst>
          </p:nvPr>
        </p:nvGraphicFramePr>
        <p:xfrm>
          <a:off x="428596" y="1214421"/>
          <a:ext cx="8358247" cy="520089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906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5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10886,4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12007,8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8350,0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9250,4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1589,2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141,2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338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8897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823,0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841,3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322,8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782,4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242,4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18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455,7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3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8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95,0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98,8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104,0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227,9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93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11209,2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12790,2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114,1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 </a:t>
            </a:r>
            <a:r>
              <a:rPr lang="ru-RU" sz="2800" dirty="0" smtClean="0"/>
              <a:t>2024года 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18431" y="425053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10322,1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12790,2тыс.руб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</a:t>
            </a:r>
            <a:r>
              <a:rPr lang="ru-RU" sz="1400" b="1" dirty="0" smtClean="0">
                <a:solidFill>
                  <a:schemeClr val="bg1"/>
                </a:solidFill>
              </a:rPr>
              <a:t>2468,1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3003</TotalTime>
  <Words>933</Words>
  <Application>Microsoft Office PowerPoint</Application>
  <PresentationFormat>Экран (4:3)</PresentationFormat>
  <Paragraphs>266</Paragraphs>
  <Slides>22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Презентация PowerPoint</vt:lpstr>
      <vt:lpstr>Параметры бюджета муниципального образования Кузоватовское городское поселение</vt:lpstr>
      <vt:lpstr>Доходы бюджета муниципального образования «Кузоватовское городское поселение»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 2024год</vt:lpstr>
      <vt:lpstr>Исполнение по налоговым и неналоговым доходам бюджета МО «Кузоватовское городское поселение»                        за январь-июнь 2024 года</vt:lpstr>
      <vt:lpstr>Справка о выполнении плана поступления доходов бюджета муниципального образования «Кузоватовское городское поселение»                                                                                                          в разрезе доходных источников за январь-июнь 2024г.</vt:lpstr>
      <vt:lpstr>Презентация PowerPoint</vt:lpstr>
      <vt:lpstr>  Параметры расходов бюджета муниципального образования Кузоватовское городское поселение</vt:lpstr>
      <vt:lpstr>Динамика расходов бюджета  муниципального образования Кузоватовское городское поселение на 01 июля 2024 года</vt:lpstr>
      <vt:lpstr>Структура и динамика расходов бюджета муниципального образования Кузоватовское городское поселение по разделам классификации расходов (тыс.руб.)</vt:lpstr>
      <vt:lpstr>Структура расходов бюджета муниципального образования Кузоватовское городское поселение на 01.07.2024 года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 Динамика расходов бюджета муниципального образования Кузоватовское городское поселение  по разделу «Жилищно-коммунальное хозяйство» на  01.07.2023 -2024 г.г., тыс.руб. 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420</cp:revision>
  <cp:lastPrinted>2024-05-13T11:59:59Z</cp:lastPrinted>
  <dcterms:modified xsi:type="dcterms:W3CDTF">2024-07-11T05:18:09Z</dcterms:modified>
</cp:coreProperties>
</file>