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ppt/drawings/drawing7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3"/>
  </p:notesMasterIdLst>
  <p:sldIdLst>
    <p:sldId id="299" r:id="rId3"/>
    <p:sldId id="313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278" r:id="rId12"/>
    <p:sldId id="327" r:id="rId13"/>
    <p:sldId id="283" r:id="rId14"/>
    <p:sldId id="284" r:id="rId15"/>
    <p:sldId id="315" r:id="rId16"/>
    <p:sldId id="328" r:id="rId17"/>
    <p:sldId id="329" r:id="rId18"/>
    <p:sldId id="330" r:id="rId19"/>
    <p:sldId id="331" r:id="rId20"/>
    <p:sldId id="323" r:id="rId21"/>
    <p:sldId id="32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99FFCC"/>
    <a:srgbClr val="66FFFF"/>
    <a:srgbClr val="990099"/>
    <a:srgbClr val="336699"/>
    <a:srgbClr val="009999"/>
    <a:srgbClr val="33CCCC"/>
    <a:srgbClr val="99FF99"/>
    <a:srgbClr val="9999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4000" autoAdjust="0"/>
  </p:normalViewPr>
  <p:slideViewPr>
    <p:cSldViewPr>
      <p:cViewPr varScale="1">
        <p:scale>
          <a:sx n="119" d="100"/>
          <a:sy n="11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Relationship Id="rId4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01.07.2024г.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01.07.2024г.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1.052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9336192"/>
        <c:axId val="39362560"/>
        <c:axId val="0"/>
      </c:bar3DChart>
      <c:catAx>
        <c:axId val="39336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9362560"/>
        <c:crosses val="autoZero"/>
        <c:auto val="1"/>
        <c:lblAlgn val="ctr"/>
        <c:lblOffset val="100"/>
        <c:noMultiLvlLbl val="0"/>
      </c:catAx>
      <c:valAx>
        <c:axId val="393625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93361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131.69999999999999</c:v>
                </c:pt>
                <c:pt idx="1">
                  <c:v>99.8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7149.6</c:v>
                </c:pt>
                <c:pt idx="1">
                  <c:v>6380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381.8</c:v>
                </c:pt>
                <c:pt idx="1">
                  <c:v>385.4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42E-2"/>
          <c:w val="0.8698676727909016"/>
          <c:h val="0.58312650810445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FFFF"/>
            </a:solidFill>
          </c:spPr>
          <c:invertIfNegative val="0"/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январь-июнь 2024г.</c:v>
                </c:pt>
                <c:pt idx="1">
                  <c:v>Факт по налоговым доходам за январь-июнь 2024г.</c:v>
                </c:pt>
                <c:pt idx="2">
                  <c:v>План по неналоговым доходам за январь-июнь 2024г.</c:v>
                </c:pt>
                <c:pt idx="3">
                  <c:v>Факт по неналоговым доходам за январь-июнь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415.8</c:v>
                </c:pt>
                <c:pt idx="1">
                  <c:v>381.8</c:v>
                </c:pt>
                <c:pt idx="2">
                  <c:v>313.5</c:v>
                </c:pt>
                <c:pt idx="3">
                  <c:v>385.4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0679296"/>
        <c:axId val="40680832"/>
      </c:barChart>
      <c:catAx>
        <c:axId val="40679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0680832"/>
        <c:crosses val="autoZero"/>
        <c:auto val="1"/>
        <c:lblAlgn val="ctr"/>
        <c:lblOffset val="100"/>
        <c:noMultiLvlLbl val="0"/>
      </c:catAx>
      <c:valAx>
        <c:axId val="40680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6792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01.07.2024 года</c:v>
                </c:pt>
                <c:pt idx="2">
                  <c:v>факт на 01.07.2024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8065.7</c:v>
                </c:pt>
                <c:pt idx="1">
                  <c:v>13890.1</c:v>
                </c:pt>
                <c:pt idx="2">
                  <c:v>3365.1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41956096"/>
        <c:axId val="41957632"/>
        <c:axId val="0"/>
      </c:bar3DChart>
      <c:catAx>
        <c:axId val="41956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41957632"/>
        <c:crosses val="autoZero"/>
        <c:auto val="1"/>
        <c:lblAlgn val="ctr"/>
        <c:lblOffset val="100"/>
        <c:tickMarkSkip val="2"/>
        <c:noMultiLvlLbl val="0"/>
      </c:catAx>
      <c:valAx>
        <c:axId val="4195763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195609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1"/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alpha val="90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  <a:effectLst>
                <a:innerShdw blurRad="114300">
                  <a:schemeClr val="accent3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3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>
                  <a:alpha val="90000"/>
                </a:schemeClr>
              </a:solidFill>
              <a:ln w="19050">
                <a:solidFill>
                  <a:schemeClr val="accent4">
                    <a:lumMod val="75000"/>
                  </a:schemeClr>
                </a:solidFill>
              </a:ln>
              <a:effectLst>
                <a:innerShdw blurRad="114300">
                  <a:schemeClr val="accent4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4">
                    <a:lumMod val="75000"/>
                  </a:schemeClr>
                </a:contourClr>
              </a:sp3d>
            </c:spPr>
          </c:dPt>
          <c:dPt>
            <c:idx val="4"/>
            <c:bubble3D val="0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Pt>
            <c:idx val="5"/>
            <c:bubble3D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Lbls>
            <c:dLbl>
              <c:idx val="0"/>
              <c:layout>
                <c:manualLayout>
                  <c:x val="-0.12254763293477203"/>
                  <c:y val="-0.11430793011941784"/>
                </c:manualLayout>
              </c:layout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986888791678821"/>
                      <c:h val="0.11583970812042048"/>
                    </c:manualLayout>
                  </c15:layout>
                </c:ext>
              </c:extLst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/>
                      <a:t>Национальная </a:t>
                    </a:r>
                    <a:r>
                      <a:rPr lang="ru-RU" dirty="0" smtClean="0"/>
                      <a:t>экономика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16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3"/>
                  </a:solidFill>
                  <a:round/>
                </a:ln>
                <a:effectLst>
                  <a:outerShdw blurRad="50800" dist="38100" dir="2700000" algn="tl" rotWithShape="0">
                    <a:schemeClr val="accent3">
                      <a:lumMod val="75000"/>
                      <a:alpha val="40000"/>
                    </a:schemeClr>
                  </a:outerShdw>
                </a:effectLst>
              </c:sp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6AAE93EE-CD94-4BFC-B198-0BBAF4381357}" type="CATEGORYNAME">
                      <a:rPr lang="ru-RU" smtClean="0"/>
                      <a:pPr>
                        <a:defRPr sz="1330" b="0" i="0" u="none" strike="noStrike" kern="1200" baseline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dirty="0" smtClean="0"/>
                      <a:t> </a:t>
                    </a:r>
                  </a:p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aseline="0" dirty="0" smtClean="0"/>
                      <a:t>28%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4"/>
                  </a:solidFill>
                  <a:round/>
                </a:ln>
                <a:effectLst>
                  <a:outerShdw blurRad="50800" dist="38100" dir="2700000" algn="tl" rotWithShape="0">
                    <a:schemeClr val="accent4">
                      <a:lumMod val="75000"/>
                      <a:alpha val="40000"/>
                    </a:schemeClr>
                  </a:outerShdw>
                </a:effectLst>
              </c:sp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3.8230958977350085E-2"/>
                  <c:y val="1.1326888928457174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fld id="{7E2A9846-3CB9-4088-A65C-D1C9BFFE06F1}" type="CATEGORYNAME">
                      <a:rPr lang="ru-RU" smtClean="0"/>
                      <a:pPr>
                        <a:defRPr sz="1330" b="0" i="0" u="none" strike="noStrike" kern="1200" baseline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baseline="0" dirty="0" smtClean="0"/>
                      <a:t> 1%</a:t>
                    </a:r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537037037037034"/>
                      <c:h val="0.1182100725182191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0.11102398658501016"/>
                  <c:y val="3.827410595267558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0" i="0" u="none" strike="noStrike" kern="1200" baseline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Социальная политика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2%</a:t>
                    </a:r>
                    <a:endParaRPr lang="ru-RU" dirty="0"/>
                  </a:p>
                </c:rich>
              </c:tx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4F81BD"/>
                </a:solidFill>
                <a:round/>
              </a:ln>
              <a:effectLst>
                <a:outerShdw blurRad="50800" dist="38100" dir="2700000" algn="tl" rotWithShape="0">
                  <a:srgbClr val="4F81BD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43.5</c:v>
                </c:pt>
                <c:pt idx="1">
                  <c:v>2.6</c:v>
                </c:pt>
                <c:pt idx="2">
                  <c:v>14.1</c:v>
                </c:pt>
                <c:pt idx="3">
                  <c:v>37.5</c:v>
                </c:pt>
                <c:pt idx="4">
                  <c:v>0.4</c:v>
                </c:pt>
                <c:pt idx="5">
                  <c:v>1.9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2686.9</c:v>
                </c:pt>
                <c:pt idx="1">
                  <c:v>2014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120.9</c:v>
                </c:pt>
                <c:pt idx="1">
                  <c:v>150.30000000000001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212</c:v>
                </c:pt>
                <c:pt idx="1">
                  <c:v>1959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73575462284133"/>
          <c:y val="2.4615212330433921E-2"/>
          <c:w val="0.59207522650748512"/>
          <c:h val="0.9456793925424139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521.9</c:v>
                </c:pt>
                <c:pt idx="1">
                  <c:v>188.5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Лист1!$C$2:$C$3</c:f>
              <c:numCache>
                <c:formatCode>General</c:formatCode>
                <c:ptCount val="2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0.39848</cdr:x>
      <cdr:y>0.37188</cdr:y>
    </cdr:from>
    <cdr:to>
      <cdr:x>0.52098</cdr:x>
      <cdr:y>0.52056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79308" y="1608139"/>
          <a:ext cx="1008112" cy="6429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767,2</a:t>
          </a:r>
        </a:p>
        <a:p xmlns:a="http://schemas.openxmlformats.org/drawingml/2006/main">
          <a:pPr algn="ctr"/>
          <a:r>
            <a:rPr lang="ru-RU" sz="1800" dirty="0" smtClean="0"/>
            <a:t>тыс.руб.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0.26723</cdr:x>
      <cdr:y>0.63053</cdr:y>
    </cdr:from>
    <cdr:to>
      <cdr:x>0.38098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726614"/>
          <a:ext cx="936104" cy="916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729,3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0.29514</cdr:x>
      <cdr:y>0</cdr:y>
    </cdr:from>
    <cdr:to>
      <cdr:x>0.43403</cdr:x>
      <cdr:y>0.06628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428892" y="0"/>
          <a:ext cx="1143009" cy="355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0.02703</cdr:y>
    </cdr:from>
    <cdr:to>
      <cdr:x>0.59896</cdr:x>
      <cdr:y>0.08109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286016" y="142876"/>
          <a:ext cx="2643183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 smtClean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0.18229</cdr:x>
      <cdr:y>0.5</cdr:y>
    </cdr:from>
    <cdr:to>
      <cdr:x>0.32986</cdr:x>
      <cdr:y>0.60811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1500198" y="2643206"/>
          <a:ext cx="121444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0.06945</cdr:x>
      <cdr:y>0.44595</cdr:y>
    </cdr:from>
    <cdr:to>
      <cdr:x>0.24306</cdr:x>
      <cdr:y>0.62162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571505" y="2357454"/>
          <a:ext cx="1428760" cy="9286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0.01736</cdr:x>
      <cdr:y>0.87838</cdr:y>
    </cdr:from>
    <cdr:to>
      <cdr:x>0.24306</cdr:x>
      <cdr:y>0.91892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142876" y="4643470"/>
          <a:ext cx="185738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0.21094</cdr:x>
      <cdr:y>0.54493</cdr:y>
    </cdr:from>
    <cdr:to>
      <cdr:x>0.36094</cdr:x>
      <cdr:y>0.76993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85884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0.48611</cdr:y>
    </cdr:from>
    <cdr:to>
      <cdr:x>0.26766</cdr:x>
      <cdr:y>0.55642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80" y="2500330"/>
          <a:ext cx="1484571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0.3913</cdr:x>
      <cdr:y>0.47222</cdr:y>
    </cdr:from>
    <cdr:to>
      <cdr:x>0.60944</cdr:x>
      <cdr:y>0.52496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214687" y="2428881"/>
          <a:ext cx="1792108" cy="2712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0.55079</cdr:x>
      <cdr:y>0.54493</cdr:y>
    </cdr:from>
    <cdr:to>
      <cdr:x>0.57422</cdr:x>
      <cdr:y>0.55618</cdr:y>
    </cdr:to>
    <cdr:sp macro="" textlink="">
      <cdr:nvSpPr>
        <cdr:cNvPr id="7" name="TextBox 6"/>
        <cdr:cNvSpPr txBox="1"/>
      </cdr:nvSpPr>
      <cdr:spPr>
        <a:xfrm xmlns:a="http://schemas.openxmlformats.org/drawingml/2006/main" flipH="1" flipV="1">
          <a:off x="3357586" y="2214577"/>
          <a:ext cx="142876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0.54783</cdr:x>
      <cdr:y>0.45833</cdr:y>
    </cdr:from>
    <cdr:to>
      <cdr:x>0.8155</cdr:x>
      <cdr:y>0.52864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00594" y="2357454"/>
          <a:ext cx="2199033" cy="3616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0.70435</cdr:x>
      <cdr:y>0.45833</cdr:y>
    </cdr:from>
    <cdr:to>
      <cdr:x>0.99243</cdr:x>
      <cdr:y>0.52778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786478" y="2357454"/>
          <a:ext cx="2366673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0.48696</cdr:x>
      <cdr:y>0.90278</cdr:y>
    </cdr:from>
    <cdr:to>
      <cdr:x>0.59826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000528" y="464347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0.95833</cdr:y>
    </cdr:from>
    <cdr:to>
      <cdr:x>0.25043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143008" y="4929222"/>
          <a:ext cx="91440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0.91667</cdr:y>
    </cdr:from>
    <cdr:to>
      <cdr:x>0.44348</cdr:x>
      <cdr:y>0.97222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143008" y="4714908"/>
          <a:ext cx="250033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0.50435</cdr:x>
      <cdr:y>0.93056</cdr:y>
    </cdr:from>
    <cdr:to>
      <cdr:x>0.53913</cdr:x>
      <cdr:y>0.95833</cdr:y>
    </cdr:to>
    <cdr:sp macro="" textlink="">
      <cdr:nvSpPr>
        <cdr:cNvPr id="17" name="Скругленный прямоугольник 16"/>
        <cdr:cNvSpPr/>
      </cdr:nvSpPr>
      <cdr:spPr>
        <a:xfrm xmlns:a="http://schemas.openxmlformats.org/drawingml/2006/main">
          <a:off x="4143404" y="4786346"/>
          <a:ext cx="285752" cy="142876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0.58261</cdr:x>
      <cdr:y>0.82222</cdr:y>
    </cdr:from>
    <cdr:to>
      <cdr:x>0.69391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4786346" y="485778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0.91667</cdr:y>
    </cdr:from>
    <cdr:to>
      <cdr:x>0.70261</cdr:x>
      <cdr:y>0.97222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4643470" y="4714908"/>
          <a:ext cx="112871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в тыс. руб.</a:t>
          </a:r>
          <a:endParaRPr lang="ru-RU" sz="1600" b="1" dirty="0">
            <a:solidFill>
              <a:schemeClr val="accent6">
                <a:lumMod val="60000"/>
                <a:lumOff val="4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0.66087</cdr:x>
      <cdr:y>0.08333</cdr:y>
    </cdr:from>
    <cdr:to>
      <cdr:x>0.87826</cdr:x>
      <cdr:y>0.18056</cdr:y>
    </cdr:to>
    <cdr:sp macro="" textlink="">
      <cdr:nvSpPr>
        <cdr:cNvPr id="26" name="TextBox 25"/>
        <cdr:cNvSpPr txBox="1"/>
      </cdr:nvSpPr>
      <cdr:spPr>
        <a:xfrm xmlns:a="http://schemas.openxmlformats.org/drawingml/2006/main">
          <a:off x="5429288" y="428628"/>
          <a:ext cx="178595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  <cdr:relSizeAnchor xmlns:cdr="http://schemas.openxmlformats.org/drawingml/2006/chartDrawing">
    <cdr:from>
      <cdr:x>0.11304</cdr:x>
      <cdr:y>0.11111</cdr:y>
    </cdr:from>
    <cdr:to>
      <cdr:x>0.30435</cdr:x>
      <cdr:y>0.19444</cdr:y>
    </cdr:to>
    <cdr:sp macro="" textlink="">
      <cdr:nvSpPr>
        <cdr:cNvPr id="31" name="TextBox 30"/>
        <cdr:cNvSpPr txBox="1"/>
      </cdr:nvSpPr>
      <cdr:spPr>
        <a:xfrm xmlns:a="http://schemas.openxmlformats.org/drawingml/2006/main">
          <a:off x="928694" y="571504"/>
          <a:ext cx="1571636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0.13913</cdr:x>
      <cdr:y>0.18056</cdr:y>
    </cdr:from>
    <cdr:to>
      <cdr:x>0.25043</cdr:x>
      <cdr:y>0.35833</cdr:y>
    </cdr:to>
    <cdr:sp macro="" textlink="">
      <cdr:nvSpPr>
        <cdr:cNvPr id="32" name="TextBox 31"/>
        <cdr:cNvSpPr txBox="1"/>
      </cdr:nvSpPr>
      <cdr:spPr>
        <a:xfrm xmlns:a="http://schemas.openxmlformats.org/drawingml/2006/main">
          <a:off x="1143008" y="92869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0.08696</cdr:x>
      <cdr:y>0.13889</cdr:y>
    </cdr:from>
    <cdr:to>
      <cdr:x>0.26956</cdr:x>
      <cdr:y>0.18056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714380" y="714380"/>
          <a:ext cx="150019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>
            <a:solidFill>
              <a:srgbClr val="FFFF00"/>
            </a:solidFill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0.42032</cdr:x>
      <cdr:y>0.25</cdr:y>
    </cdr:from>
    <cdr:to>
      <cdr:x>0.56918</cdr:x>
      <cdr:y>0.3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9" y="1428761"/>
          <a:ext cx="1214424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37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99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72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76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35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51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39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EA157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6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41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43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873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188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95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2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EA157A"/>
                </a:solidFill>
              </a:rPr>
              <a:pPr/>
              <a:t>11.07.2024</a:t>
            </a:fld>
            <a:endParaRPr lang="ru-RU">
              <a:solidFill>
                <a:srgbClr val="EA157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>
              <a:solidFill>
                <a:srgbClr val="EA157A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2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Коромысловское сельское поселение 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Коромысловское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Коромысловское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июля 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128531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8104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8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2000" b="0" dirty="0" smtClean="0">
                <a:solidFill>
                  <a:srgbClr val="99FFCC"/>
                </a:solidFill>
              </a:rPr>
              <a:t>Структура и динамика расходов бюджета муниципального образования Коромысловское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99FFCC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706134"/>
              </p:ext>
            </p:extLst>
          </p:nvPr>
        </p:nvGraphicFramePr>
        <p:xfrm>
          <a:off x="66725" y="1335431"/>
          <a:ext cx="9010549" cy="4354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164"/>
                <a:gridCol w="1113075"/>
                <a:gridCol w="1205830"/>
                <a:gridCol w="1093975"/>
                <a:gridCol w="1170364"/>
                <a:gridCol w="1160407"/>
                <a:gridCol w="754734"/>
              </a:tblGrid>
              <a:tr h="869433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11260,8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3673,4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13890,2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4447,8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32,0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48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44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6321,4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2686,9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6044,4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79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98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1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1959,0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86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4064,2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521,9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5213,1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224,7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245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263,9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0767703"/>
              </p:ext>
            </p:extLst>
          </p:nvPr>
        </p:nvGraphicFramePr>
        <p:xfrm>
          <a:off x="571472" y="1643050"/>
          <a:ext cx="82296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Коромысловское сельское поселение на 01.07.2024 г.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общегосударственные расходы на 01.07.2023-2024г.г.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926852600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оборону на 01.07.2023-2024г.г.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572323685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379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национальную экономику на 01.07.2023-2024г.г.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691249682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7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жилищно-коммунальное хозяйство на 01.07.2023-2024г.г.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464181521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93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1714512"/>
          </a:xfr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/>
            </a:r>
            <a:br>
              <a:rPr lang="en-US" sz="2400" b="1" i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990099"/>
                </a:solidFill>
              </a:rPr>
              <a:t>Динамика расходов бюджета муниципального образования Коромысловское сельское поселение  на социальную политику на 01.07.2023-2024г.г.</a:t>
            </a:r>
            <a:endParaRPr lang="ru-RU" sz="2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71538" y="557214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57356" y="61436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605290136"/>
              </p:ext>
            </p:extLst>
          </p:nvPr>
        </p:nvGraphicFramePr>
        <p:xfrm>
          <a:off x="428596" y="2000240"/>
          <a:ext cx="821540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04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01.07.2024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194157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6141460"/>
              </p:ext>
            </p:extLst>
          </p:nvPr>
        </p:nvGraphicFramePr>
        <p:xfrm>
          <a:off x="500034" y="1827627"/>
          <a:ext cx="8215370" cy="45005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  <a:gridCol w="2500330"/>
                <a:gridCol w="2286016"/>
              </a:tblGrid>
              <a:tr h="22439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01.07.2023)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10796,9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13790,3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11260,8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13890,2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5223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-463,9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-99,9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Коромысловское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</a:t>
            </a:r>
            <a:r>
              <a:rPr lang="ru-RU" sz="2800" dirty="0" err="1" smtClean="0"/>
              <a:t>Коромысловское</a:t>
            </a:r>
            <a:r>
              <a:rPr lang="ru-RU" sz="2800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7149,6 тыс. руб.</a:t>
            </a:r>
          </a:p>
          <a:p>
            <a:pPr algn="just"/>
            <a:r>
              <a:rPr lang="ru-RU" sz="2800" dirty="0" smtClean="0"/>
              <a:t>Исполнено на отчетную дату </a:t>
            </a:r>
            <a:r>
              <a:rPr lang="ru-RU" sz="2800" smtClean="0"/>
              <a:t>– 2161,3 </a:t>
            </a:r>
            <a:r>
              <a:rPr lang="ru-RU" sz="2800" dirty="0" smtClean="0"/>
              <a:t>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«КОРОМЫСЛОВСКОЕ СЕЛЬСКОЕ ПОСЕЛЕНИЕ»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январь-июнь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4596447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январь-июнь 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8719098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 бюджета МО «Коромысловское сельское поселение»                     за </a:t>
            </a:r>
            <a:r>
              <a:rPr lang="ru-RU" sz="2400" dirty="0" smtClean="0"/>
              <a:t>январь-июнь 2024 </a:t>
            </a:r>
            <a:r>
              <a:rPr lang="ru-RU" sz="2400" dirty="0" smtClean="0"/>
              <a:t>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45913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</a:t>
            </a:r>
            <a:r>
              <a:rPr lang="ru-RU" sz="1800" i="1" dirty="0" smtClean="0"/>
              <a:t>январь-июнь 2024г</a:t>
            </a:r>
            <a:r>
              <a:rPr lang="ru-RU" sz="1800" i="1" dirty="0" smtClean="0"/>
              <a:t>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260628"/>
              </p:ext>
            </p:extLst>
          </p:nvPr>
        </p:nvGraphicFramePr>
        <p:xfrm>
          <a:off x="428596" y="1214423"/>
          <a:ext cx="8358247" cy="5230216"/>
        </p:xfrm>
        <a:graphic>
          <a:graphicData uri="http://schemas.openxmlformats.org/drawingml/2006/table">
            <a:tbl>
              <a:tblPr/>
              <a:tblGrid>
                <a:gridCol w="5000660"/>
                <a:gridCol w="121444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01.07.2024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на                   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01.07.2024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415,8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79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293,3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126,5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-89,2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125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171,0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174,3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101,9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385,4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122,9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311,7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729,3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767,2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</a:t>
            </a:r>
            <a:r>
              <a:rPr lang="ru-RU" sz="2800" dirty="0" smtClean="0"/>
              <a:t>январь-июнь 2024года                                                                   </a:t>
            </a:r>
            <a:r>
              <a:rPr lang="ru-RU" sz="2800" dirty="0" smtClean="0"/>
              <a:t>к уровню </a:t>
            </a:r>
            <a:r>
              <a:rPr lang="ru-RU" sz="2800" dirty="0" smtClean="0"/>
              <a:t>января-июня </a:t>
            </a:r>
            <a:r>
              <a:rPr lang="ru-RU" sz="2800" dirty="0" smtClean="0"/>
              <a:t>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01.07.2023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01.07.2024года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6828" y="4286267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1436,3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767,2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928826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Снижение </a:t>
            </a:r>
            <a:r>
              <a:rPr lang="ru-RU" sz="1400" b="1" smtClean="0">
                <a:solidFill>
                  <a:schemeClr val="bg1"/>
                </a:solidFill>
              </a:rPr>
              <a:t>на </a:t>
            </a:r>
            <a:r>
              <a:rPr lang="ru-RU" sz="1400" b="1" smtClean="0">
                <a:solidFill>
                  <a:schemeClr val="bg1"/>
                </a:solidFill>
              </a:rPr>
              <a:t>669,1 </a:t>
            </a:r>
            <a:r>
              <a:rPr lang="ru-RU" sz="1400" b="1" dirty="0" smtClean="0">
                <a:solidFill>
                  <a:schemeClr val="bg1"/>
                </a:solidFill>
              </a:rPr>
              <a:t>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2778</TotalTime>
  <Words>580</Words>
  <Application>Microsoft Office PowerPoint</Application>
  <PresentationFormat>Экран (4:3)</PresentationFormat>
  <Paragraphs>214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Апекс</vt:lpstr>
      <vt:lpstr>Городская</vt:lpstr>
      <vt:lpstr>Презентация PowerPoint</vt:lpstr>
      <vt:lpstr>Параметры бюджета муниципального образования Коромысловское сельское поселение</vt:lpstr>
      <vt:lpstr>Доходы бюджета муниципального образования «КОРОМЫСЛОВСКОЕ СЕЛЬСКОЕ ПОСЕЛЕНИЕ»</vt:lpstr>
      <vt:lpstr>Нормативы зачисления основных доходов в местные бюджеты</vt:lpstr>
      <vt:lpstr>Исполнение плана                                    за январь-июнь 2024 года</vt:lpstr>
      <vt:lpstr>Факт поступления                                       за январь-июнь 2024 год</vt:lpstr>
      <vt:lpstr>Исполнение по налоговым и неналоговым доходам  бюджета МО «Коромысловское сельское поселение»                     за январь-июнь 2024 года</vt:lpstr>
      <vt:lpstr>Справка о выполнении плана поступления доходов бюджета муниципального образования «Коромысловское сельское поселение»                                                                                       в разрезе доходных источников за январь-июнь 2024г.</vt:lpstr>
      <vt:lpstr>Презентация PowerPoint</vt:lpstr>
      <vt:lpstr>  Параметры расходов бюджета муниципального образования Коромысловское сельское поселение  </vt:lpstr>
      <vt:lpstr>Динамика расходов бюджета  муниципального образования Коромысловское сельское поселение на 01 июля 2024 года</vt:lpstr>
      <vt:lpstr>Структура и динамика расходов бюджета муниципального образования Коромысловское сельское поселение по разделам классификации расходов (тыс.руб.)</vt:lpstr>
      <vt:lpstr>Структура расходов бюджета муниципального образования Коромысловское сельское поселение на 01.07.2024 г.</vt:lpstr>
      <vt:lpstr> Динамика расходов бюджета муниципального образования Коромысловское сельское поселение  на общегосударственные расходы на 01.07.2023-2024г.г.</vt:lpstr>
      <vt:lpstr> Динамика расходов бюджета муниципального образования Коромысловское сельское поселение  на национальную оборону на 01.07.2023-2024г.г.</vt:lpstr>
      <vt:lpstr> Динамика расходов бюджета муниципального образования Коромысловское сельское поселение  на национальную экономику на 01.07.2023-2024г.г.</vt:lpstr>
      <vt:lpstr> Динамика расходов бюджета муниципального образования Коромысловское сельское поселение  на жилищно-коммунальное хозяйство на 01.07.2023-2024г.г.</vt:lpstr>
      <vt:lpstr> Динамика расходов бюджета муниципального образования Коромысловское сельское поселение  на социальную политику на 01.07.2023-2024г.г.</vt:lpstr>
      <vt:lpstr>Соотношение сумм бюджетных ассигнований в рамках программ к сумме бюджетных ассигнований на 01.07.2024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dc:creator>Лена</dc:creator>
  <cp:lastModifiedBy>1</cp:lastModifiedBy>
  <cp:revision>342</cp:revision>
  <cp:lastPrinted>2024-05-13T11:38:06Z</cp:lastPrinted>
  <dcterms:modified xsi:type="dcterms:W3CDTF">2024-07-11T04:47:56Z</dcterms:modified>
</cp:coreProperties>
</file>