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3"/>
  </p:notesMasterIdLst>
  <p:sldIdLst>
    <p:sldId id="299" r:id="rId2"/>
    <p:sldId id="313" r:id="rId3"/>
    <p:sldId id="256" r:id="rId4"/>
    <p:sldId id="326" r:id="rId5"/>
    <p:sldId id="327" r:id="rId6"/>
    <p:sldId id="328" r:id="rId7"/>
    <p:sldId id="329" r:id="rId8"/>
    <p:sldId id="330" r:id="rId9"/>
    <p:sldId id="331" r:id="rId10"/>
    <p:sldId id="278" r:id="rId11"/>
    <p:sldId id="334" r:id="rId12"/>
    <p:sldId id="283" r:id="rId13"/>
    <p:sldId id="335" r:id="rId14"/>
    <p:sldId id="288" r:id="rId15"/>
    <p:sldId id="336" r:id="rId16"/>
    <p:sldId id="337" r:id="rId17"/>
    <p:sldId id="338" r:id="rId18"/>
    <p:sldId id="339" r:id="rId19"/>
    <p:sldId id="298" r:id="rId20"/>
    <p:sldId id="332" r:id="rId21"/>
    <p:sldId id="33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00FFFF"/>
    <a:srgbClr val="66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465" autoAdjust="0"/>
    <p:restoredTop sz="97429" autoAdjust="0"/>
  </p:normalViewPr>
  <p:slideViewPr>
    <p:cSldViewPr>
      <p:cViewPr varScale="1">
        <p:scale>
          <a:sx n="116" d="100"/>
          <a:sy n="116" d="100"/>
        </p:scale>
        <p:origin x="108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4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01.10.2024г.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01.10.2024г.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1.0780000000000001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17812672"/>
        <c:axId val="1717810496"/>
        <c:axId val="0"/>
      </c:bar3DChart>
      <c:catAx>
        <c:axId val="171781267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717810496"/>
        <c:crosses val="autoZero"/>
        <c:auto val="1"/>
        <c:lblAlgn val="ctr"/>
        <c:lblOffset val="100"/>
        <c:noMultiLvlLbl val="0"/>
      </c:catAx>
      <c:valAx>
        <c:axId val="171781049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71781267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tx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1731.4</c:v>
                </c:pt>
                <c:pt idx="1">
                  <c:v>384.2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70022844366676"/>
          <c:y val="0.1679379926029074"/>
          <c:w val="0.8698676727909016"/>
          <c:h val="0.574921297674184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январь-сентябрь 2024г.</c:v>
                </c:pt>
                <c:pt idx="1">
                  <c:v>Факт по налоговым доходам за январь- сентябрь 2024г.</c:v>
                </c:pt>
                <c:pt idx="2">
                  <c:v>План по неналоговым доходам за январь- сентябрь 2024г.</c:v>
                </c:pt>
                <c:pt idx="3">
                  <c:v>Факт по неналоговым доходам за январь- сентябрь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1569</c:v>
                </c:pt>
                <c:pt idx="1">
                  <c:v>1731.4</c:v>
                </c:pt>
                <c:pt idx="2">
                  <c:v>377</c:v>
                </c:pt>
                <c:pt idx="3">
                  <c:v>384.2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17824096"/>
        <c:axId val="1717818656"/>
      </c:barChart>
      <c:catAx>
        <c:axId val="1717824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17818656"/>
        <c:crosses val="autoZero"/>
        <c:auto val="1"/>
        <c:lblAlgn val="ctr"/>
        <c:lblOffset val="100"/>
        <c:noMultiLvlLbl val="0"/>
      </c:catAx>
      <c:valAx>
        <c:axId val="17178186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178240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01.10.2024 года</c:v>
                </c:pt>
                <c:pt idx="2">
                  <c:v>факт на 01.10.2024года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9036.2999999999993</c:v>
                </c:pt>
                <c:pt idx="1">
                  <c:v>10342.9</c:v>
                </c:pt>
                <c:pt idx="2">
                  <c:v>6356.9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1717825184"/>
        <c:axId val="1717814848"/>
        <c:axId val="0"/>
      </c:bar3DChart>
      <c:catAx>
        <c:axId val="1717825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1717814848"/>
        <c:crosses val="autoZero"/>
        <c:auto val="1"/>
        <c:lblAlgn val="ctr"/>
        <c:lblOffset val="100"/>
        <c:tickMarkSkip val="2"/>
        <c:noMultiLvlLbl val="0"/>
      </c:catAx>
      <c:valAx>
        <c:axId val="1717814848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17825184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>
                <c:manualLayout>
                  <c:x val="1.274302517740838E-3"/>
                  <c:y val="-2.855503606621383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1026416836784291E-2"/>
                  <c:y val="-1.785510257665536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2.6898937979974724E-2"/>
                  <c:y val="-3.4925548408478529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3984033245844269E-2"/>
                  <c:y val="3.7146346427844494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68.8</c:v>
                </c:pt>
                <c:pt idx="1">
                  <c:v>1.3</c:v>
                </c:pt>
                <c:pt idx="2">
                  <c:v>0.1</c:v>
                </c:pt>
                <c:pt idx="3">
                  <c:v>20</c:v>
                </c:pt>
                <c:pt idx="4">
                  <c:v>8.1</c:v>
                </c:pt>
                <c:pt idx="5">
                  <c:v>0.5</c:v>
                </c:pt>
                <c:pt idx="6">
                  <c:v>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explosion val="3"/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6895.9</c:v>
                </c:pt>
                <c:pt idx="1">
                  <c:v>6356.9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lang="ru-RU"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13"/>
          <c:dPt>
            <c:idx val="0"/>
            <c:bubble3D val="0"/>
            <c:spPr>
              <a:solidFill>
                <a:schemeClr val="accent3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chemeClr val="accent3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explosion val="0"/>
            <c:spPr>
              <a:solidFill>
                <a:schemeClr val="accent3">
                  <a:tint val="3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2786.3</c:v>
                </c:pt>
                <c:pt idx="1">
                  <c:v>7426.1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0.36979</cdr:x>
      <cdr:y>0.64718</cdr:y>
    </cdr:from>
    <cdr:to>
      <cdr:x>0.49473</cdr:x>
      <cdr:y>0.78039</cdr:y>
    </cdr:to>
    <cdr:sp macro="" textlink="">
      <cdr:nvSpPr>
        <cdr:cNvPr id="2" name="TextBox 1"/>
        <cdr:cNvSpPr txBox="1"/>
      </cdr:nvSpPr>
      <cdr:spPr>
        <a:xfrm xmlns:a="http://schemas.openxmlformats.org/drawingml/2006/main" flipV="1">
          <a:off x="3043224" y="2798622"/>
          <a:ext cx="1028172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0.24098</cdr:x>
      <cdr:y>0.69384</cdr:y>
    </cdr:from>
    <cdr:to>
      <cdr:x>0.37327</cdr:x>
      <cdr:y>0.84252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983164" y="3000407"/>
          <a:ext cx="1088699" cy="6429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800" b="1" dirty="0" smtClean="0"/>
            <a:t>1946,0 </a:t>
          </a:r>
          <a:r>
            <a:rPr lang="ru-RU" sz="1800" b="1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0.39848</cdr:x>
      <cdr:y>0.54727</cdr:y>
    </cdr:from>
    <cdr:to>
      <cdr:x>0.50348</cdr:x>
      <cdr:y>0.79704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3279308" y="2366574"/>
          <a:ext cx="864096" cy="108012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2115,6 </a:t>
          </a:r>
          <a:r>
            <a:rPr lang="ru-RU" sz="18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тыс. руб.</a:t>
          </a:r>
          <a:endParaRPr lang="ru-RU" sz="18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0.07892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50" y="357190"/>
          <a:ext cx="785845" cy="4286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0.39931</cdr:x>
      <cdr:y>0.55244</cdr:y>
    </cdr:from>
    <cdr:to>
      <cdr:x>0.65973</cdr:x>
      <cdr:y>0.91547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286162" y="2500330"/>
          <a:ext cx="2143126" cy="1643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0.59896</cdr:x>
      <cdr:y>0.36303</cdr:y>
    </cdr:from>
    <cdr:to>
      <cdr:x>0.71181</cdr:x>
      <cdr:y>0.48931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929222" y="1643074"/>
          <a:ext cx="9286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0.0225</cdr:x>
      <cdr:y>0.57781</cdr:y>
    </cdr:from>
    <cdr:to>
      <cdr:x>0.21347</cdr:x>
      <cdr:y>0.68472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83534" y="2724334"/>
          <a:ext cx="1557964" cy="5040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 smtClean="0"/>
        </a:p>
      </cdr:txBody>
    </cdr:sp>
  </cdr:relSizeAnchor>
  <cdr:relSizeAnchor xmlns:cdr="http://schemas.openxmlformats.org/drawingml/2006/chartDrawing">
    <cdr:from>
      <cdr:x>0.42032</cdr:x>
      <cdr:y>0.33345</cdr:y>
    </cdr:from>
    <cdr:to>
      <cdr:x>0.64918</cdr:x>
      <cdr:y>0.48618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8" y="1572206"/>
          <a:ext cx="1867063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662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146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128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909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62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</a:t>
            </a:r>
            <a:r>
              <a:rPr lang="ru-RU" sz="48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</a:p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</a:t>
            </a:r>
            <a:r>
              <a:rPr lang="ru-RU" b="1" i="1" dirty="0" err="1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r>
              <a:rPr lang="ru-RU" dirty="0" smtClean="0">
                <a:solidFill>
                  <a:srgbClr val="990099"/>
                </a:solidFill>
              </a:rPr>
              <a:t/>
            </a:r>
            <a:br>
              <a:rPr lang="ru-RU" dirty="0" smtClean="0">
                <a:solidFill>
                  <a:srgbClr val="990099"/>
                </a:solidFill>
              </a:rPr>
            </a:br>
            <a:r>
              <a:rPr lang="ru-RU" dirty="0" smtClean="0">
                <a:solidFill>
                  <a:srgbClr val="990099"/>
                </a:solidFill>
              </a:rPr>
              <a:t/>
            </a:r>
            <a:br>
              <a:rPr lang="ru-RU" dirty="0" smtClean="0">
                <a:solidFill>
                  <a:srgbClr val="990099"/>
                </a:solidFill>
              </a:rPr>
            </a:br>
            <a:endParaRPr lang="ru-RU" sz="4900" b="1" i="1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Безводовское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октября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2024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9108828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00B050"/>
                </a:solidFill>
              </a:rPr>
              <a:t>Структура и динамика расходов бюджета муниципального образования </a:t>
            </a:r>
            <a:r>
              <a:rPr lang="ru-RU" sz="2000" b="0" dirty="0" err="1" smtClean="0">
                <a:solidFill>
                  <a:srgbClr val="00B050"/>
                </a:solidFill>
              </a:rPr>
              <a:t>Безводовское</a:t>
            </a:r>
            <a:r>
              <a:rPr lang="ru-RU" sz="2000" b="0" dirty="0" smtClean="0">
                <a:solidFill>
                  <a:srgbClr val="00B050"/>
                </a:solidFill>
              </a:rPr>
              <a:t> сельское поселение по разделам классификации расходов (тыс.руб.)</a:t>
            </a:r>
            <a:endParaRPr lang="ru-RU" sz="2000" b="0" dirty="0">
              <a:solidFill>
                <a:srgbClr val="00B05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825889"/>
              </p:ext>
            </p:extLst>
          </p:nvPr>
        </p:nvGraphicFramePr>
        <p:xfrm>
          <a:off x="285717" y="928670"/>
          <a:ext cx="8715438" cy="4884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27328"/>
                <a:gridCol w="78581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01.10.2023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01.10.2023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01.10.2024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01.10.2024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12578,8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6895,9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10342,9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6356,9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693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7466,1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5209,3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7115,5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4130,7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77,8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2065,1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1398,9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933,5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479,8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839,9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640,6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2749,9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518,1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58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7647320"/>
              </p:ext>
            </p:extLst>
          </p:nvPr>
        </p:nvGraphicFramePr>
        <p:xfrm>
          <a:off x="611560" y="1700808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01.10.2024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01.10.2023-2024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общегосударственные вопросы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01.10.2023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01.10.2024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5209,3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4130,7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 </a:t>
            </a:r>
            <a:r>
              <a:rPr lang="ru-RU" sz="1100" b="1" dirty="0" smtClean="0">
                <a:solidFill>
                  <a:srgbClr val="66FF99"/>
                </a:solidFill>
              </a:rPr>
              <a:t>1078,6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01.10.2023-2024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г.г. на национальную оборону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01.10.2023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01.10.2024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89,7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100,9 тыс.руб.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 на  </a:t>
            </a:r>
            <a:r>
              <a:rPr lang="ru-RU" sz="1100" b="1" dirty="0" smtClean="0">
                <a:solidFill>
                  <a:srgbClr val="66FF99"/>
                </a:solidFill>
              </a:rPr>
              <a:t>11,2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04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01.10.2023-2024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г.г. на национальную экономику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01.10.2023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01.10.2024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499,2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1398,9 </a:t>
            </a:r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 </a:t>
            </a:r>
            <a:r>
              <a:rPr lang="ru-RU" sz="1100" b="1" dirty="0" smtClean="0">
                <a:solidFill>
                  <a:srgbClr val="66FF99"/>
                </a:solidFill>
              </a:rPr>
              <a:t>899,7 </a:t>
            </a:r>
            <a:r>
              <a:rPr lang="ru-RU" sz="1100" b="1" dirty="0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26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01.10.2023-2024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г.г. на жилищно-коммунальное хозяйство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01.10.2023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01.10.2024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479,8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640,6 тыс.руб.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160,8 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5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01.10.2023-2024 </a:t>
            </a: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г.г. на социальную политику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01.10.2023 </a:t>
            </a:r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01.10.2024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85,8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85,8 </a:t>
            </a:r>
            <a:r>
              <a:rPr lang="ru-RU" sz="2400" b="1" dirty="0" err="1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90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1285884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28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Динамика расходов Безводовского сельского поселения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01.10.2024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года (в тыс.руб.)</a:t>
            </a:r>
            <a:endParaRPr lang="ru-RU" sz="2800" b="1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6119401"/>
              </p:ext>
            </p:extLst>
          </p:nvPr>
        </p:nvGraphicFramePr>
        <p:xfrm>
          <a:off x="214282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</a:t>
            </a:r>
            <a:r>
              <a:rPr lang="ru-RU" sz="3200" b="1" dirty="0" err="1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5036999"/>
              </p:ext>
            </p:extLst>
          </p:nvPr>
        </p:nvGraphicFramePr>
        <p:xfrm>
          <a:off x="500034" y="1643050"/>
          <a:ext cx="8143932" cy="4714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01.10.23 г.)</a:t>
                      </a: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</a:t>
                      </a:r>
                      <a:r>
                        <a:rPr lang="ru-RU" sz="1500" b="1" baseline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01.10.24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г.)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12425,7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10131,7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12578,8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10342,9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-153,1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-211,2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43932" cy="157163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01.10.2024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2197523"/>
              </p:ext>
            </p:extLst>
          </p:nvPr>
        </p:nvGraphicFramePr>
        <p:xfrm>
          <a:off x="500034" y="1928802"/>
          <a:ext cx="8158162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Безводовское сельское поселение в бюджете 2024 года запланирована реализация  1 программы.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 2786,3 тыс. руб.</a:t>
            </a:r>
          </a:p>
          <a:p>
            <a:pPr algn="ctr"/>
            <a:r>
              <a:rPr lang="ru-RU" sz="2800" i="1" dirty="0" smtClean="0"/>
              <a:t>Исполнено на отчетную дату </a:t>
            </a:r>
            <a:r>
              <a:rPr lang="ru-RU" sz="2800" i="1" dirty="0" smtClean="0"/>
              <a:t>–2006,0 </a:t>
            </a:r>
            <a:r>
              <a:rPr lang="ru-RU" sz="2800" i="1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186766" cy="5270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1785950"/>
                <a:gridCol w="1643074"/>
                <a:gridCol w="178595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Наименование доходных источников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муниципаль-ного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района, %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 городского поселения, %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Бюджеты сельских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поселений,%</a:t>
                      </a:r>
                      <a:endParaRPr lang="ru-RU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r>
                        <a:rPr lang="ru-RU" sz="1600" smtClean="0"/>
                        <a:t>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5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  <a:solidFill>
            <a:srgbClr val="99FF99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Исполнение плана                                    за январь- сентябрь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7528174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Факт поступления                                       за январь-сентябрь 2024 год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5056087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430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бюджета МО «Безводовское сельское поселения»                                          за январь-сентябрь 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0340522"/>
              </p:ext>
            </p:extLst>
          </p:nvPr>
        </p:nvGraphicFramePr>
        <p:xfrm>
          <a:off x="457200" y="2214554"/>
          <a:ext cx="8229600" cy="4643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i="1" dirty="0" smtClean="0"/>
              <a:t>Справка о выполнении плана поступления доходов бюджета муниципального образования «Безводовское сельское поселение»                                                                                       в разрезе доходных источников за  январь-сентябрь 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232173"/>
              </p:ext>
            </p:extLst>
          </p:nvPr>
        </p:nvGraphicFramePr>
        <p:xfrm>
          <a:off x="428596" y="1428740"/>
          <a:ext cx="8358247" cy="4761934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686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          январь-сентябрь    2024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факт за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                январь-сентябрь        2024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818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1569,0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1731,4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110,4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132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420,0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450,7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105,7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202,0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208,1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103,0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71,0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106,4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172,4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70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876,0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966,2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110,3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377,0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384,2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101,9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07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73,0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73,2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100,3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12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7,0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8762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304,0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304,0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1946,0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2115,6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108,7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январь-сентябрь 2024 года к уровню января-сентября 2023года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01.10.2023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2024год  (факт на 01.10.2024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39239" y="4429132"/>
            <a:ext cx="2779242" cy="1357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6918,3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98546" y="4287189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2115,6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07904" y="4509120"/>
            <a:ext cx="2007104" cy="1134458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Снижение на 4802,7 тыс. руб.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3763</TotalTime>
  <Words>785</Words>
  <Application>Microsoft Office PowerPoint</Application>
  <PresentationFormat>Экран (4:3)</PresentationFormat>
  <Paragraphs>245</Paragraphs>
  <Slides>21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Georgia</vt:lpstr>
      <vt:lpstr>Times New Roman</vt:lpstr>
      <vt:lpstr>Trebuchet MS</vt:lpstr>
      <vt:lpstr>Wingdings 2</vt:lpstr>
      <vt:lpstr>Городская</vt:lpstr>
      <vt:lpstr>Презентация PowerPoint</vt:lpstr>
      <vt:lpstr>Параметры бюджета муниципального образования Безводовское сельское поселение</vt:lpstr>
      <vt:lpstr>Доходы бюджета муниципального образования Безводовское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 сентябрь 2024 года</vt:lpstr>
      <vt:lpstr>Факт поступления                                       за январь-сентябрь 2024 год</vt:lpstr>
      <vt:lpstr>Исполнение по налоговым и неналоговым доходам бюджета МО «Безводовское сельское поселения»                                          за январь-сентябрь 2024 года</vt:lpstr>
      <vt:lpstr>Справка о выполнении плана поступления доходов бюджета муниципального образования «Безводовское сельское поселение»                                                                                       в разрезе доходных источников за  январь-сентябрь 2024г.</vt:lpstr>
      <vt:lpstr>Презентация PowerPoint</vt:lpstr>
      <vt:lpstr>  Параметры расходов бюджета муниципального образования Безводовское сельское поселение  </vt:lpstr>
      <vt:lpstr>Динамика расходов бюджета  муниципального образования Безводовское сельское поселение на 01 октября 2024 года</vt:lpstr>
      <vt:lpstr>Структура и динамика расходов бюджета муниципального образования Безводовское сельское поселение по разделам классификации расходов (тыс.руб.)</vt:lpstr>
      <vt:lpstr>Структура расходов бюджета муниципального образования Безводовское сельское поселение на 01.10.2024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расходов Безводовского сельского поселения на 01.10.2024 года (в тыс.руб.)</vt:lpstr>
      <vt:lpstr>Соотношение сумм бюджетных ассигнований в рамках программ к сумме бюджетных ассигнований на 01.10.2024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514</cp:revision>
  <cp:lastPrinted>2024-05-13T10:34:10Z</cp:lastPrinted>
  <dcterms:modified xsi:type="dcterms:W3CDTF">2024-10-11T10:21:37Z</dcterms:modified>
</cp:coreProperties>
</file>