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9" r:id="rId2"/>
    <p:sldId id="313" r:id="rId3"/>
    <p:sldId id="256" r:id="rId4"/>
    <p:sldId id="268" r:id="rId5"/>
    <p:sldId id="314" r:id="rId6"/>
    <p:sldId id="315" r:id="rId7"/>
    <p:sldId id="316" r:id="rId8"/>
    <p:sldId id="317" r:id="rId9"/>
    <p:sldId id="318" r:id="rId10"/>
    <p:sldId id="278" r:id="rId11"/>
    <p:sldId id="323" r:id="rId12"/>
    <p:sldId id="283" r:id="rId13"/>
    <p:sldId id="324" r:id="rId14"/>
    <p:sldId id="325" r:id="rId15"/>
    <p:sldId id="326" r:id="rId16"/>
    <p:sldId id="327" r:id="rId17"/>
    <p:sldId id="328" r:id="rId18"/>
    <p:sldId id="329" r:id="rId19"/>
    <p:sldId id="319" r:id="rId20"/>
    <p:sldId id="32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01.10.2024г.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01.10.2024г.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1.609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17977200"/>
        <c:axId val="517979920"/>
        <c:axId val="0"/>
      </c:bar3DChart>
      <c:catAx>
        <c:axId val="517977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17979920"/>
        <c:crosses val="autoZero"/>
        <c:auto val="1"/>
        <c:lblAlgn val="ctr"/>
        <c:lblOffset val="100"/>
        <c:noMultiLvlLbl val="0"/>
      </c:catAx>
      <c:valAx>
        <c:axId val="5179799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51797720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1808.8</c:v>
                </c:pt>
                <c:pt idx="1">
                  <c:v>1641.2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56E-2"/>
          <c:w val="0.8698676727909016"/>
          <c:h val="0.58312650810445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январь-сентябрь 2024г.</c:v>
                </c:pt>
                <c:pt idx="1">
                  <c:v>Факт по налоговым доходам за январь-сентябрь 2024г.</c:v>
                </c:pt>
                <c:pt idx="2">
                  <c:v>План по неналоговым доходам за январь-сентябрь 2024г.</c:v>
                </c:pt>
                <c:pt idx="3">
                  <c:v>Факт по неналоговым доходам за январь-сентябрь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1500.6</c:v>
                </c:pt>
                <c:pt idx="1">
                  <c:v>1808.8</c:v>
                </c:pt>
                <c:pt idx="2">
                  <c:v>644</c:v>
                </c:pt>
                <c:pt idx="3">
                  <c:v>1641.2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17980464"/>
        <c:axId val="517971216"/>
      </c:barChart>
      <c:catAx>
        <c:axId val="517980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17971216"/>
        <c:crosses val="autoZero"/>
        <c:auto val="1"/>
        <c:lblAlgn val="ctr"/>
        <c:lblOffset val="100"/>
        <c:noMultiLvlLbl val="0"/>
      </c:catAx>
      <c:valAx>
        <c:axId val="517971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179804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01.10.2024 года</c:v>
                </c:pt>
                <c:pt idx="2">
                  <c:v>факт на 01.10.2024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7812</c:v>
                </c:pt>
                <c:pt idx="1">
                  <c:v>10968.9</c:v>
                </c:pt>
                <c:pt idx="2">
                  <c:v>5123.5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517977744"/>
        <c:axId val="517976656"/>
        <c:axId val="0"/>
      </c:bar3DChart>
      <c:catAx>
        <c:axId val="517977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517976656"/>
        <c:crosses val="autoZero"/>
        <c:auto val="1"/>
        <c:lblAlgn val="ctr"/>
        <c:lblOffset val="100"/>
        <c:tickMarkSkip val="2"/>
        <c:noMultiLvlLbl val="0"/>
      </c:catAx>
      <c:valAx>
        <c:axId val="517976656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17977744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0.17041666666666666"/>
                  <c:y val="0.2925027447852862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Социальная политика</a:t>
                    </a:r>
                    <a:r>
                      <a:rPr lang="ru-RU" baseline="0" dirty="0"/>
                      <a:t>
</a:t>
                    </a:r>
                    <a:fld id="{4BA785CA-3753-4E81-B342-23B5061F4177}" type="PERCENTAGE">
                      <a:rPr lang="en-US" baseline="0" dirty="0"/>
                      <a:pPr/>
                      <a:t>[ПРОЦЕНТ]</a:t>
                    </a:fld>
                    <a:endParaRPr lang="ru-RU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5.6408209390492854E-2"/>
                  <c:y val="6.95611067519069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</a:t>
                    </a:r>
                    <a:endParaRPr lang="ru-RU" baseline="0" dirty="0"/>
                  </a:p>
                  <a:p>
                    <a:r>
                      <a:rPr lang="ru-RU" dirty="0" smtClean="0"/>
                      <a:t>10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1.804124101371286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4100199280645477E-2"/>
                  <c:y val="1.222592817628974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6295202682997955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385802469135803"/>
                      <c:h val="0.2061256192318838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54.5</c:v>
                </c:pt>
                <c:pt idx="1">
                  <c:v>1.2</c:v>
                </c:pt>
                <c:pt idx="2">
                  <c:v>9.6999999999999993</c:v>
                </c:pt>
                <c:pt idx="3">
                  <c:v>6.6</c:v>
                </c:pt>
                <c:pt idx="4">
                  <c:v>27.1</c:v>
                </c:pt>
                <c:pt idx="5">
                  <c:v>0.9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8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ассигнования запланированные в рамках программ</c:v>
                </c:pt>
                <c:pt idx="1">
                  <c:v> бюджетные ассигнования запланированные в рамках  не программых мероприятий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4671.2</c:v>
                </c:pt>
                <c:pt idx="1">
                  <c:v>6167.4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0.54727</cdr:y>
    </cdr:from>
    <cdr:to>
      <cdr:x>0.52973</cdr:x>
      <cdr:y>0.71378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16" y="2366574"/>
          <a:ext cx="1008112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3450,0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0.27598</cdr:x>
      <cdr:y>0.61387</cdr:y>
    </cdr:from>
    <cdr:to>
      <cdr:x>0.39848</cdr:x>
      <cdr:y>0.78039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271205" y="2654606"/>
          <a:ext cx="1008126" cy="720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2144,6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0.41156</cdr:x>
      <cdr:y>0.25</cdr:y>
    </cdr:from>
    <cdr:to>
      <cdr:x>0.56918</cdr:x>
      <cdr:y>0.325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57573" y="1428761"/>
          <a:ext cx="128589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53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00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84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48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27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Спешневское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Спешневское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Спешневское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октября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683581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7130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Спешневское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759463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7293,3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4528,3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10968,9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5123,5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5377,0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3283,1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5918,9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3170,3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1069,</a:t>
                      </a:r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87,5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2975,</a:t>
                      </a:r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3041720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</a:rPr>
              <a:t>Спешневское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01.10.2024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7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01.10.2023-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2024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3283,1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3170,3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112,8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01.10.2023-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83,9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101,9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Уменьшение на </a:t>
            </a:r>
            <a:r>
              <a:rPr lang="ru-RU" sz="1100" b="1" dirty="0" smtClean="0">
                <a:solidFill>
                  <a:srgbClr val="66FF99"/>
                </a:solidFill>
              </a:rPr>
              <a:t>82,0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01.10.2023-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272,7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1069,2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796,5 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13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01.10.2023-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жилищно-коммунальное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6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85,9</a:t>
            </a:r>
            <a:r>
              <a:rPr lang="en-US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650,1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Уменьшение на </a:t>
            </a:r>
            <a:r>
              <a:rPr lang="ru-RU" sz="1100" b="1" dirty="0" smtClean="0">
                <a:solidFill>
                  <a:srgbClr val="66FF99"/>
                </a:solidFill>
              </a:rPr>
              <a:t>35,8</a:t>
            </a:r>
            <a:r>
              <a:rPr lang="en-US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6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01.10.2023-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102,7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32,0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200" b="1" dirty="0" smtClean="0">
                <a:solidFill>
                  <a:srgbClr val="66FF99"/>
                </a:solidFill>
              </a:rPr>
              <a:t>29,3 </a:t>
            </a:r>
            <a:r>
              <a:rPr lang="ru-RU" sz="12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35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01.10.2024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2948655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6237718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01.10.2023)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01.10.2024)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7131,9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10791,8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7293,3</a:t>
                      </a:r>
                      <a:endParaRPr lang="ru-RU" sz="20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10968,9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-161,3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-177,1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Спешневское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Спешневское сельское поселение в бюджете 2024 года запланирована реализация  2 программ.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4671,2 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1653,3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Спешневское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январь-сентябрь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0531477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январь-сентябрь 20</a:t>
            </a:r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750043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«Спешневское поселение»                                       за январь-сентябрь 20</a:t>
            </a:r>
            <a:r>
              <a:rPr lang="en-US" sz="2400" dirty="0" smtClean="0"/>
              <a:t>2</a:t>
            </a:r>
            <a:r>
              <a:rPr lang="ru-RU" sz="2400" dirty="0" smtClean="0"/>
              <a:t>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5650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январь-сентябрь 20</a:t>
            </a:r>
            <a:r>
              <a:rPr lang="en-US" sz="1800" i="1" dirty="0" smtClean="0"/>
              <a:t>2</a:t>
            </a:r>
            <a:r>
              <a:rPr lang="ru-RU" sz="1800" i="1" dirty="0" smtClean="0"/>
              <a:t>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792679"/>
              </p:ext>
            </p:extLst>
          </p:nvPr>
        </p:nvGraphicFramePr>
        <p:xfrm>
          <a:off x="467544" y="1124744"/>
          <a:ext cx="8358247" cy="4998581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796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План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01.10.20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01.10.20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186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1500,6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1808,8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120,5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620,0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689,7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47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16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503,6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82,8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97,3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490,8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518,2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644,0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1641,2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254,8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146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79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31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1279,4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452,1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9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2144,6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3450,0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469588" y="188640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январь-сентябрь 2024 года к уровню января- сентября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01.10.2023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01.10.2024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1922,2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302763"/>
            <a:ext cx="288887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3450,0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06001" y="4429132"/>
            <a:ext cx="183757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сумме 1527,8 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2394</TotalTime>
  <Words>777</Words>
  <Application>Microsoft Office PowerPoint</Application>
  <PresentationFormat>Экран (4:3)</PresentationFormat>
  <Paragraphs>240</Paragraphs>
  <Slides>20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Спешневское сельское поселение</vt:lpstr>
      <vt:lpstr>Доходы бюджета муниципального образования Спешневское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январь-сентябрь 2024 года</vt:lpstr>
      <vt:lpstr>Факт поступления                                       за январь-сентябрь 2024 год</vt:lpstr>
      <vt:lpstr>Исполнение по налоговым и неналоговым доходам бюджета МО «Спешневское поселение»                                       за январь-сентябрь 2024 года</vt:lpstr>
      <vt:lpstr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январь-сентябрь 2024г.</vt:lpstr>
      <vt:lpstr>Презентация PowerPoint</vt:lpstr>
      <vt:lpstr>  Параметры расходов бюджета муниципального образования Спешневское сельское поселение  </vt:lpstr>
      <vt:lpstr>Презентация PowerPoint</vt:lpstr>
      <vt:lpstr>Структура и динамика расходов бюджета муниципального образования Спешневское сельское поселение по разделам классификации расходов (тыс.руб.)</vt:lpstr>
      <vt:lpstr>Структура расходов бюджета муниципального образования Спешневское сельское поселение на 01.10.2024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Соотношение сумм бюджетных ассигнований в рамках программ к сумме бюджетных ассигнований на 01.10.2024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432</cp:revision>
  <dcterms:modified xsi:type="dcterms:W3CDTF">2024-10-11T12:59:52Z</dcterms:modified>
</cp:coreProperties>
</file>