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94959216"/>
        <c:axId val="-1794947792"/>
        <c:axId val="0"/>
      </c:bar3DChart>
      <c:catAx>
        <c:axId val="-1794959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794947792"/>
        <c:crosses val="autoZero"/>
        <c:auto val="1"/>
        <c:lblAlgn val="ctr"/>
        <c:lblOffset val="100"/>
        <c:noMultiLvlLbl val="0"/>
      </c:catAx>
      <c:valAx>
        <c:axId val="-17949477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7949592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21770.3</c:v>
                </c:pt>
                <c:pt idx="1">
                  <c:v>1350.4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20017.3</c:v>
                </c:pt>
                <c:pt idx="1">
                  <c:v>21770.3</c:v>
                </c:pt>
                <c:pt idx="2">
                  <c:v>322.7</c:v>
                </c:pt>
                <c:pt idx="3">
                  <c:v>1350.4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809892736"/>
        <c:axId val="-1847272672"/>
      </c:barChart>
      <c:catAx>
        <c:axId val="-180989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847272672"/>
        <c:crosses val="autoZero"/>
        <c:auto val="1"/>
        <c:lblAlgn val="ctr"/>
        <c:lblOffset val="100"/>
        <c:noMultiLvlLbl val="0"/>
      </c:catAx>
      <c:valAx>
        <c:axId val="-1847272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809892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151404.29999999999</c:v>
                </c:pt>
                <c:pt idx="2">
                  <c:v>47799.3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374413088"/>
        <c:axId val="-1374417984"/>
        <c:axId val="0"/>
      </c:bar3DChart>
      <c:catAx>
        <c:axId val="-137441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374417984"/>
        <c:crosses val="autoZero"/>
        <c:auto val="1"/>
        <c:lblAlgn val="ctr"/>
        <c:lblOffset val="100"/>
        <c:tickMarkSkip val="2"/>
        <c:noMultiLvlLbl val="0"/>
      </c:catAx>
      <c:valAx>
        <c:axId val="-137441798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37441308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4691358024691357E-2"/>
                  <c:y val="0.115315031738116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Национальная оборона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0,3%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506172839506162"/>
                  <c:y val="4.80479298908820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604938271604937E-2"/>
                  <c:y val="5.2852722879970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smtClean="0">
                        <a:solidFill>
                          <a:srgbClr val="336699"/>
                        </a:solidFill>
                      </a:rPr>
                      <a:t>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15586419753086417"/>
                  <c:y val="1.68167754618087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5%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345679012345678E-2"/>
                  <c:y val="1.44143789672646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>
                        <a:solidFill>
                          <a:srgbClr val="336699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rgbClr val="336699"/>
                        </a:solidFill>
                      </a:rPr>
                      <a:t>0,2%</a:t>
                    </a:r>
                    <a:endParaRPr lang="ru-RU" dirty="0">
                      <a:solidFill>
                        <a:srgbClr val="336699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962962962962962"/>
                  <c:y val="2.82618301948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rgbClr val="33669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>
                        <a:solidFill>
                          <a:srgbClr val="336699"/>
                        </a:solidFill>
                      </a:rPr>
                      <a:pPr>
                        <a:defRPr sz="1330" b="1" i="0" u="none" strike="noStrike" kern="1200" spc="0" baseline="0">
                          <a:solidFill>
                            <a:srgbClr val="336699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>
                        <a:solidFill>
                          <a:srgbClr val="336699"/>
                        </a:solidFill>
                      </a:rPr>
                      <a:t>
</a:t>
                    </a:r>
                    <a:r>
                      <a:rPr lang="ru-RU" baseline="0" dirty="0" smtClean="0">
                        <a:solidFill>
                          <a:srgbClr val="336699"/>
                        </a:solidFill>
                      </a:rPr>
                      <a:t>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rgbClr val="33669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spc="0" baseline="0">
                    <a:solidFill>
                      <a:srgbClr val="336699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5.7</c:v>
                </c:pt>
                <c:pt idx="1">
                  <c:v>0.2</c:v>
                </c:pt>
                <c:pt idx="2">
                  <c:v>0.1</c:v>
                </c:pt>
                <c:pt idx="3">
                  <c:v>21.7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14550.6</c:v>
                </c:pt>
                <c:pt idx="1">
                  <c:v>32743.4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102748.8</c:v>
                </c:pt>
                <c:pt idx="1">
                  <c:v>48295.3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23120,7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20340,0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533948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634198"/>
              </p:ext>
            </p:extLst>
          </p:nvPr>
        </p:nvGraphicFramePr>
        <p:xfrm>
          <a:off x="285717" y="928670"/>
          <a:ext cx="8715438" cy="486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24922,6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151404,3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50405,5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6943,4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4656,1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5622,2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3382,8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33000,9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4248,5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21955,2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14550,6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98703,3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32743,4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dirty="0" smtClean="0"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19362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622,2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656,1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</a:rPr>
              <a:t>9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66,1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01.10.2024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101,3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43,0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41,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7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01.10.2024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01.10.2024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4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248,5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3382,8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865,7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Жилищно-коммунальное хозяйство»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</a:t>
            </a:r>
            <a:r>
              <a:rPr lang="ru-RU" sz="2400" b="1" i="1" dirty="0" smtClean="0">
                <a:solidFill>
                  <a:srgbClr val="00B0F0"/>
                </a:solidFill>
              </a:rPr>
              <a:t>01.10.2023 </a:t>
            </a:r>
            <a:r>
              <a:rPr lang="ru-RU" sz="2400" b="1" i="1" dirty="0" smtClean="0">
                <a:solidFill>
                  <a:srgbClr val="00B0F0"/>
                </a:solidFill>
              </a:rPr>
              <a:t>-2024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667480325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01.10.2024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C000"/>
                </a:solidFill>
                <a:cs typeface="Times New Roman" pitchFamily="18" charset="0"/>
              </a:rPr>
              <a:t>7</a:t>
            </a:r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00,0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550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0,0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8601856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01.10.2024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37413,6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147918,0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40490,3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151404,3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01.10.2024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75,6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175,6 тыс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689751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</a:t>
            </a:r>
            <a:r>
              <a:rPr lang="ru-RU" sz="2800" i="1" dirty="0" smtClean="0"/>
              <a:t>102748,8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en-US" sz="2800" i="1" dirty="0" smtClean="0"/>
              <a:t>3</a:t>
            </a:r>
            <a:r>
              <a:rPr lang="ru-RU" sz="2800" i="1" dirty="0" smtClean="0"/>
              <a:t>6388,6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43976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99081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январь-сентябрь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50067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158344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01.10.2024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01.10.2024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20017,3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21770,3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14796,7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15551,8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2160,0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2361,8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715,4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345,6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1405,0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1644,6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1736,3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20340,0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23120,7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2024года к уровню января-сентября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17169,8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23120,7тыс.руб.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5950,9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3306</TotalTime>
  <Words>948</Words>
  <Application>Microsoft Office PowerPoint</Application>
  <PresentationFormat>Экран (4:3)</PresentationFormat>
  <Paragraphs>270</Paragraphs>
  <Slides>22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январь-сентябрь 2024 года</vt:lpstr>
      <vt:lpstr>Факт поступления                                       за январь-сентябрь 2024год</vt:lpstr>
      <vt:lpstr>Исполнение по налоговым и неналоговым доходам бюджета МО «Кузоватовское городское поселение»                        за январь-сентябрь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октября 2024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01.10.2024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01.10.2023 -2024 г.г., тыс.руб.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483</cp:revision>
  <cp:lastPrinted>2024-05-13T11:59:59Z</cp:lastPrinted>
  <dcterms:modified xsi:type="dcterms:W3CDTF">2024-10-15T05:06:16Z</dcterms:modified>
</cp:coreProperties>
</file>