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1.2110000000000001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16196464"/>
        <c:axId val="2016195920"/>
        <c:axId val="0"/>
      </c:bar3DChart>
      <c:catAx>
        <c:axId val="2016196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16195920"/>
        <c:crosses val="autoZero"/>
        <c:auto val="1"/>
        <c:lblAlgn val="ctr"/>
        <c:lblOffset val="100"/>
        <c:noMultiLvlLbl val="0"/>
      </c:catAx>
      <c:valAx>
        <c:axId val="20161959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16196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1440170198989446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184.4</c:v>
                </c:pt>
                <c:pt idx="1">
                  <c:v>141.19999999999999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7149.6</c:v>
                </c:pt>
                <c:pt idx="1">
                  <c:v>6380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1632.7</c:v>
                </c:pt>
                <c:pt idx="1">
                  <c:v>405.2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январь-сентябрь 2024г.</c:v>
                </c:pt>
                <c:pt idx="1">
                  <c:v>Факт по налоговым доходам за январь-сентябрь 2024г.</c:v>
                </c:pt>
                <c:pt idx="2">
                  <c:v>План по неналоговым доходам за январь-сентябрь 2024г.</c:v>
                </c:pt>
                <c:pt idx="3">
                  <c:v>Факт по неналоговым доходам за январь-сентябрь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1370</c:v>
                </c:pt>
                <c:pt idx="1">
                  <c:v>1632.7</c:v>
                </c:pt>
                <c:pt idx="2">
                  <c:v>313.5</c:v>
                </c:pt>
                <c:pt idx="3">
                  <c:v>405.2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16200272"/>
        <c:axId val="2016200816"/>
      </c:barChart>
      <c:catAx>
        <c:axId val="201620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16200816"/>
        <c:crosses val="autoZero"/>
        <c:auto val="1"/>
        <c:lblAlgn val="ctr"/>
        <c:lblOffset val="100"/>
        <c:noMultiLvlLbl val="0"/>
      </c:catAx>
      <c:valAx>
        <c:axId val="2016200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16200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8065.7</c:v>
                </c:pt>
                <c:pt idx="1">
                  <c:v>13947</c:v>
                </c:pt>
                <c:pt idx="2">
                  <c:v>9985.9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796534400"/>
        <c:axId val="1796922048"/>
        <c:axId val="0"/>
      </c:bar3DChart>
      <c:catAx>
        <c:axId val="179653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796922048"/>
        <c:crosses val="autoZero"/>
        <c:auto val="1"/>
        <c:lblAlgn val="ctr"/>
        <c:lblOffset val="100"/>
        <c:tickMarkSkip val="2"/>
        <c:noMultiLvlLbl val="0"/>
      </c:catAx>
      <c:valAx>
        <c:axId val="179692204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9653440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0.12254763293477203"/>
                  <c:y val="-0.1143079301194178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6888791678821"/>
                      <c:h val="0.11583970812042048"/>
                    </c:manualLayout>
                  </c15:layout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</a:t>
                    </a:r>
                    <a:r>
                      <a:rPr lang="ru-RU" dirty="0" smtClean="0"/>
                      <a:t>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6AAE93EE-CD94-4BFC-B198-0BBAF4381357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dirty="0" smtClean="0"/>
                      <a:t> </a:t>
                    </a:r>
                  </a:p>
                  <a:p>
                    <a:pPr>
                      <a:defRPr>
                        <a:solidFill>
                          <a:schemeClr val="accent1"/>
                        </a:solidFill>
                      </a:defRPr>
                    </a:pPr>
                    <a:r>
                      <a:rPr lang="ru-RU" baseline="0" dirty="0" smtClean="0"/>
                      <a:t>28%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3.8230958977350085E-2"/>
                  <c:y val="1.13268889284571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7E2A9846-3CB9-4088-A65C-D1C9BFFE06F1}" type="CATEGORYNAME">
                      <a:rPr lang="ru-RU" smtClean="0"/>
                      <a:pPr>
                        <a:defRPr>
                          <a:solidFill>
                            <a:schemeClr val="accent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 1%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37037037037034"/>
                      <c:h val="0.118210072518219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1102398658501016"/>
                  <c:y val="3.82741059526755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Социальная политика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43.5</c:v>
                </c:pt>
                <c:pt idx="1">
                  <c:v>2.6</c:v>
                </c:pt>
                <c:pt idx="2">
                  <c:v>14.1</c:v>
                </c:pt>
                <c:pt idx="3">
                  <c:v>37.5</c:v>
                </c:pt>
                <c:pt idx="4">
                  <c:v>0.4</c:v>
                </c:pt>
                <c:pt idx="5">
                  <c:v>1.9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3819.2</c:v>
                </c:pt>
                <c:pt idx="1">
                  <c:v>2965.1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184.4</c:v>
                </c:pt>
                <c:pt idx="1">
                  <c:v>219.2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212</c:v>
                </c:pt>
                <c:pt idx="1">
                  <c:v>1959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2960.5</c:v>
                </c:pt>
                <c:pt idx="1">
                  <c:v>4694.5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2037,9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1683,5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11.10.2024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октября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159280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22492"/>
              </p:ext>
            </p:extLst>
          </p:nvPr>
        </p:nvGraphicFramePr>
        <p:xfrm>
          <a:off x="66725" y="1335431"/>
          <a:ext cx="9010549" cy="457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1085457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11440,0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7360,5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13947,0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9985,9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6344,3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3819,2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6064,9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2965,1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4187,6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2960,5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5249,5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4694,5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767703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01.10.2024 </a:t>
            </a:r>
            <a:r>
              <a:rPr lang="ru-RU" sz="2800" b="1" dirty="0" smtClean="0">
                <a:solidFill>
                  <a:srgbClr val="FFFF00"/>
                </a:solidFill>
              </a:rPr>
              <a:t>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</a:t>
            </a:r>
            <a:r>
              <a:rPr lang="ru-RU" sz="2400" b="1" dirty="0" smtClean="0">
                <a:solidFill>
                  <a:srgbClr val="990099"/>
                </a:solidFill>
              </a:rPr>
              <a:t>01.10.2023-2024г.г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80380866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</a:t>
            </a:r>
            <a:r>
              <a:rPr lang="ru-RU" sz="2400" b="1" dirty="0" smtClean="0">
                <a:solidFill>
                  <a:srgbClr val="990099"/>
                </a:solidFill>
              </a:rPr>
              <a:t>01.10.2023-2024г.г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04386722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01.10.2023-2024г.г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69124968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</a:t>
            </a:r>
            <a:r>
              <a:rPr lang="ru-RU" sz="2400" b="1" dirty="0" smtClean="0">
                <a:solidFill>
                  <a:srgbClr val="990099"/>
                </a:solidFill>
              </a:rPr>
              <a:t>01.10.2023-2024г.г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076782736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93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</a:t>
            </a:r>
            <a:r>
              <a:rPr lang="ru-RU" sz="2400" b="1" dirty="0" smtClean="0">
                <a:solidFill>
                  <a:srgbClr val="990099"/>
                </a:solidFill>
              </a:rPr>
              <a:t>01.10.2023-2024г.г</a:t>
            </a:r>
            <a:r>
              <a:rPr lang="ru-RU" sz="2400" b="1" dirty="0" smtClean="0">
                <a:solidFill>
                  <a:srgbClr val="990099"/>
                </a:solidFill>
              </a:rPr>
              <a:t>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028303389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01.10.2024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94897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7189874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01.10.2023)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10976,1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13847,1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11440,0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13947,0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7129,2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6631,1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63501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январь-сентябрь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099332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январь-сентябрь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92687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январь-сентябрь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997571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01.10.2024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01.10.2024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1632,7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477,9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541,0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331,5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1683,5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2037,9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2024года                                                                   к уровню января-сентября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01.10.2024года)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1817,2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2037,9тыс.руб.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220,7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2859</TotalTime>
  <Words>575</Words>
  <Application>Microsoft Office PowerPoint</Application>
  <PresentationFormat>Экран (4:3)</PresentationFormat>
  <Paragraphs>213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 Antiqua</vt:lpstr>
      <vt:lpstr>Calibri</vt:lpstr>
      <vt:lpstr>Georgia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январь-сентябрь 2024 года</vt:lpstr>
      <vt:lpstr>Факт поступления                                       за январь-сентябрь 2024 год</vt:lpstr>
      <vt:lpstr>Исполнение по налоговым и неналоговым доходам  бюджета МО «Коромысловское сельское поселение»                     за январь-сентябрь 2024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январь-сентябрь 2024г.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октября 2024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01.10.2024 г.</vt:lpstr>
      <vt:lpstr> Динамика расходов бюджета муниципального образования Коромысловское сельское поселение  на общегосударственные расходы на 01.10.2023-2024г.г.</vt:lpstr>
      <vt:lpstr> Динамика расходов бюджета муниципального образования Коромысловское сельское поселение  на национальную оборону на 01.10.2023-2024г.г.</vt:lpstr>
      <vt:lpstr> Динамика расходов бюджета муниципального образования Коромысловское сельское поселение  на национальную экономику на 01.10.2023-2024г.г.</vt:lpstr>
      <vt:lpstr> Динамика расходов бюджета муниципального образования Коромысловское сельское поселение  на жилищно-коммунальное хозяйство на 01.10.2023-2024г.г.</vt:lpstr>
      <vt:lpstr> Динамика расходов бюджета муниципального образования Коромысловское сельское поселение  на социальную политику на 01.10.2023-2024г.г.</vt:lpstr>
      <vt:lpstr>Соотношение сумм бюджетных ассигнований в рамках программ к сумме бюджетных ассигнований на 01.10.2024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386</cp:revision>
  <cp:lastPrinted>2024-05-13T11:38:06Z</cp:lastPrinted>
  <dcterms:modified xsi:type="dcterms:W3CDTF">2024-10-11T12:37:45Z</dcterms:modified>
</cp:coreProperties>
</file>