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99" r:id="rId2"/>
    <p:sldId id="313" r:id="rId3"/>
    <p:sldId id="314" r:id="rId4"/>
    <p:sldId id="321" r:id="rId5"/>
    <p:sldId id="316" r:id="rId6"/>
    <p:sldId id="317" r:id="rId7"/>
    <p:sldId id="318" r:id="rId8"/>
    <p:sldId id="319" r:id="rId9"/>
    <p:sldId id="320" r:id="rId10"/>
    <p:sldId id="278" r:id="rId11"/>
    <p:sldId id="324" r:id="rId12"/>
    <p:sldId id="283" r:id="rId13"/>
    <p:sldId id="284" r:id="rId14"/>
    <p:sldId id="288" r:id="rId15"/>
    <p:sldId id="326" r:id="rId16"/>
    <p:sldId id="329" r:id="rId17"/>
    <p:sldId id="328" r:id="rId18"/>
    <p:sldId id="330" r:id="rId19"/>
    <p:sldId id="298" r:id="rId20"/>
    <p:sldId id="322" r:id="rId21"/>
    <p:sldId id="32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8" autoAdjust="0"/>
    <p:restoredTop sz="86408" autoAdjust="0"/>
  </p:normalViewPr>
  <p:slideViewPr>
    <p:cSldViewPr>
      <p:cViewPr varScale="1">
        <p:scale>
          <a:sx n="100" d="100"/>
          <a:sy n="100" d="100"/>
        </p:scale>
        <p:origin x="153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01.10.2024г.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01.10.2024г.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1.119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66525952"/>
        <c:axId val="466524320"/>
        <c:axId val="0"/>
      </c:bar3DChart>
      <c:catAx>
        <c:axId val="4665259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66524320"/>
        <c:crosses val="autoZero"/>
        <c:auto val="1"/>
        <c:lblAlgn val="ctr"/>
        <c:lblOffset val="100"/>
        <c:noMultiLvlLbl val="0"/>
      </c:catAx>
      <c:valAx>
        <c:axId val="46652432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4665259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763.2</c:v>
                </c:pt>
                <c:pt idx="1">
                  <c:v>228.5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046E-2"/>
          <c:w val="0.8698676727909016"/>
          <c:h val="0.583126508104457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 сентябрь 2024г.</c:v>
                </c:pt>
                <c:pt idx="1">
                  <c:v>Факт по налоговым доходам за январь-сентябрь 2024г.</c:v>
                </c:pt>
                <c:pt idx="2">
                  <c:v>План по неналоговым доходам за январь-сентябрь 2024г.</c:v>
                </c:pt>
                <c:pt idx="3">
                  <c:v>Факт по неналоговым доходам за январь-сентябрь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727.2</c:v>
                </c:pt>
                <c:pt idx="1">
                  <c:v>763.2</c:v>
                </c:pt>
                <c:pt idx="2">
                  <c:v>186.4</c:v>
                </c:pt>
                <c:pt idx="3">
                  <c:v>228.5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66522144"/>
        <c:axId val="466528128"/>
      </c:barChart>
      <c:catAx>
        <c:axId val="4665221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66528128"/>
        <c:crosses val="autoZero"/>
        <c:auto val="1"/>
        <c:lblAlgn val="ctr"/>
        <c:lblOffset val="100"/>
        <c:noMultiLvlLbl val="0"/>
      </c:catAx>
      <c:valAx>
        <c:axId val="4665281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665221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01.10.2024 года</c:v>
                </c:pt>
                <c:pt idx="2">
                  <c:v>факт на 01.10.2024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7392.9</c:v>
                </c:pt>
                <c:pt idx="1">
                  <c:v>10155.5</c:v>
                </c:pt>
                <c:pt idx="2">
                  <c:v>4987.8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466518336"/>
        <c:axId val="466526496"/>
        <c:axId val="0"/>
      </c:bar3DChart>
      <c:catAx>
        <c:axId val="466518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466526496"/>
        <c:crosses val="autoZero"/>
        <c:auto val="1"/>
        <c:lblAlgn val="ctr"/>
        <c:lblOffset val="100"/>
        <c:tickMarkSkip val="2"/>
        <c:noMultiLvlLbl val="0"/>
      </c:catAx>
      <c:valAx>
        <c:axId val="466526496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466518336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0</a:t>
                    </a:r>
                    <a:r>
                      <a:rPr lang="ru-RU" smtClean="0"/>
                      <a:t>,4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0,6%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55.2</c:v>
                </c:pt>
                <c:pt idx="1">
                  <c:v>1.3</c:v>
                </c:pt>
                <c:pt idx="3">
                  <c:v>17</c:v>
                </c:pt>
                <c:pt idx="4">
                  <c:v>25.5</c:v>
                </c:pt>
                <c:pt idx="5">
                  <c:v>0.5</c:v>
                </c:pt>
                <c:pt idx="6">
                  <c:v>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rgbClr val="66FFFF"/>
              </a:solidFill>
            </c:spPr>
          </c:dPt>
          <c:dPt>
            <c:idx val="1"/>
            <c:bubble3D val="0"/>
            <c:explosion val="4"/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3527.9</c:v>
                </c:pt>
                <c:pt idx="1">
                  <c:v>4987.8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lang="ru-RU"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1239551261669E-2"/>
          <c:y val="9.9644165475653135E-2"/>
          <c:w val="0.67214159267737605"/>
          <c:h val="0.875911458515604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4"/>
          <c:dLbls>
            <c:delete val="1"/>
          </c:dLbls>
          <c:cat>
            <c:strRef>
              <c:f>Лист1!$A$2:$A$3</c:f>
              <c:strCache>
                <c:ptCount val="2"/>
                <c:pt idx="0">
                  <c:v>37,1% бюджетные ассигнования запланированные в рамках программ</c:v>
                </c:pt>
                <c:pt idx="1">
                  <c:v>62,9%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3719.6</c:v>
                </c:pt>
                <c:pt idx="1">
                  <c:v>6305.4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0.40799</cdr:x>
      <cdr:y>0.59472</cdr:y>
    </cdr:from>
    <cdr:to>
      <cdr:x>0.5382</cdr:x>
      <cdr:y>0.72688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7595" y="2571768"/>
          <a:ext cx="1071576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991,7</a:t>
          </a:r>
        </a:p>
        <a:p xmlns:a="http://schemas.openxmlformats.org/drawingml/2006/main">
          <a:r>
            <a:rPr lang="ru-RU" sz="1800" dirty="0" smtClean="0"/>
            <a:t>тыс.руб</a:t>
          </a:r>
          <a:r>
            <a:rPr lang="ru-RU" sz="1800" dirty="0"/>
            <a:t>.</a:t>
          </a:r>
        </a:p>
      </cdr:txBody>
    </cdr:sp>
  </cdr:relSizeAnchor>
  <cdr:relSizeAnchor xmlns:cdr="http://schemas.openxmlformats.org/drawingml/2006/chartDrawing">
    <cdr:from>
      <cdr:x>0.26723</cdr:x>
      <cdr:y>0.59722</cdr:y>
    </cdr:from>
    <cdr:to>
      <cdr:x>0.38973</cdr:x>
      <cdr:y>0.7434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99188" y="2582598"/>
          <a:ext cx="1008112" cy="6321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913,6 </a:t>
          </a:r>
          <a:r>
            <a:rPr lang="ru-RU" sz="1800" b="1" dirty="0" err="1" smtClean="0"/>
            <a:t>тыс.руб</a:t>
          </a:r>
          <a:r>
            <a:rPr lang="ru-RU" sz="1800" b="1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0.04735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68" y="214315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0.34722</cdr:x>
      <cdr:y>0.77342</cdr:y>
    </cdr:from>
    <cdr:to>
      <cdr:x>0.50348</cdr:x>
      <cdr:y>0.94704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857520" y="3500462"/>
          <a:ext cx="1285884" cy="7858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0.375</cdr:y>
    </cdr:from>
    <cdr:to>
      <cdr:x>0.28897</cdr:x>
      <cdr:y>0.4625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794" y="2143141"/>
          <a:ext cx="1571670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6235,4  тыс.руб</a:t>
          </a:r>
          <a:r>
            <a:rPr lang="ru-RU" sz="1600" dirty="0" smtClean="0"/>
            <a:t>.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0.40281</cdr:x>
      <cdr:y>0.2625</cdr:y>
    </cdr:from>
    <cdr:to>
      <cdr:x>0.53415</cdr:x>
      <cdr:y>0.3625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286149" y="1500198"/>
          <a:ext cx="1071570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3719,6 тыс.руб.</a:t>
          </a:r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956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497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852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3898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356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</a:t>
            </a:r>
            <a:r>
              <a:rPr lang="ru-RU" sz="4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</a:t>
            </a:r>
            <a:r>
              <a:rPr lang="ru-RU" b="1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9885232"/>
              </p:ext>
            </p:extLst>
          </p:nvPr>
        </p:nvGraphicFramePr>
        <p:xfrm>
          <a:off x="142844" y="1340768"/>
          <a:ext cx="8821644" cy="5302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Еделевское сельское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октября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2024 года</a:t>
            </a:r>
          </a:p>
        </p:txBody>
      </p:sp>
    </p:spTree>
    <p:extLst>
      <p:ext uri="{BB962C8B-B14F-4D97-AF65-F5344CB8AC3E}">
        <p14:creationId xmlns:p14="http://schemas.microsoft.com/office/powerpoint/2010/main" val="2944990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</a:t>
            </a:r>
            <a:r>
              <a:rPr lang="ru-RU" sz="2000" b="0" dirty="0" err="1" smtClean="0">
                <a:solidFill>
                  <a:srgbClr val="FFFF00"/>
                </a:solidFill>
              </a:rPr>
              <a:t>Еделевское</a:t>
            </a:r>
            <a:r>
              <a:rPr lang="ru-RU" sz="2000" b="0" dirty="0" smtClean="0">
                <a:solidFill>
                  <a:srgbClr val="FFFF00"/>
                </a:solidFill>
              </a:rPr>
              <a:t>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4753838"/>
              </p:ext>
            </p:extLst>
          </p:nvPr>
        </p:nvGraphicFramePr>
        <p:xfrm>
          <a:off x="285717" y="928670"/>
          <a:ext cx="8715438" cy="44927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27328"/>
                <a:gridCol w="78581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01.10.2023г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01.10.2023г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01.10.2024г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01.10.2024г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6741,4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3527,9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10155,5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5539,4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5386,7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2626,6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5644,5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2476,9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25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898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373,1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1717,3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1247,0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562,8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431,9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74,8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2572,6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1709,3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58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8143678"/>
              </p:ext>
            </p:extLst>
          </p:nvPr>
        </p:nvGraphicFramePr>
        <p:xfrm>
          <a:off x="428596" y="1714488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</a:t>
            </a:r>
            <a:r>
              <a:rPr lang="ru-RU" sz="2800" dirty="0" smtClean="0">
                <a:solidFill>
                  <a:srgbClr val="FFFF00"/>
                </a:solidFill>
              </a:rPr>
              <a:t>Еделевское</a:t>
            </a:r>
            <a:r>
              <a:rPr lang="ru-RU" sz="2800" b="1" dirty="0" smtClean="0">
                <a:solidFill>
                  <a:srgbClr val="FFFF00"/>
                </a:solidFill>
              </a:rPr>
              <a:t>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01.10.2024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01.10.2023-2024гг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общегосударственные вопросы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01.10.2023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01.10.2024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2626,6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2476,9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</a:t>
            </a:r>
            <a:r>
              <a:rPr lang="ru-RU" sz="1100" b="1" dirty="0" smtClean="0">
                <a:solidFill>
                  <a:srgbClr val="66FF99"/>
                </a:solidFill>
              </a:rPr>
              <a:t>на </a:t>
            </a:r>
            <a:r>
              <a:rPr lang="ru-RU" sz="1100" b="1" dirty="0" smtClean="0">
                <a:solidFill>
                  <a:srgbClr val="66FF99"/>
                </a:solidFill>
              </a:rPr>
              <a:t>149,7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01.10.2023-2024гг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национальную оборону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01.10.2023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01.10.2024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166,3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85,4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80,9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02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cs typeface="Times New Roman" pitchFamily="18" charset="0"/>
              </a:rPr>
              <a:t>Еделевское</a:t>
            </a: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01.10.2023-2024гг</a:t>
            </a: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. на национальную экономику</a:t>
            </a:r>
            <a:endParaRPr lang="ru-RU" sz="28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 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01.10.2023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01.10.2024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245,4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1247,1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1001,7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81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01.10.2023-2024гг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жилищно-коммунальное хозяйство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01.10.2023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01.10.2024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431,9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1709,3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1277,4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6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01.10.2023-2024гг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социальную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политику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01.10.2023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01.10.2024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27,7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20,8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</a:t>
            </a:r>
            <a:r>
              <a:rPr lang="ru-RU" sz="1100" b="1" dirty="0" smtClean="0">
                <a:solidFill>
                  <a:srgbClr val="66FF99"/>
                </a:solidFill>
              </a:rPr>
              <a:t>6,9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21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3133509"/>
              </p:ext>
            </p:extLst>
          </p:nvPr>
        </p:nvGraphicFramePr>
        <p:xfrm>
          <a:off x="214282" y="16430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571636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Динамика расходов Еделевского сельского поселения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01.10.2023-2024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г.г. (в тыс.руб.)</a:t>
            </a:r>
            <a:endParaRPr lang="ru-RU" sz="3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6462748"/>
              </p:ext>
            </p:extLst>
          </p:nvPr>
        </p:nvGraphicFramePr>
        <p:xfrm>
          <a:off x="500034" y="1643050"/>
          <a:ext cx="8143932" cy="47342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01.10.23 г.)</a:t>
                      </a:r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</a:t>
                      </a:r>
                      <a:r>
                        <a:rPr lang="ru-RU" sz="1500" b="1" baseline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01.10.24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6219,5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10100,4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80738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6741,4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10155,5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-521,9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-55,1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</a:t>
            </a:r>
            <a:r>
              <a:rPr lang="ru-RU" sz="32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01.10.2024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6657052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</a:t>
            </a:r>
            <a:r>
              <a:rPr lang="ru-RU" sz="2800" i="1" dirty="0" err="1" smtClean="0"/>
              <a:t>Еделевское</a:t>
            </a:r>
            <a:r>
              <a:rPr lang="ru-RU" sz="2800" i="1" dirty="0" smtClean="0"/>
              <a:t> сельское поселение в бюджете 2024 года запланирована реализация  1 программы.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–3719,6 тыс. руб.</a:t>
            </a:r>
          </a:p>
          <a:p>
            <a:pPr algn="ctr"/>
            <a:r>
              <a:rPr lang="ru-RU" sz="2800" i="1" dirty="0" smtClean="0"/>
              <a:t>Исполнено на отчетную дату – </a:t>
            </a:r>
            <a:r>
              <a:rPr lang="ru-RU" sz="2800" i="1" dirty="0" smtClean="0"/>
              <a:t>2865,6 </a:t>
            </a:r>
            <a:r>
              <a:rPr lang="ru-RU" sz="2800" i="1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186766" cy="5270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792"/>
                <a:gridCol w="1785950"/>
                <a:gridCol w="1643074"/>
                <a:gridCol w="178595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sz="1600" dirty="0" err="1" smtClean="0">
                          <a:solidFill>
                            <a:schemeClr val="bg1"/>
                          </a:solidFill>
                        </a:rPr>
                        <a:t>муниципаль-ного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 района, %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 городского поселения, %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Бюджеты сельских </a:t>
                      </a:r>
                      <a:r>
                        <a:rPr lang="ru-RU" sz="1600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sz="16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28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</a:t>
                      </a:r>
                      <a:r>
                        <a:rPr lang="ru-RU" sz="1600" smtClean="0"/>
                        <a:t>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59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 сентябрь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9019111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январь-сентябрь 2024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8772486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бюджета МО «Еделевское сельское поселение»                                               за январь-сентябрь 2024года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139768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«Еделевское сельское поселение»                                                                                       в разрезе доходных источников за январь-сентябрь 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064594"/>
              </p:ext>
            </p:extLst>
          </p:nvPr>
        </p:nvGraphicFramePr>
        <p:xfrm>
          <a:off x="467543" y="1284142"/>
          <a:ext cx="8319300" cy="5097186"/>
        </p:xfrm>
        <a:graphic>
          <a:graphicData uri="http://schemas.openxmlformats.org/drawingml/2006/table">
            <a:tbl>
              <a:tblPr/>
              <a:tblGrid>
                <a:gridCol w="5020267"/>
                <a:gridCol w="1165878"/>
                <a:gridCol w="1066577"/>
                <a:gridCol w="1066578"/>
              </a:tblGrid>
              <a:tr h="8432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январь-сентябрь 2024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факт за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  январь- сентябрь        2024года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324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727,2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763,2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290,3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298,2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102,7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33,0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40,4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122,4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403,0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423,7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105,1</a:t>
                      </a: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186,4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228,5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122,6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431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20,9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127,4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5211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30,7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525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659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176,9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104,1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9340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2906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913,6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991,7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108,5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январь-сентябрь 2024 года                                                                         к уровню января-сентября 2023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01.10.2023года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01.10.2024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14818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980,6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991,7тыс.руб.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на 11,1 тыс.руб.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3115</TotalTime>
  <Words>773</Words>
  <Application>Microsoft Office PowerPoint</Application>
  <PresentationFormat>Экран (4:3)</PresentationFormat>
  <Paragraphs>239</Paragraphs>
  <Slides>21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Параметры бюджета муниципального образования Еделевское сельское поселение</vt:lpstr>
      <vt:lpstr>Доходы бюджета муниципального образования Еделевское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 сентябрь 2024 года</vt:lpstr>
      <vt:lpstr>Факт поступления                                       за январь-сентябрь 2024 год</vt:lpstr>
      <vt:lpstr>Исполнение по налоговым и неналоговым доходам бюджета МО «Еделевское сельское поселение»                                               за январь-сентябрь 2024года</vt:lpstr>
      <vt:lpstr>Справка о выполнении плана поступления доходов бюджета муниципального образования «Еделевское сельское поселение»                                                                                       в разрезе доходных источников за январь-сентябрь 2024г.</vt:lpstr>
      <vt:lpstr>Презентация PowerPoint</vt:lpstr>
      <vt:lpstr>  Параметры расходов бюджета муниципального образования Еделевское сельское поселение  </vt:lpstr>
      <vt:lpstr>Динамика расходов бюджета  муниципального образования Еделевское сельское поселение на 01 октября 2024 года</vt:lpstr>
      <vt:lpstr>Структура и динамика расходов бюджета муниципального образования Еделевское сельское поселение по разделам классификации расходов (тыс.руб.)</vt:lpstr>
      <vt:lpstr>Структура расходов бюджета муниципального образования Еделевское сельское поселение на 01.10.2024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расходов Еделевского сельского поселения на 01.10.2023-2024 г.г. (в тыс.руб.)</vt:lpstr>
      <vt:lpstr>Соотношение сумм бюджетных ассигнований в рамках программ к сумме бюджетных ассигнований на 01.10.2024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498</cp:revision>
  <dcterms:modified xsi:type="dcterms:W3CDTF">2024-10-11T12:25:02Z</dcterms:modified>
</cp:coreProperties>
</file>