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8" r:id="rId17"/>
    <p:sldId id="330" r:id="rId18"/>
    <p:sldId id="298" r:id="rId19"/>
    <p:sldId id="322" r:id="rId20"/>
    <p:sldId id="32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1.728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001689680"/>
        <c:axId val="-1001689136"/>
        <c:axId val="0"/>
      </c:bar3DChart>
      <c:catAx>
        <c:axId val="-1001689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001689136"/>
        <c:crosses val="autoZero"/>
        <c:auto val="1"/>
        <c:lblAlgn val="ctr"/>
        <c:lblOffset val="100"/>
        <c:noMultiLvlLbl val="0"/>
      </c:catAx>
      <c:valAx>
        <c:axId val="-1001689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00168968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60.4</c:v>
                </c:pt>
                <c:pt idx="1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</c:v>
                </c:pt>
                <c:pt idx="1">
                  <c:v>60.4</c:v>
                </c:pt>
                <c:pt idx="3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001687504"/>
        <c:axId val="-1001690768"/>
      </c:barChart>
      <c:catAx>
        <c:axId val="-1001687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001690768"/>
        <c:crosses val="autoZero"/>
        <c:auto val="1"/>
        <c:lblAlgn val="ctr"/>
        <c:lblOffset val="100"/>
        <c:noMultiLvlLbl val="0"/>
      </c:catAx>
      <c:valAx>
        <c:axId val="-1001690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001687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6167</c:v>
                </c:pt>
                <c:pt idx="1">
                  <c:v>6242.9</c:v>
                </c:pt>
                <c:pt idx="2">
                  <c:v>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001685328"/>
        <c:axId val="-1001688592"/>
        <c:axId val="0"/>
      </c:bar3DChart>
      <c:catAx>
        <c:axId val="-100168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001688592"/>
        <c:crosses val="autoZero"/>
        <c:auto val="1"/>
        <c:lblAlgn val="ctr"/>
        <c:lblOffset val="100"/>
        <c:tickMarkSkip val="2"/>
        <c:noMultiLvlLbl val="0"/>
      </c:catAx>
      <c:valAx>
        <c:axId val="-100168859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00168532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0,4%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78.400000000000006</c:v>
                </c:pt>
                <c:pt idx="1">
                  <c:v>6.1</c:v>
                </c:pt>
                <c:pt idx="2">
                  <c:v>0.2</c:v>
                </c:pt>
                <c:pt idx="3">
                  <c:v>10.8</c:v>
                </c:pt>
                <c:pt idx="4">
                  <c:v>3</c:v>
                </c:pt>
                <c:pt idx="5">
                  <c:v>0.8</c:v>
                </c:pt>
                <c:pt idx="6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567.4</c:v>
                </c:pt>
                <c:pt idx="1">
                  <c:v>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71239551261669E-2"/>
          <c:y val="0"/>
          <c:w val="0.9321143659564492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0000"/>
                    </a:schemeClr>
                  </a:gs>
                  <a:gs pos="33000">
                    <a:schemeClr val="accent1">
                      <a:tint val="86500"/>
                    </a:schemeClr>
                  </a:gs>
                  <a:gs pos="46750">
                    <a:schemeClr val="accent1">
                      <a:tint val="71000"/>
                      <a:satMod val="112000"/>
                    </a:schemeClr>
                  </a:gs>
                  <a:gs pos="53000">
                    <a:schemeClr val="accent1">
                      <a:tint val="71000"/>
                      <a:satMod val="112000"/>
                    </a:schemeClr>
                  </a:gs>
                  <a:gs pos="68000">
                    <a:schemeClr val="accent1">
                      <a:tint val="86000"/>
                    </a:schemeClr>
                  </a:gs>
                  <a:gs pos="100000">
                    <a:schemeClr val="accent1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hade val="60000"/>
                    </a:schemeClr>
                  </a:gs>
                  <a:gs pos="33000">
                    <a:schemeClr val="accent3">
                      <a:tint val="86500"/>
                    </a:schemeClr>
                  </a:gs>
                  <a:gs pos="46750">
                    <a:schemeClr val="accent3">
                      <a:tint val="71000"/>
                      <a:satMod val="112000"/>
                    </a:schemeClr>
                  </a:gs>
                  <a:gs pos="53000">
                    <a:schemeClr val="accent3">
                      <a:tint val="71000"/>
                      <a:satMod val="112000"/>
                    </a:schemeClr>
                  </a:gs>
                  <a:gs pos="68000">
                    <a:schemeClr val="accent3">
                      <a:tint val="86000"/>
                    </a:schemeClr>
                  </a:gs>
                  <a:gs pos="100000">
                    <a:schemeClr val="accent3">
                      <a:shade val="60000"/>
                    </a:schemeClr>
                  </a:gs>
                </a:gsLst>
                <a:lin ang="8350000" scaled="1"/>
              </a:gradFill>
              <a:ln>
                <a:noFill/>
              </a:ln>
              <a:effectLst>
                <a:outerShdw blurRad="190500" dist="228600" dir="2700000" sy="90000" rotWithShape="0">
                  <a:srgbClr val="000000">
                    <a:alpha val="25500"/>
                  </a:srgbClr>
                </a:outerShdw>
              </a:effectLst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860.2</c:v>
                </c:pt>
                <c:pt idx="1">
                  <c:v>4999.5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62,2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36,0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953414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574969"/>
              </p:ext>
            </p:extLst>
          </p:nvPr>
        </p:nvGraphicFramePr>
        <p:xfrm>
          <a:off x="285717" y="928670"/>
          <a:ext cx="8715438" cy="469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7484,0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567,4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6242,9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5519,4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4893,9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1219,3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26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388510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0034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270,9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368,5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</a:t>
            </a:r>
            <a:r>
              <a:rPr lang="ru-RU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97,6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14,0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16,1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2,1 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632414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01.02.2024-2025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69389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1973692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01.02.24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7484,0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6242,9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7484,0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6242,9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</a:t>
            </a:r>
            <a:r>
              <a:rPr lang="ru-RU" sz="2800" i="1" dirty="0" smtClean="0"/>
              <a:t>2025 </a:t>
            </a:r>
            <a:r>
              <a:rPr lang="ru-RU" sz="2800" i="1" dirty="0" smtClean="0"/>
              <a:t>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–860,2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16,1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07026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2471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79957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59186"/>
              </p:ext>
            </p:extLst>
          </p:nvPr>
        </p:nvGraphicFramePr>
        <p:xfrm>
          <a:off x="467543" y="1284142"/>
          <a:ext cx="8319300" cy="4999450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 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 2025 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184,0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2752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2025 года                                                                         к уровню января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01.02.2025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60,9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62,2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1,3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3539</TotalTime>
  <Words>716</Words>
  <Application>Microsoft Office PowerPoint</Application>
  <PresentationFormat>Экран (4:3)</PresentationFormat>
  <Paragraphs>226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бюджета МО «Еделевское сельское поселение»                                               за январь 2025 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 2025г.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февраля 2025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01.02.2025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01.02.2024-2025 г.г. (в тыс.руб.)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572</cp:revision>
  <dcterms:modified xsi:type="dcterms:W3CDTF">2025-02-12T06:41:48Z</dcterms:modified>
</cp:coreProperties>
</file>