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288" r:id="rId21"/>
    <p:sldId id="328" r:id="rId22"/>
    <p:sldId id="326" r:id="rId23"/>
    <p:sldId id="342" r:id="rId24"/>
    <p:sldId id="296" r:id="rId25"/>
    <p:sldId id="297" r:id="rId26"/>
    <p:sldId id="323" r:id="rId27"/>
    <p:sldId id="340" r:id="rId28"/>
    <p:sldId id="33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99857" autoAdjust="0"/>
  </p:normalViewPr>
  <p:slideViewPr>
    <p:cSldViewPr>
      <p:cViewPr varScale="1">
        <p:scale>
          <a:sx n="116" d="100"/>
          <a:sy n="116" d="100"/>
        </p:scale>
        <p:origin x="121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01.02.2025г.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01.02.2025.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1.571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413963632"/>
        <c:axId val="-1413966352"/>
        <c:axId val="0"/>
      </c:bar3DChart>
      <c:catAx>
        <c:axId val="-1413963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413966352"/>
        <c:crosses val="autoZero"/>
        <c:auto val="1"/>
        <c:lblAlgn val="ctr"/>
        <c:lblOffset val="100"/>
        <c:noMultiLvlLbl val="0"/>
      </c:catAx>
      <c:valAx>
        <c:axId val="-14139663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4139636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4944.7</c:v>
                </c:pt>
                <c:pt idx="1">
                  <c:v>1300.7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2025г.</c:v>
                </c:pt>
                <c:pt idx="1">
                  <c:v>Факт по налоговым доходам за январь 2025г.</c:v>
                </c:pt>
                <c:pt idx="2">
                  <c:v>План по неналоговым доходам за январь 2025г.</c:v>
                </c:pt>
                <c:pt idx="3">
                  <c:v>Факт по неналоговым доходам за январь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3383</c:v>
                </c:pt>
                <c:pt idx="1">
                  <c:v>4944.7</c:v>
                </c:pt>
                <c:pt idx="2">
                  <c:v>592</c:v>
                </c:pt>
                <c:pt idx="3">
                  <c:v>1300.7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413964720"/>
        <c:axId val="-1413956560"/>
      </c:barChart>
      <c:catAx>
        <c:axId val="-141396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413956560"/>
        <c:crosses val="autoZero"/>
        <c:auto val="1"/>
        <c:lblAlgn val="ctr"/>
        <c:lblOffset val="100"/>
        <c:noMultiLvlLbl val="0"/>
      </c:catAx>
      <c:valAx>
        <c:axId val="-1413956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413964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01.02.2025 года</c:v>
                </c:pt>
                <c:pt idx="2">
                  <c:v>факт на 01.02.2025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876661.2</c:v>
                </c:pt>
                <c:pt idx="1">
                  <c:v>877427.7</c:v>
                </c:pt>
                <c:pt idx="2">
                  <c:v>40426.400000000001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-1413964176"/>
        <c:axId val="-1431043168"/>
        <c:axId val="0"/>
      </c:bar3DChart>
      <c:catAx>
        <c:axId val="-1413964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431043168"/>
        <c:crosses val="autoZero"/>
        <c:auto val="1"/>
        <c:lblAlgn val="ctr"/>
        <c:lblOffset val="100"/>
        <c:tickMarkSkip val="2"/>
        <c:noMultiLvlLbl val="0"/>
      </c:catAx>
      <c:valAx>
        <c:axId val="-1431043168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41396417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4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</c:dPt>
          <c:dPt>
            <c:idx val="9"/>
            <c:bubble3D val="0"/>
            <c:spPr>
              <a:solidFill>
                <a:schemeClr val="accent4">
                  <a:lumMod val="60000"/>
                  <a:alpha val="90000"/>
                </a:schemeClr>
              </a:solidFill>
              <a:ln w="19050">
                <a:solidFill>
                  <a:schemeClr val="accent4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60000"/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9.49883347914844E-2"/>
                  <c:y val="1.1227893223123236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3122630504520268E-3"/>
                  <c:y val="5.40211955686945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1604452221250122E-4"/>
                  <c:y val="6.7659808549807493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3021775055895791E-2"/>
                  <c:y val="1.316380863455349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9459147467677649E-2"/>
                  <c:y val="0.1674256600158747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2.843321668124817E-2"/>
                  <c:y val="8.9421359158654221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2.6205526392534258E-2"/>
                  <c:y val="3.84771227537592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7323806746378941E-2"/>
                  <c:y val="5.2549491259438377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5.5810245941479535E-2"/>
                  <c:y val="1.2975021886399552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CEB966"/>
                </a:solidFill>
                <a:round/>
              </a:ln>
              <a:effectLst>
                <a:outerShdw blurRad="50800" dist="38100" dir="2700000" algn="tl" rotWithShape="0">
                  <a:srgbClr val="CEB966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8.9</c:v>
                </c:pt>
                <c:pt idx="1">
                  <c:v>0.7</c:v>
                </c:pt>
                <c:pt idx="2">
                  <c:v>8.4</c:v>
                </c:pt>
                <c:pt idx="3">
                  <c:v>3.6</c:v>
                </c:pt>
                <c:pt idx="4">
                  <c:v>0.3</c:v>
                </c:pt>
                <c:pt idx="5">
                  <c:v>54.4</c:v>
                </c:pt>
                <c:pt idx="6">
                  <c:v>5.7</c:v>
                </c:pt>
                <c:pt idx="7">
                  <c:v>4.3</c:v>
                </c:pt>
                <c:pt idx="8">
                  <c:v>11.4</c:v>
                </c:pt>
                <c:pt idx="9">
                  <c:v>2.2999999999999998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2024 год (факт на 01.02.2024)</c:v>
                </c:pt>
                <c:pt idx="1">
                  <c:v>2025 год (факт на 01.02.2025)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14813.8</c:v>
                </c:pt>
                <c:pt idx="1">
                  <c:v>26016.6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992486736"/>
        <c:axId val="-992485648"/>
        <c:axId val="0"/>
      </c:bar3DChart>
      <c:catAx>
        <c:axId val="-99248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992485648"/>
        <c:crosses val="autoZero"/>
        <c:auto val="1"/>
        <c:lblAlgn val="ctr"/>
        <c:lblOffset val="100"/>
        <c:noMultiLvlLbl val="0"/>
      </c:catAx>
      <c:valAx>
        <c:axId val="-9924856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-99248673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454832.9</c:v>
                </c:pt>
                <c:pt idx="1">
                  <c:v>87548.6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0.52973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62" y="2500339"/>
          <a:ext cx="1073266" cy="7858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6245,4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0.23223</cdr:x>
      <cdr:y>0.66383</cdr:y>
    </cdr:from>
    <cdr:to>
      <cdr:x>0.37223</cdr:x>
      <cdr:y>0.83035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11157" y="2870632"/>
          <a:ext cx="1152128" cy="7200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3975,0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6850847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093327"/>
              </p:ext>
            </p:extLst>
          </p:nvPr>
        </p:nvGraphicFramePr>
        <p:xfrm>
          <a:off x="428596" y="1124744"/>
          <a:ext cx="8358247" cy="541002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01.02.2025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</a:t>
                      </a:r>
                      <a:r>
                        <a:rPr lang="ru-RU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01.02.2025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3383,0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4944,7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1498,8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1350,0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1634,1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1278,5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2,5 раза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338,8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135,5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1300,7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2,1 раза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343,3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 2,2 раза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467,8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426,2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19029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3975,0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6245,4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 20</a:t>
            </a:r>
            <a:r>
              <a:rPr lang="en-US" sz="2800" dirty="0" smtClean="0"/>
              <a:t>2</a:t>
            </a:r>
            <a:r>
              <a:rPr lang="ru-RU" sz="2800" dirty="0" smtClean="0"/>
              <a:t>5 года к уровню января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2024год  (факт на 01.02.2024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01.02.2025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4647,3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786082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6245,4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1598,1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февраля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087685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45940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659625,4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29808,2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877427,7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40426,4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69098,6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6359,9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78594,1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5964,9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4810,3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5854,0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63795,2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73751,9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31852,8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358480,3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14813,8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477470,9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26016,6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2587,0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50451,2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2464,9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32827,4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2935,4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38106,2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2919,8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65553,2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100130,0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1239,9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20216,6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1685,3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</a:t>
            </a:r>
            <a:r>
              <a:rPr lang="ru-RU" sz="2800" b="1" dirty="0" smtClean="0">
                <a:solidFill>
                  <a:srgbClr val="FFFF00"/>
                </a:solidFill>
              </a:rPr>
              <a:t>01.02.2025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33075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5964,9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6359,9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395,0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01.02.2024-2025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624,9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420,8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28184" y="3669502"/>
            <a:ext cx="1000132" cy="82291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4635294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204,1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65666" y="274638"/>
            <a:ext cx="8229600" cy="134307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750,0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1296,3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978836" y="4643446"/>
            <a:ext cx="1807610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546,3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697677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 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   (факт на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2464,9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2587,0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на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122,1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2919,8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2935,4тыс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15,6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275368"/>
            <a:ext cx="8229600" cy="122480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1685,3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1239,9тыс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445,4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7"/>
            <a:ext cx="8258204" cy="122159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459505"/>
              </p:ext>
            </p:extLst>
          </p:nvPr>
        </p:nvGraphicFramePr>
        <p:xfrm>
          <a:off x="0" y="1484784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413008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01.02.2024г.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01.02.2025г.)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31640,2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42578,4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12905,0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17497,0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17649,1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23631,2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1305,9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1737,2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85,6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-305,4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-427,0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01.02.2025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494415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-3137,5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457970,4 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15480,7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01.02.2025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01.02.2024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16 муниципальных программ на общую сумму 10889,0 тыс. рублей</a:t>
            </a:r>
            <a:endParaRPr lang="ru-RU" dirty="0">
              <a:solidFill>
                <a:srgbClr val="C9C2D1">
                  <a:lumMod val="50000"/>
                </a:srgb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13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454832,9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+ </a:t>
            </a:r>
            <a:r>
              <a:rPr lang="ru-RU" sz="1200" dirty="0" smtClean="0"/>
              <a:t>4591,9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6076784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01.02.2024г)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01.02.2025г)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658510,7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876661,2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659625,4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877427,7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-1114,7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-766,5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762872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306854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4782</TotalTime>
  <Words>1692</Words>
  <Application>Microsoft Office PowerPoint</Application>
  <PresentationFormat>Экран (4:3)</PresentationFormat>
  <Paragraphs>362</Paragraphs>
  <Slides>28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8" baseType="lpstr">
      <vt:lpstr>Arial</vt:lpstr>
      <vt:lpstr>Book Antiqua</vt:lpstr>
      <vt:lpstr>Calibri</vt:lpstr>
      <vt:lpstr>Cambria Math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 2025 года</vt:lpstr>
      <vt:lpstr>Факт поступления                                       за январь 2025 года</vt:lpstr>
      <vt:lpstr>Исполнение по налоговым и неналоговым доходам  бюджета МО «Кузоватовский район»                                                   за январь 2025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 2025г.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февраля 2025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01.02.2025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01.02.2025 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722</cp:revision>
  <dcterms:modified xsi:type="dcterms:W3CDTF">2025-02-12T12:07:31Z</dcterms:modified>
</cp:coreProperties>
</file>