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3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8" r:id="rId1"/>
  </p:sldMasterIdLst>
  <p:notesMasterIdLst>
    <p:notesMasterId r:id="rId21"/>
  </p:notesMasterIdLst>
  <p:sldIdLst>
    <p:sldId id="299" r:id="rId2"/>
    <p:sldId id="313" r:id="rId3"/>
    <p:sldId id="314" r:id="rId4"/>
    <p:sldId id="315" r:id="rId5"/>
    <p:sldId id="321" r:id="rId6"/>
    <p:sldId id="322" r:id="rId7"/>
    <p:sldId id="323" r:id="rId8"/>
    <p:sldId id="324" r:id="rId9"/>
    <p:sldId id="325" r:id="rId10"/>
    <p:sldId id="278" r:id="rId11"/>
    <p:sldId id="329" r:id="rId12"/>
    <p:sldId id="283" r:id="rId13"/>
    <p:sldId id="284" r:id="rId14"/>
    <p:sldId id="327" r:id="rId15"/>
    <p:sldId id="330" r:id="rId16"/>
    <p:sldId id="294" r:id="rId17"/>
    <p:sldId id="334" r:id="rId18"/>
    <p:sldId id="326" r:id="rId19"/>
    <p:sldId id="32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66FFFF"/>
    <a:srgbClr val="990099"/>
    <a:srgbClr val="00FFFF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1286" autoAdjust="0"/>
  </p:normalViewPr>
  <p:slideViewPr>
    <p:cSldViewPr>
      <p:cViewPr varScale="1">
        <p:scale>
          <a:sx n="106" d="100"/>
          <a:sy n="106" d="100"/>
        </p:scale>
        <p:origin x="324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3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01.02.2025г.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01.02.2025г.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1.444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580832640"/>
        <c:axId val="-580833184"/>
        <c:axId val="0"/>
      </c:bar3DChart>
      <c:catAx>
        <c:axId val="-580832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580833184"/>
        <c:crosses val="autoZero"/>
        <c:auto val="1"/>
        <c:lblAlgn val="ctr"/>
        <c:lblOffset val="100"/>
        <c:noMultiLvlLbl val="0"/>
      </c:catAx>
      <c:valAx>
        <c:axId val="-5808331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5808326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45"/>
          <c:y val="8.8105726872247676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1590.9</c:v>
                </c:pt>
                <c:pt idx="1">
                  <c:v>106.7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83104889666571"/>
          <c:y val="7.0115685877237613E-2"/>
          <c:w val="0.8698676727909016"/>
          <c:h val="0.58312650810445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 2025г.</c:v>
                </c:pt>
                <c:pt idx="1">
                  <c:v>Факт по налоговым доходам за январь 2025г.</c:v>
                </c:pt>
                <c:pt idx="2">
                  <c:v>План по неналоговым доходам за январь 2025г.</c:v>
                </c:pt>
                <c:pt idx="3">
                  <c:v>Факт по неналоговым доходам за январь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1150</c:v>
                </c:pt>
                <c:pt idx="1">
                  <c:v>1590.9</c:v>
                </c:pt>
                <c:pt idx="2">
                  <c:v>26</c:v>
                </c:pt>
                <c:pt idx="3">
                  <c:v>106.7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580832096"/>
        <c:axId val="-574800480"/>
      </c:barChart>
      <c:catAx>
        <c:axId val="-580832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574800480"/>
        <c:crosses val="autoZero"/>
        <c:auto val="1"/>
        <c:lblAlgn val="ctr"/>
        <c:lblOffset val="100"/>
        <c:noMultiLvlLbl val="0"/>
      </c:catAx>
      <c:valAx>
        <c:axId val="-574800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580832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2025(первоначальный план)</c:v>
                </c:pt>
                <c:pt idx="1">
                  <c:v>Уточнённый план на 01.02.2025 года</c:v>
                </c:pt>
                <c:pt idx="2">
                  <c:v>факт на 01.02.2025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41285.4</c:v>
                </c:pt>
                <c:pt idx="1">
                  <c:v>41285.4</c:v>
                </c:pt>
                <c:pt idx="2">
                  <c:v>116244.9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-574803744"/>
        <c:axId val="-574798304"/>
      </c:barChart>
      <c:catAx>
        <c:axId val="-574803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574798304"/>
        <c:crosses val="autoZero"/>
        <c:auto val="1"/>
        <c:lblAlgn val="ctr"/>
        <c:lblOffset val="100"/>
        <c:noMultiLvlLbl val="0"/>
      </c:catAx>
      <c:valAx>
        <c:axId val="-574798304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5748037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Культура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24.3</c:v>
                </c:pt>
                <c:pt idx="1">
                  <c:v>0.9</c:v>
                </c:pt>
                <c:pt idx="2">
                  <c:v>0.1</c:v>
                </c:pt>
                <c:pt idx="3">
                  <c:v>12.1</c:v>
                </c:pt>
                <c:pt idx="4">
                  <c:v>47.6</c:v>
                </c:pt>
                <c:pt idx="5">
                  <c:v>14.4</c:v>
                </c:pt>
                <c:pt idx="6">
                  <c:v>0.6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0796352996674"/>
          <c:y val="0"/>
          <c:w val="0.59207522650748556"/>
          <c:h val="0.945679392542414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202.2</c:v>
                </c:pt>
                <c:pt idx="1">
                  <c:v>422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2">
        <a:lumMod val="60000"/>
        <a:lumOff val="40000"/>
      </a:schemeClr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solidFill>
            <a:schemeClr val="tx2">
              <a:lumMod val="75000"/>
            </a:schemeClr>
          </a:solidFill>
        </a:defRPr>
      </a:pPr>
      <a:endParaRPr lang="ru-RU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16148.8</c:v>
                </c:pt>
                <c:pt idx="1">
                  <c:v>24753.8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0.38077</cdr:x>
      <cdr:y>0.4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33614" y="1872208"/>
          <a:ext cx="1153843" cy="5642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1697,6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0.63053</cdr:y>
    </cdr:from>
    <cdr:to>
      <cdr:x>0.37327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87" y="2726614"/>
          <a:ext cx="107157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1176,0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0.33854</cdr:x>
      <cdr:y>0.52703</cdr:y>
    </cdr:from>
    <cdr:to>
      <cdr:x>0.44965</cdr:x>
      <cdr:y>0.72906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86082" y="2786082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0.05405</cdr:y>
    </cdr:from>
    <cdr:to>
      <cdr:x>0.42535</cdr:x>
      <cdr:y>0.16833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2357454" y="285752"/>
          <a:ext cx="1143009" cy="604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0.8073</cdr:x>
      <cdr:y>0.28379</cdr:y>
    </cdr:from>
    <cdr:to>
      <cdr:x>0.98091</cdr:x>
      <cdr:y>0.35135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56" y="1500198"/>
          <a:ext cx="142874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0.87674</cdr:x>
      <cdr:y>0.28379</cdr:y>
    </cdr:from>
    <cdr:to>
      <cdr:x>0.99653</cdr:x>
      <cdr:y>0.35135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7215238" y="1500199"/>
          <a:ext cx="985829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0.04167</cdr:y>
    </cdr:from>
    <cdr:to>
      <cdr:x>0.34783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143008" y="214338"/>
          <a:ext cx="1714559" cy="64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0.07005</cdr:x>
      <cdr:y>0.3875</cdr:y>
    </cdr:from>
    <cdr:to>
      <cdr:x>0.27146</cdr:x>
      <cdr:y>0.4875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1504" y="2214579"/>
          <a:ext cx="1643074" cy="571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0.42907</cdr:x>
      <cdr:y>0.4</cdr:y>
    </cdr:from>
    <cdr:to>
      <cdr:x>0.63048</cdr:x>
      <cdr:y>0.525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23" y="2286016"/>
          <a:ext cx="164313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8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714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28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062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1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5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55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186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6596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720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3050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718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52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1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15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7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938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3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891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1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4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7488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59" r:id="rId1"/>
    <p:sldLayoutId id="2147484460" r:id="rId2"/>
    <p:sldLayoutId id="2147484461" r:id="rId3"/>
    <p:sldLayoutId id="2147484462" r:id="rId4"/>
    <p:sldLayoutId id="2147484463" r:id="rId5"/>
    <p:sldLayoutId id="2147484464" r:id="rId6"/>
    <p:sldLayoutId id="2147484465" r:id="rId7"/>
    <p:sldLayoutId id="2147484466" r:id="rId8"/>
    <p:sldLayoutId id="2147484467" r:id="rId9"/>
    <p:sldLayoutId id="2147484468" r:id="rId10"/>
    <p:sldLayoutId id="2147484469" r:id="rId11"/>
    <p:sldLayoutId id="2147484470" r:id="rId12"/>
    <p:sldLayoutId id="2147484471" r:id="rId13"/>
    <p:sldLayoutId id="2147484472" r:id="rId14"/>
    <p:sldLayoutId id="2147484473" r:id="rId15"/>
    <p:sldLayoutId id="2147484474" r:id="rId16"/>
    <p:sldLayoutId id="214748447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Кузоватовское городское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Кузоватовское городское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Кузоватовское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городское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февраля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683135"/>
              </p:ext>
            </p:extLst>
          </p:nvPr>
        </p:nvGraphicFramePr>
        <p:xfrm>
          <a:off x="142844" y="1142984"/>
          <a:ext cx="885831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Кузоватовское городское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039267"/>
              </p:ext>
            </p:extLst>
          </p:nvPr>
        </p:nvGraphicFramePr>
        <p:xfrm>
          <a:off x="285717" y="928670"/>
          <a:ext cx="8715438" cy="4814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83631,8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1683,1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41285,4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1222,6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7946,3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64006,5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19638,8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0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Кузоватовское городское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01.02.2025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8000387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621174" y="2393145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548,1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28331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447,9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299835" y="3679029"/>
            <a:ext cx="1000132" cy="8215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871471" y="4643446"/>
            <a:ext cx="1914975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100,2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4870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Кузоватовское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городское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01.02.2024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01.02.2025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29,2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13,4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на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15,8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 </a:t>
            </a:r>
            <a:r>
              <a:rPr lang="ru-RU" sz="1200" b="1" dirty="0" err="1" smtClean="0">
                <a:solidFill>
                  <a:srgbClr val="EEECE1">
                    <a:lumMod val="75000"/>
                  </a:srgbClr>
                </a:solidFill>
              </a:rPr>
              <a:t>тыс.руб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4870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0478"/>
            <a:ext cx="8286840" cy="1726354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00B0F0"/>
                </a:solidFill>
              </a:rPr>
              <a:t/>
            </a:r>
            <a:br>
              <a:rPr lang="en-US" sz="2400" b="1" i="1" dirty="0" smtClean="0">
                <a:solidFill>
                  <a:srgbClr val="00B0F0"/>
                </a:solidFill>
              </a:rPr>
            </a:br>
            <a:r>
              <a:rPr lang="ru-RU" sz="1800" i="1" dirty="0" smtClean="0">
                <a:solidFill>
                  <a:srgbClr val="00B0F0"/>
                </a:solidFill>
              </a:rPr>
              <a:t>Динамика расходов бюджета муниципального образования Кузоватовское городское поселение  по разделу «Жилищно-коммунальное хозяйство» на  </a:t>
            </a:r>
            <a:r>
              <a:rPr lang="ru-RU" sz="1800" i="1" dirty="0" smtClean="0">
                <a:solidFill>
                  <a:srgbClr val="00B0F0"/>
                </a:solidFill>
              </a:rPr>
              <a:t>01.02.2024 </a:t>
            </a:r>
            <a:r>
              <a:rPr lang="ru-RU" sz="1800" i="1" dirty="0" smtClean="0">
                <a:solidFill>
                  <a:srgbClr val="00B0F0"/>
                </a:solidFill>
              </a:rPr>
              <a:t>-2025 г.г., тыс.руб.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5286388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2872843994"/>
              </p:ext>
            </p:extLst>
          </p:nvPr>
        </p:nvGraphicFramePr>
        <p:xfrm>
          <a:off x="600311" y="2060848"/>
          <a:ext cx="8215402" cy="47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01.02.2024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01.02.2025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19,5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19,6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Снижение на 0,1 </a:t>
            </a:r>
            <a:r>
              <a:rPr lang="ru-RU" sz="1200" b="1" dirty="0" err="1" smtClean="0">
                <a:solidFill>
                  <a:srgbClr val="EEECE1">
                    <a:lumMod val="75000"/>
                  </a:srgbClr>
                </a:solidFill>
              </a:rPr>
              <a:t>тыс.руб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57200" y="316894"/>
            <a:ext cx="8229600" cy="152793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6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01.02.2025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9020374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612475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Кузоватовское городское поселение в бюджете </a:t>
            </a:r>
            <a:r>
              <a:rPr lang="ru-RU" sz="2800" i="1" dirty="0" smtClean="0"/>
              <a:t>2025 </a:t>
            </a:r>
            <a:r>
              <a:rPr lang="ru-RU" sz="2800" i="1" dirty="0" smtClean="0"/>
              <a:t>года запланирована реализация  </a:t>
            </a:r>
            <a:r>
              <a:rPr lang="ru-RU" sz="2800" i="1" dirty="0" smtClean="0"/>
              <a:t>1 программа.</a:t>
            </a:r>
            <a:endParaRPr lang="ru-RU" sz="2800" i="1" dirty="0" smtClean="0"/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</a:t>
            </a:r>
            <a:r>
              <a:rPr lang="ru-RU" sz="2800" i="1" dirty="0" smtClean="0"/>
              <a:t>–16148,8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ru-RU" sz="2800" i="1" dirty="0" smtClean="0"/>
              <a:t>261,1тыс</a:t>
            </a:r>
            <a:r>
              <a:rPr lang="ru-RU" sz="2800" i="1" dirty="0" smtClean="0"/>
              <a:t>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5" y="116632"/>
            <a:ext cx="8543955" cy="1584176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Кузоватовское городское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7060182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01.02.2025)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83631,8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41285,4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83631,8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41285,4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Кузоватовское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404664"/>
            <a:ext cx="8229600" cy="1524000"/>
          </a:xfrm>
          <a:solidFill>
            <a:srgbClr val="99FF99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Исполнение плана                                    за январь 20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5 года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6722532"/>
              </p:ext>
            </p:extLst>
          </p:nvPr>
        </p:nvGraphicFramePr>
        <p:xfrm>
          <a:off x="502282" y="2060848"/>
          <a:ext cx="82296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16632"/>
            <a:ext cx="8229600" cy="152400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 2025 </a:t>
            </a:r>
            <a:r>
              <a:rPr lang="ru-RU" dirty="0" err="1" smtClean="0">
                <a:solidFill>
                  <a:schemeClr val="bg1"/>
                </a:solidFill>
              </a:rPr>
              <a:t>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7290797"/>
              </p:ext>
            </p:extLst>
          </p:nvPr>
        </p:nvGraphicFramePr>
        <p:xfrm>
          <a:off x="533400" y="1916832"/>
          <a:ext cx="82296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7072" cy="14401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«Кузоватовское городское поселение» за январь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6498344"/>
              </p:ext>
            </p:extLst>
          </p:nvPr>
        </p:nvGraphicFramePr>
        <p:xfrm>
          <a:off x="107504" y="1772816"/>
          <a:ext cx="87849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«Кузоватовское городское поселение»  в разрезе доходных источников за январь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786872"/>
              </p:ext>
            </p:extLst>
          </p:nvPr>
        </p:nvGraphicFramePr>
        <p:xfrm>
          <a:off x="428596" y="1212044"/>
          <a:ext cx="8358247" cy="516928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01.02.2025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01.02.2025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1590,9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138,3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994,7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132,6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38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2,2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89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136,9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4,1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4,0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153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1176,0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1697,6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Динамика поступления налоговых и неналоговых доходов за январь 2025года к уровню января 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01.02.2024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01.01.2025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18431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1079,1 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88887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1697,6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75951" y="4429132"/>
            <a:ext cx="176762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400" b="1" smtClean="0">
                <a:solidFill>
                  <a:schemeClr val="bg1"/>
                </a:solidFill>
              </a:rPr>
              <a:t>сумме 618,5 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3669</TotalTime>
  <Words>698</Words>
  <Application>Microsoft Office PowerPoint</Application>
  <PresentationFormat>Экран (4:3)</PresentationFormat>
  <Paragraphs>222</Paragraphs>
  <Slides>19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Параметры бюджета муниципального образования Кузоватовское городское поселение</vt:lpstr>
      <vt:lpstr>Доходы бюджета муниципального образования «Кузоватовское городское поселение»</vt:lpstr>
      <vt:lpstr>Нормативы зачисления основных доходов в местные бюджеты</vt:lpstr>
      <vt:lpstr>Исполнение плана                                    за январь 2025 года</vt:lpstr>
      <vt:lpstr>Факт поступления                                       за январь 2025 годА</vt:lpstr>
      <vt:lpstr>Исполнение по налоговым и неналоговым доходам бюджета МО «Кузоватовское городское поселение» за январь 2025 года</vt:lpstr>
      <vt:lpstr>Справка о выполнении плана поступления доходов бюджета муниципального образования «Кузоватовское городское поселение»  в разрезе доходных источников за январь 2025г.</vt:lpstr>
      <vt:lpstr>Презентация PowerPoint</vt:lpstr>
      <vt:lpstr>  Параметры расходов бюджета муниципального образования Кузоватовское городское поселение</vt:lpstr>
      <vt:lpstr>Динамика расходов бюджета  муниципального образования Кузоватовское городское поселение на 01 февраля 2025 года</vt:lpstr>
      <vt:lpstr>Структура и динамика расходов бюджета муниципального образования Кузоватовское городское поселение по разделам классификации расходов (тыс.руб.)</vt:lpstr>
      <vt:lpstr>Структура расходов бюджета муниципального образования Кузоватовское городское поселение на 01.02.2025 года</vt:lpstr>
      <vt:lpstr>Презентация PowerPoint</vt:lpstr>
      <vt:lpstr>Презентация PowerPoint</vt:lpstr>
      <vt:lpstr> Динамика расходов бюджета муниципального образования Кузоватовское городское поселение  по разделу «Жилищно-коммунальное хозяйство» на  01.02.2024 -2025 г.г., тыс.руб. </vt:lpstr>
      <vt:lpstr>Презентация PowerPoint</vt:lpstr>
      <vt:lpstr>Соотношение сумм бюджетных ассигнований в рамках программ к сумме бюджетных ассигнований на 01.02.2025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586</cp:revision>
  <cp:lastPrinted>2024-05-13T11:59:59Z</cp:lastPrinted>
  <dcterms:modified xsi:type="dcterms:W3CDTF">2025-02-12T07:40:23Z</dcterms:modified>
</cp:coreProperties>
</file>