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99" r:id="rId2"/>
    <p:sldId id="313" r:id="rId3"/>
    <p:sldId id="256" r:id="rId4"/>
    <p:sldId id="268" r:id="rId5"/>
    <p:sldId id="314" r:id="rId6"/>
    <p:sldId id="315" r:id="rId7"/>
    <p:sldId id="316" r:id="rId8"/>
    <p:sldId id="317" r:id="rId9"/>
    <p:sldId id="318" r:id="rId10"/>
    <p:sldId id="278" r:id="rId11"/>
    <p:sldId id="323" r:id="rId12"/>
    <p:sldId id="283" r:id="rId13"/>
    <p:sldId id="324" r:id="rId14"/>
    <p:sldId id="325" r:id="rId15"/>
    <p:sldId id="326" r:id="rId16"/>
    <p:sldId id="328" r:id="rId17"/>
    <p:sldId id="329" r:id="rId18"/>
    <p:sldId id="319" r:id="rId19"/>
    <p:sldId id="32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990099"/>
    <a:srgbClr val="00FFFF"/>
    <a:srgbClr val="336699"/>
    <a:srgbClr val="009999"/>
    <a:srgbClr val="33CCCC"/>
    <a:srgbClr val="99FF99"/>
    <a:srgbClr val="9999FF"/>
    <a:srgbClr val="99FFC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8" autoAdjust="0"/>
    <p:restoredTop sz="86408" autoAdjust="0"/>
  </p:normalViewPr>
  <p:slideViewPr>
    <p:cSldViewPr>
      <p:cViewPr varScale="1">
        <p:scale>
          <a:sx n="100" d="100"/>
          <a:sy n="100" d="100"/>
        </p:scale>
        <p:origin x="153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01.02.2025г.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 на 01.02.2025г.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1.585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-1435103824"/>
        <c:axId val="-1435108176"/>
        <c:axId val="0"/>
      </c:bar3DChart>
      <c:catAx>
        <c:axId val="-14351038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435108176"/>
        <c:crosses val="autoZero"/>
        <c:auto val="1"/>
        <c:lblAlgn val="ctr"/>
        <c:lblOffset val="100"/>
        <c:noMultiLvlLbl val="0"/>
      </c:catAx>
      <c:valAx>
        <c:axId val="-1435108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14351038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тыс.рублей</a:t>
            </a:r>
          </a:p>
        </c:rich>
      </c:tx>
      <c:overlay val="0"/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ln>
              <a:solidFill>
                <a:srgbClr val="66FF66"/>
              </a:solidFill>
            </a:ln>
          </c:spPr>
          <c:explosion val="25"/>
          <c:dPt>
            <c:idx val="0"/>
            <c:bubble3D val="0"/>
            <c:spPr>
              <a:solidFill>
                <a:srgbClr val="00B050"/>
              </a:solidFill>
              <a:ln>
                <a:solidFill>
                  <a:srgbClr val="66FF66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rgbClr val="66FF66"/>
                </a:solidFill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aseline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90.2</c:v>
                </c:pt>
                <c:pt idx="1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347954943132109"/>
          <c:y val="0.35549620174130214"/>
          <c:w val="0.25903166618061629"/>
          <c:h val="0.38210598124573636"/>
        </c:manualLayout>
      </c:layout>
      <c:overlay val="0"/>
      <c:txPr>
        <a:bodyPr/>
        <a:lstStyle/>
        <a:p>
          <a:pPr>
            <a:defRPr sz="2400" baseline="0">
              <a:solidFill>
                <a:schemeClr val="bg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5">
            <a:shade val="45000"/>
            <a:satMod val="155000"/>
          </a:schemeClr>
        </a:gs>
        <a:gs pos="60000">
          <a:schemeClr val="accent5">
            <a:shade val="95000"/>
            <a:satMod val="150000"/>
          </a:schemeClr>
        </a:gs>
        <a:gs pos="100000">
          <a:schemeClr val="accent5">
            <a:tint val="87000"/>
            <a:satMod val="250000"/>
          </a:schemeClr>
        </a:gs>
      </a:gsLst>
      <a:lin ang="16200000" scaled="0"/>
    </a:gradFill>
    <a:ln w="9525" cap="flat" cmpd="sng" algn="ctr">
      <a:solidFill>
        <a:schemeClr val="accent5">
          <a:satMod val="150000"/>
        </a:schemeClr>
      </a:solidFill>
      <a:prstDash val="solid"/>
    </a:ln>
    <a:effectLst>
      <a:outerShdw blurRad="65500" dist="38100" dir="5400000" rotWithShape="0">
        <a:srgbClr val="000000">
          <a:alpha val="40000"/>
        </a:srgbClr>
      </a:outerShdw>
    </a:effectLst>
  </c:spPr>
  <c:txPr>
    <a:bodyPr/>
    <a:lstStyle/>
    <a:p>
      <a:pPr>
        <a:defRPr>
          <a:solidFill>
            <a:schemeClr val="lt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15701856712335"/>
          <c:y val="4.4861391929187956E-2"/>
          <c:w val="0.8698676727909016"/>
          <c:h val="0.58312650810445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CC99"/>
            </a:solidFill>
          </c:spPr>
          <c:invertIfNegative val="0"/>
          <c:dPt>
            <c:idx val="2"/>
            <c:invertIfNegative val="0"/>
            <c:bubble3D val="0"/>
            <c:spPr>
              <a:solidFill>
                <a:srgbClr val="33CCFF"/>
              </a:solidFill>
            </c:spPr>
          </c:dPt>
          <c:dPt>
            <c:idx val="3"/>
            <c:invertIfNegative val="0"/>
            <c:bubble3D val="0"/>
            <c:spPr>
              <a:solidFill>
                <a:srgbClr val="33CCFF"/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План по налоговым доходам за январь 2025г.</c:v>
                </c:pt>
                <c:pt idx="1">
                  <c:v>Факт по налоговым доходам за январь 2025г.</c:v>
                </c:pt>
                <c:pt idx="2">
                  <c:v>План по неналоговым доходам за январь 2025г.</c:v>
                </c:pt>
                <c:pt idx="3">
                  <c:v>Факт по неналоговым доходам за январь 2025г.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56</c:v>
                </c:pt>
                <c:pt idx="1">
                  <c:v>90.2</c:v>
                </c:pt>
                <c:pt idx="2">
                  <c:v>3</c:v>
                </c:pt>
                <c:pt idx="3">
                  <c:v>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1435107088"/>
        <c:axId val="-1435106000"/>
      </c:barChart>
      <c:catAx>
        <c:axId val="-143510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435106000"/>
        <c:crosses val="autoZero"/>
        <c:auto val="1"/>
        <c:lblAlgn val="ctr"/>
        <c:lblOffset val="100"/>
        <c:noMultiLvlLbl val="0"/>
      </c:catAx>
      <c:valAx>
        <c:axId val="-14351060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4351070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rotY val="180"/>
      <c:depthPercent val="90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noFill/>
        <a:ln w="25400">
          <a:noFill/>
        </a:ln>
        <a:scene3d>
          <a:camera prst="orthographicFront"/>
          <a:lightRig rig="threePt" dir="t"/>
        </a:scene3d>
        <a:sp3d/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Лист1!$A$2:$A$4</c:f>
              <c:strCache>
                <c:ptCount val="3"/>
                <c:pt idx="0">
                  <c:v>2025 (первоначальный план)</c:v>
                </c:pt>
                <c:pt idx="1">
                  <c:v>Уточнённый план на 01.02.2025 года</c:v>
                </c:pt>
                <c:pt idx="2">
                  <c:v>факт на 01.02.2025 года</c:v>
                </c:pt>
              </c:strCache>
            </c:strRef>
          </c:cat>
          <c:val>
            <c:numRef>
              <c:f>Лист1!$B$2:$B$4</c:f>
              <c:numCache>
                <c:formatCode>#\ ##0.0</c:formatCode>
                <c:ptCount val="3"/>
                <c:pt idx="0">
                  <c:v>10751</c:v>
                </c:pt>
                <c:pt idx="1">
                  <c:v>11007.8</c:v>
                </c:pt>
                <c:pt idx="2">
                  <c:v>502.6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cone"/>
        <c:axId val="-1435113072"/>
        <c:axId val="-1435115792"/>
        <c:axId val="0"/>
      </c:bar3DChart>
      <c:catAx>
        <c:axId val="-143511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b="0" i="0" baseline="0"/>
            </a:pPr>
            <a:endParaRPr lang="ru-RU"/>
          </a:p>
        </c:txPr>
        <c:crossAx val="-1435115792"/>
        <c:crosses val="autoZero"/>
        <c:auto val="1"/>
        <c:lblAlgn val="ctr"/>
        <c:lblOffset val="100"/>
        <c:tickMarkSkip val="2"/>
        <c:noMultiLvlLbl val="0"/>
      </c:catAx>
      <c:valAx>
        <c:axId val="-1435115792"/>
        <c:scaling>
          <c:orientation val="minMax"/>
          <c:min val="0"/>
        </c:scaling>
        <c:delete val="0"/>
        <c:axPos val="l"/>
        <c:majorGridlines/>
        <c:numFmt formatCode="#\ ##0.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58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-1435113072"/>
        <c:crosses val="autoZero"/>
        <c:crossBetween val="between"/>
      </c:valAx>
      <c:spPr>
        <a:noFill/>
        <a:ln w="25383">
          <a:noFill/>
        </a:ln>
      </c:spPr>
    </c:plotArea>
    <c:plotVisOnly val="1"/>
    <c:dispBlanksAs val="gap"/>
    <c:showDLblsOverMax val="0"/>
  </c:chart>
  <c:txPr>
    <a:bodyPr/>
    <a:lstStyle/>
    <a:p>
      <a:pPr>
        <a:defRPr sz="175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3"/>
          <c:dLbls>
            <c:dLbl>
              <c:idx val="1"/>
              <c:layout>
                <c:manualLayout>
                  <c:x val="0.17041666666666666"/>
                  <c:y val="0.2925027447852862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Социальная политика</a:t>
                    </a:r>
                    <a:r>
                      <a:rPr lang="ru-RU" baseline="0" dirty="0"/>
                      <a:t>
</a:t>
                    </a:r>
                    <a:fld id="{4BA785CA-3753-4E81-B342-23B5061F4177}" type="PERCENTAGE">
                      <a:rPr lang="en-US" baseline="0" dirty="0"/>
                      <a:pPr/>
                      <a:t>[ПРОЦЕНТ]</a:t>
                    </a:fld>
                    <a:endParaRPr lang="ru-RU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5.6408209390492854E-2"/>
                  <c:y val="6.956110675190697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</a:t>
                    </a:r>
                    <a:endParaRPr lang="ru-RU" baseline="0" dirty="0"/>
                  </a:p>
                  <a:p>
                    <a:r>
                      <a:rPr lang="ru-RU" dirty="0" smtClean="0"/>
                      <a:t>10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1.804124101371286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4100199280645477E-2"/>
                  <c:y val="1.222592817628974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6295202682997955E-2"/>
                  <c:y val="1.201198247272050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оборона</a:t>
                    </a:r>
                    <a:r>
                      <a:rPr lang="ru-RU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ru-RU" baseline="0" dirty="0" smtClean="0"/>
                      <a:t> </a:t>
                    </a:r>
                    <a:r>
                      <a:rPr lang="ru-RU" dirty="0" smtClean="0"/>
                      <a:t>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85802469135803"/>
                      <c:h val="0.20612561923188386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54.6</c:v>
                </c:pt>
                <c:pt idx="1">
                  <c:v>3.5</c:v>
                </c:pt>
                <c:pt idx="2">
                  <c:v>0.1</c:v>
                </c:pt>
                <c:pt idx="3">
                  <c:v>10.5</c:v>
                </c:pt>
                <c:pt idx="4">
                  <c:v>29.1</c:v>
                </c:pt>
                <c:pt idx="5">
                  <c:v>0.5</c:v>
                </c:pt>
                <c:pt idx="6">
                  <c:v>1.7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в % к плану</a:t>
            </a:r>
          </a:p>
        </c:rich>
      </c:tx>
      <c:layout>
        <c:manualLayout>
          <c:xMode val="edge"/>
          <c:yMode val="edge"/>
          <c:x val="0.42677080295518632"/>
          <c:y val="2.384816927317880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тыс.руб.</c:v>
                </c:pt>
              </c:strCache>
            </c:strRef>
          </c:tx>
          <c:explosion val="28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ассигнования запланированные в рамках программ</c:v>
                </c:pt>
                <c:pt idx="1">
                  <c:v> бюджетные ассигнования запланированные в рамках  не программых мероприятий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4366.7</c:v>
                </c:pt>
                <c:pt idx="1">
                  <c:v>6258.3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0.40723</cdr:x>
      <cdr:y>0.54727</cdr:y>
    </cdr:from>
    <cdr:to>
      <cdr:x>0.52973</cdr:x>
      <cdr:y>0.71378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51316" y="2366574"/>
          <a:ext cx="1008112" cy="720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/>
            <a:t>93,5 </a:t>
          </a:r>
          <a:r>
            <a:rPr lang="ru-RU" sz="1800" b="1" dirty="0" err="1" smtClean="0"/>
            <a:t>тыс.руб</a:t>
          </a:r>
          <a:r>
            <a:rPr lang="ru-RU" sz="1800" b="1" dirty="0" smtClean="0"/>
            <a:t>.</a:t>
          </a:r>
          <a:endParaRPr lang="ru-RU" sz="1800" dirty="0"/>
        </a:p>
      </cdr:txBody>
    </cdr:sp>
  </cdr:relSizeAnchor>
  <cdr:relSizeAnchor xmlns:cdr="http://schemas.openxmlformats.org/drawingml/2006/chartDrawing">
    <cdr:from>
      <cdr:x>0.27598</cdr:x>
      <cdr:y>0.61387</cdr:y>
    </cdr:from>
    <cdr:to>
      <cdr:x>0.39848</cdr:x>
      <cdr:y>0.78039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71205" y="2654606"/>
          <a:ext cx="1008126" cy="7200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/>
          <a:r>
            <a:rPr lang="ru-RU" sz="1800" b="1" dirty="0" smtClean="0"/>
            <a:t>59,0</a:t>
          </a:r>
        </a:p>
        <a:p xmlns:a="http://schemas.openxmlformats.org/drawingml/2006/main">
          <a:pPr algn="ctr"/>
          <a:r>
            <a:rPr lang="ru-RU" sz="1800" dirty="0" err="1" smtClean="0"/>
            <a:t>тыс.руб</a:t>
          </a:r>
          <a:r>
            <a:rPr lang="ru-RU" sz="1800" dirty="0" smtClean="0"/>
            <a:t>.</a:t>
          </a:r>
          <a:endParaRPr lang="ru-RU" sz="1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0.28298</cdr:x>
      <cdr:y>0.48299</cdr:y>
    </cdr:from>
    <cdr:to>
      <cdr:x>0.3941</cdr:x>
      <cdr:y>0.68502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328850" y="218599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0.34722</cdr:x>
      <cdr:y>0.63514</cdr:y>
    </cdr:from>
    <cdr:to>
      <cdr:x>0.45833</cdr:x>
      <cdr:y>0.83717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857520" y="3357586"/>
          <a:ext cx="914391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0.13574</cdr:y>
    </cdr:from>
    <cdr:to>
      <cdr:x>0.57813</cdr:x>
      <cdr:y>0.21466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4186238" y="614354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1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0.46007</cdr:x>
      <cdr:y>0.01351</cdr:y>
    </cdr:from>
    <cdr:to>
      <cdr:x>0.59896</cdr:x>
      <cdr:y>0.06757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3786192" y="71419"/>
          <a:ext cx="1143009" cy="28578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0.78994</cdr:x>
      <cdr:y>0.05405</cdr:y>
    </cdr:from>
    <cdr:to>
      <cdr:x>0.81598</cdr:x>
      <cdr:y>0.12162</cdr:y>
    </cdr:to>
    <cdr:sp macro="" textlink="">
      <cdr:nvSpPr>
        <cdr:cNvPr id="20" name="Прямая со стрелкой 19"/>
        <cdr:cNvSpPr/>
      </cdr:nvSpPr>
      <cdr:spPr>
        <a:xfrm xmlns:a="http://schemas.openxmlformats.org/drawingml/2006/main" rot="5400000">
          <a:off x="6500858" y="285752"/>
          <a:ext cx="214314" cy="35719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0.79862</cdr:x>
      <cdr:y>0.13514</cdr:y>
    </cdr:from>
    <cdr:to>
      <cdr:x>0.82466</cdr:x>
      <cdr:y>0.14865</cdr:y>
    </cdr:to>
    <cdr:sp macro="" textlink="">
      <cdr:nvSpPr>
        <cdr:cNvPr id="22" name="Прямая со стрелкой 21"/>
        <cdr:cNvSpPr/>
      </cdr:nvSpPr>
      <cdr:spPr>
        <a:xfrm xmlns:a="http://schemas.openxmlformats.org/drawingml/2006/main" rot="10800000" flipV="1">
          <a:off x="6572296" y="714380"/>
          <a:ext cx="214314" cy="71438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0.8073</cdr:x>
      <cdr:y>0.47298</cdr:y>
    </cdr:from>
    <cdr:to>
      <cdr:x>0.98091</cdr:x>
      <cdr:y>0.51352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643734" y="2500330"/>
          <a:ext cx="1428760" cy="21431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0.32118</cdr:x>
      <cdr:y>0.71622</cdr:y>
    </cdr:from>
    <cdr:to>
      <cdr:x>0.47743</cdr:x>
      <cdr:y>0.83784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643206" y="3786214"/>
          <a:ext cx="1285875" cy="6429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0.25174</cdr:x>
      <cdr:y>0.12162</cdr:y>
    </cdr:from>
    <cdr:to>
      <cdr:x>0.41493</cdr:x>
      <cdr:y>0.2027</cdr:y>
    </cdr:to>
    <cdr:sp macro="" textlink="">
      <cdr:nvSpPr>
        <cdr:cNvPr id="23" name="TextBox 22"/>
        <cdr:cNvSpPr txBox="1"/>
      </cdr:nvSpPr>
      <cdr:spPr>
        <a:xfrm xmlns:a="http://schemas.openxmlformats.org/drawingml/2006/main">
          <a:off x="2071702" y="642942"/>
          <a:ext cx="1343028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0.24306</cdr:x>
      <cdr:y>0.12162</cdr:y>
    </cdr:from>
    <cdr:to>
      <cdr:x>0.45139</cdr:x>
      <cdr:y>0.25676</cdr:y>
    </cdr:to>
    <cdr:sp macro="" textlink="">
      <cdr:nvSpPr>
        <cdr:cNvPr id="25" name="TextBox 24"/>
        <cdr:cNvSpPr txBox="1"/>
      </cdr:nvSpPr>
      <cdr:spPr>
        <a:xfrm xmlns:a="http://schemas.openxmlformats.org/drawingml/2006/main">
          <a:off x="2000264" y="642942"/>
          <a:ext cx="1714512" cy="7143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11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9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10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12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14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15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21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2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26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27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28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29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0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31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32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  <cdr:relSizeAnchor xmlns:cdr="http://schemas.openxmlformats.org/drawingml/2006/chartDrawing">
    <cdr:from>
      <cdr:x>0.08681</cdr:x>
      <cdr:y>0.28379</cdr:y>
    </cdr:from>
    <cdr:to>
      <cdr:x>0.19793</cdr:x>
      <cdr:y>0.48582</cdr:y>
    </cdr:to>
    <cdr:sp macro="" textlink="">
      <cdr:nvSpPr>
        <cdr:cNvPr id="33" name="TextBox 2"/>
        <cdr:cNvSpPr txBox="1"/>
      </cdr:nvSpPr>
      <cdr:spPr>
        <a:xfrm xmlns:a="http://schemas.openxmlformats.org/drawingml/2006/main">
          <a:off x="714380" y="1500198"/>
          <a:ext cx="914473" cy="10680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0.32639</cdr:x>
      <cdr:y>0.54613</cdr:y>
    </cdr:from>
    <cdr:to>
      <cdr:x>0.4375</cdr:x>
      <cdr:y>0.74816</cdr:y>
    </cdr:to>
    <cdr:sp macro="" textlink="">
      <cdr:nvSpPr>
        <cdr:cNvPr id="34" name="TextBox 4"/>
        <cdr:cNvSpPr txBox="1"/>
      </cdr:nvSpPr>
      <cdr:spPr>
        <a:xfrm xmlns:a="http://schemas.openxmlformats.org/drawingml/2006/main">
          <a:off x="2686040" y="247174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0.04286</cdr:y>
    </cdr:from>
    <cdr:to>
      <cdr:x>0.36459</cdr:x>
      <cdr:y>0.15714</cdr:y>
    </cdr:to>
    <cdr:sp macro="" textlink="">
      <cdr:nvSpPr>
        <cdr:cNvPr id="35" name="TextBox 10"/>
        <cdr:cNvSpPr txBox="1"/>
      </cdr:nvSpPr>
      <cdr:spPr>
        <a:xfrm xmlns:a="http://schemas.openxmlformats.org/drawingml/2006/main" flipV="1">
          <a:off x="1857388" y="214314"/>
          <a:ext cx="1143009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0.50868</cdr:x>
      <cdr:y>0.02703</cdr:y>
    </cdr:from>
    <cdr:to>
      <cdr:x>0.78994</cdr:x>
      <cdr:y>0.21466</cdr:y>
    </cdr:to>
    <cdr:sp macro="" textlink="">
      <cdr:nvSpPr>
        <cdr:cNvPr id="36" name="TextBox 15"/>
        <cdr:cNvSpPr txBox="1"/>
      </cdr:nvSpPr>
      <cdr:spPr>
        <a:xfrm xmlns:a="http://schemas.openxmlformats.org/drawingml/2006/main">
          <a:off x="4186232" y="142876"/>
          <a:ext cx="2314625" cy="9919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0.51736</cdr:x>
      <cdr:y>0.11996</cdr:y>
    </cdr:from>
    <cdr:to>
      <cdr:x>0.57639</cdr:x>
      <cdr:y>0.21466</cdr:y>
    </cdr:to>
    <cdr:sp macro="" textlink="">
      <cdr:nvSpPr>
        <cdr:cNvPr id="37" name="TextBox 16"/>
        <cdr:cNvSpPr txBox="1"/>
      </cdr:nvSpPr>
      <cdr:spPr>
        <a:xfrm xmlns:a="http://schemas.openxmlformats.org/drawingml/2006/main" flipV="1">
          <a:off x="4257676" y="542916"/>
          <a:ext cx="48577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0.27778</cdr:x>
      <cdr:y>1.89165E-7</cdr:y>
    </cdr:from>
    <cdr:to>
      <cdr:x>0.39063</cdr:x>
      <cdr:y>0.08108</cdr:y>
    </cdr:to>
    <cdr:sp macro="" textlink="">
      <cdr:nvSpPr>
        <cdr:cNvPr id="38" name="TextBox 6"/>
        <cdr:cNvSpPr txBox="1"/>
      </cdr:nvSpPr>
      <cdr:spPr>
        <a:xfrm xmlns:a="http://schemas.openxmlformats.org/drawingml/2006/main">
          <a:off x="2286016" y="1"/>
          <a:ext cx="92869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0.28646</cdr:x>
      <cdr:y>0.01429</cdr:y>
    </cdr:from>
    <cdr:to>
      <cdr:x>0.42535</cdr:x>
      <cdr:y>0.08057</cdr:y>
    </cdr:to>
    <cdr:sp macro="" textlink="">
      <cdr:nvSpPr>
        <cdr:cNvPr id="39" name="TextBox 7"/>
        <cdr:cNvSpPr txBox="1"/>
      </cdr:nvSpPr>
      <cdr:spPr>
        <a:xfrm xmlns:a="http://schemas.openxmlformats.org/drawingml/2006/main">
          <a:off x="2357454" y="71438"/>
          <a:ext cx="1143008" cy="33147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0.01351</cdr:y>
    </cdr:from>
    <cdr:to>
      <cdr:x>0.78994</cdr:x>
      <cdr:y>0.10811</cdr:y>
    </cdr:to>
    <cdr:sp macro="" textlink="">
      <cdr:nvSpPr>
        <cdr:cNvPr id="40" name="TextBox 8"/>
        <cdr:cNvSpPr txBox="1"/>
      </cdr:nvSpPr>
      <cdr:spPr>
        <a:xfrm xmlns:a="http://schemas.openxmlformats.org/drawingml/2006/main">
          <a:off x="2214585" y="71439"/>
          <a:ext cx="4286305" cy="500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0.55556</cdr:x>
      <cdr:y>0.47298</cdr:y>
    </cdr:from>
    <cdr:to>
      <cdr:x>0.98959</cdr:x>
      <cdr:y>0.63514</cdr:y>
    </cdr:to>
    <cdr:sp macro="" textlink="">
      <cdr:nvSpPr>
        <cdr:cNvPr id="41" name="TextBox 9"/>
        <cdr:cNvSpPr txBox="1"/>
      </cdr:nvSpPr>
      <cdr:spPr>
        <a:xfrm xmlns:a="http://schemas.openxmlformats.org/drawingml/2006/main">
          <a:off x="4572037" y="2500330"/>
          <a:ext cx="3571893" cy="8572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0.23438</cdr:x>
      <cdr:y>0.53659</cdr:y>
    </cdr:from>
    <cdr:to>
      <cdr:x>0.39931</cdr:x>
      <cdr:y>0.58537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28826" y="3143272"/>
          <a:ext cx="135732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0.2257</cdr:x>
      <cdr:y>0.56098</cdr:y>
    </cdr:from>
    <cdr:to>
      <cdr:x>0.33681</cdr:x>
      <cdr:y>0.62195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57388" y="3286148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0.09632</cdr:x>
      <cdr:y>0.47561</cdr:y>
    </cdr:from>
    <cdr:to>
      <cdr:x>0.28897</cdr:x>
      <cdr:y>0.5875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85819" y="2718129"/>
          <a:ext cx="1571636" cy="6394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0.41156</cdr:x>
      <cdr:y>0.25</cdr:y>
    </cdr:from>
    <cdr:to>
      <cdr:x>0.56918</cdr:x>
      <cdr:y>0.325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357573" y="1428761"/>
          <a:ext cx="128589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C5D96-271A-43EC-BDA4-4A8E5C409C7D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1AC40-946F-4C5B-A774-AF779712E2A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3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00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8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04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61AC40-946F-4C5B-A774-AF779712E2A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2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000240"/>
            <a:ext cx="85011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Информация для граждан об основных параметрах бюджета муниципального образования Спешневское сельское поселение</a:t>
            </a:r>
          </a:p>
          <a:p>
            <a:pPr algn="ctr"/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Ульяновской области</a:t>
            </a:r>
          </a:p>
        </p:txBody>
      </p:sp>
      <p:pic>
        <p:nvPicPr>
          <p:cNvPr id="1026" name="Picture 2" descr="C:\Documents and Settings\Денисов\Рабочий стол\73kuzovatovskiy_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285728"/>
            <a:ext cx="1333500" cy="1666875"/>
          </a:xfrm>
          <a:prstGeom prst="rect">
            <a:avLst/>
          </a:prstGeom>
          <a:noFill/>
        </p:spPr>
      </p:pic>
      <p:pic>
        <p:nvPicPr>
          <p:cNvPr id="1027" name="Picture 3" descr="C:\Documents and Settings\Денисов\Рабочий стол\200px-Coat_of_Arms_of_Ulyanovsk_Oblas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2852"/>
            <a:ext cx="2152644" cy="18082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229600" cy="3571900"/>
          </a:xfrm>
          <a:solidFill>
            <a:schemeClr val="accent1"/>
          </a:solidFill>
          <a:scene3d>
            <a:camera prst="orthographicFront"/>
            <a:lightRig rig="soft" dir="t"/>
          </a:scene3d>
          <a:sp3d prstMaterial="dkEdge">
            <a:bevelT/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расходов бюджета муниципального образования Спешневское сельское поселение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9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8581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Динамика расходов бюджета 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муниципального образования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Спешневское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сельское поселение</a:t>
            </a:r>
            <a:b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на 01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февраля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2025 года</a:t>
            </a:r>
            <a:endParaRPr lang="ru-RU" dirty="0"/>
          </a:p>
        </p:txBody>
      </p:sp>
      <p:graphicFrame>
        <p:nvGraphicFramePr>
          <p:cNvPr id="3" name="Содержимое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920626"/>
              </p:ext>
            </p:extLst>
          </p:nvPr>
        </p:nvGraphicFramePr>
        <p:xfrm>
          <a:off x="785787" y="1500174"/>
          <a:ext cx="8001026" cy="4678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71305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57232"/>
          </a:xfrm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solidFill>
                  <a:srgbClr val="FFFF00"/>
                </a:solidFill>
              </a:rPr>
              <a:t>Структура и динамика расходов бюджета муниципального образования Спешневское сельское поселение по разделам классификации расходов (тыс.руб.)</a:t>
            </a:r>
            <a:endParaRPr lang="ru-RU" sz="2000" b="0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975" y="3286125"/>
            <a:ext cx="1460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031096"/>
              </p:ext>
            </p:extLst>
          </p:nvPr>
        </p:nvGraphicFramePr>
        <p:xfrm>
          <a:off x="285717" y="928670"/>
          <a:ext cx="8715438" cy="44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3827"/>
                <a:gridCol w="1111915"/>
                <a:gridCol w="1204573"/>
                <a:gridCol w="1092834"/>
                <a:gridCol w="1169144"/>
                <a:gridCol w="1159198"/>
                <a:gridCol w="753947"/>
              </a:tblGrid>
              <a:tr h="898855">
                <a:tc>
                  <a:txBody>
                    <a:bodyPr/>
                    <a:lstStyle/>
                    <a:p>
                      <a:endParaRPr lang="ru-RU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01.02.2024г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Назначено на 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01.02.2025г</a:t>
                      </a:r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% к плану</a:t>
                      </a:r>
                      <a:endParaRPr lang="ru-RU" sz="1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7903,1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4,5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11007,8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502,6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0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867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том числе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расходы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5816,7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294,2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6012,7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460,5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оборона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382,2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9,8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530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</a:t>
                      </a:r>
                      <a:r>
                        <a:rPr lang="ru-RU" sz="1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экономика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689,6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1160,4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1136,0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0849">
                <a:tc>
                  <a:txBody>
                    <a:bodyPr/>
                    <a:lstStyle/>
                    <a:p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90,0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16,3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183,2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14,7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8,0</a:t>
                      </a:r>
                      <a:endParaRPr lang="ru-RU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9799887"/>
              </p:ext>
            </p:extLst>
          </p:nvPr>
        </p:nvGraphicFramePr>
        <p:xfrm>
          <a:off x="428596" y="1571612"/>
          <a:ext cx="8229600" cy="528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solidFill>
            <a:schemeClr val="accent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Структура расходов бюджета муниципального образования </a:t>
            </a:r>
            <a:r>
              <a:rPr lang="ru-RU" sz="2800" b="1" dirty="0" err="1" smtClean="0">
                <a:solidFill>
                  <a:srgbClr val="FFFF00"/>
                </a:solidFill>
              </a:rPr>
              <a:t>Спешневское</a:t>
            </a:r>
            <a:r>
              <a:rPr lang="ru-RU" sz="2800" b="1" dirty="0" smtClean="0">
                <a:solidFill>
                  <a:srgbClr val="FFFF00"/>
                </a:solidFill>
              </a:rPr>
              <a:t> сельское поселение на </a:t>
            </a:r>
            <a:r>
              <a:rPr lang="ru-RU" sz="2800" b="1" dirty="0" smtClean="0">
                <a:solidFill>
                  <a:srgbClr val="FFFF00"/>
                </a:solidFill>
              </a:rPr>
              <a:t>01.02.2025 </a:t>
            </a:r>
            <a:r>
              <a:rPr lang="ru-RU" sz="2800" b="1" dirty="0" smtClean="0">
                <a:solidFill>
                  <a:srgbClr val="FFFF00"/>
                </a:solidFill>
              </a:rPr>
              <a:t>года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Расходы бюджета муниципального образования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Спешневское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сельское поселение на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01.02.2024-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2025 г.г. в сфере общегосударственных расходов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28662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294,2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460,5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166,3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2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01.02.2024-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национальную оборону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8,7т.руб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9,8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Уменьшение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1,1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01.02.2024-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жилищно-коммунальное хозяйство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36,1 </a:t>
            </a:r>
            <a:r>
              <a:rPr lang="ru-RU" sz="2400" b="1" dirty="0" err="1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17,6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rgbClr val="66FF99"/>
                </a:solidFill>
              </a:rPr>
              <a:t>Увеличение на </a:t>
            </a:r>
            <a:r>
              <a:rPr lang="ru-RU" sz="1100" b="1" dirty="0" smtClean="0">
                <a:solidFill>
                  <a:srgbClr val="66FF99"/>
                </a:solidFill>
              </a:rPr>
              <a:t>18,5</a:t>
            </a:r>
            <a:r>
              <a:rPr lang="en-US" sz="1100" b="1" dirty="0" smtClean="0">
                <a:solidFill>
                  <a:srgbClr val="66FF99"/>
                </a:solidFill>
              </a:rPr>
              <a:t> </a:t>
            </a:r>
            <a:r>
              <a:rPr lang="ru-RU" sz="1100" b="1" dirty="0" err="1" smtClean="0">
                <a:solidFill>
                  <a:srgbClr val="66FF99"/>
                </a:solidFill>
              </a:rPr>
              <a:t>т.руб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76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500034" y="285728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Расходы бюджета муниципального образования </a:t>
            </a:r>
            <a:r>
              <a:rPr lang="ru-RU" sz="2400" b="1" dirty="0" err="1" smtClean="0">
                <a:solidFill>
                  <a:srgbClr val="FFFF00"/>
                </a:solidFill>
                <a:cs typeface="Times New Roman" pitchFamily="18" charset="0"/>
              </a:rPr>
              <a:t>Спешневское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 сельское поселение на 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01.02.2024-</a:t>
            </a:r>
            <a:endParaRPr lang="ru-RU" sz="2400" b="1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2025 г.г. </a:t>
            </a:r>
            <a:r>
              <a:rPr lang="ru-RU" sz="2400" b="1" dirty="0">
                <a:solidFill>
                  <a:srgbClr val="FFFF00"/>
                </a:solidFill>
                <a:cs typeface="Times New Roman" pitchFamily="18" charset="0"/>
              </a:rPr>
              <a:t>н</a:t>
            </a:r>
            <a:r>
              <a:rPr lang="ru-RU" sz="2400" b="1" dirty="0" smtClean="0">
                <a:solidFill>
                  <a:srgbClr val="FFFF00"/>
                </a:solidFill>
                <a:cs typeface="Times New Roman" pitchFamily="18" charset="0"/>
              </a:rPr>
              <a:t>а социальную политику</a:t>
            </a:r>
            <a:endParaRPr lang="ru-RU" sz="24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01.02.2024 </a:t>
            </a:r>
            <a:r>
              <a:rPr lang="ru-RU" sz="2400" b="1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года</a:t>
            </a:r>
            <a:r>
              <a:rPr lang="ru-RU" sz="2400" dirty="0" smtClean="0"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)</a:t>
            </a: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 (факт на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01.02.2025 </a:t>
            </a:r>
            <a:r>
              <a:rPr lang="ru-RU" sz="2400" b="1" dirty="0" smtClean="0">
                <a:solidFill>
                  <a:srgbClr val="336699"/>
                </a:solidFill>
                <a:cs typeface="Times New Roman" pitchFamily="18" charset="0"/>
              </a:rPr>
              <a:t>года)</a:t>
            </a:r>
            <a:endParaRPr lang="ru-RU" sz="2400" dirty="0">
              <a:solidFill>
                <a:srgbClr val="336699"/>
              </a:solidFill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00100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14,1т.руб</a:t>
            </a:r>
            <a:r>
              <a:rPr lang="ru-RU" sz="2400" b="1" dirty="0" smtClean="0">
                <a:solidFill>
                  <a:srgbClr val="C0504D">
                    <a:lumMod val="75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C0504D">
                  <a:lumMod val="75000"/>
                </a:srgbClr>
              </a:solidFill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643570" y="4286256"/>
            <a:ext cx="2500330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14,7 </a:t>
            </a:r>
            <a:r>
              <a:rPr lang="ru-RU" sz="2400" b="1" dirty="0" err="1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т.руб</a:t>
            </a:r>
            <a:r>
              <a:rPr lang="ru-RU" sz="2400" b="1" dirty="0" smtClean="0">
                <a:solidFill>
                  <a:srgbClr val="1F497D">
                    <a:lumMod val="10000"/>
                  </a:srgbClr>
                </a:solidFill>
                <a:cs typeface="Times New Roman" pitchFamily="18" charset="0"/>
              </a:rPr>
              <a:t>.</a:t>
            </a:r>
            <a:endParaRPr lang="ru-RU" sz="2400" b="1" dirty="0">
              <a:solidFill>
                <a:srgbClr val="1F497D">
                  <a:lumMod val="10000"/>
                </a:srgbClr>
              </a:solidFill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3857620" y="4429132"/>
            <a:ext cx="1785950" cy="12144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66FF99"/>
                </a:solidFill>
              </a:rPr>
              <a:t>Увеличение на 0,6 </a:t>
            </a:r>
            <a:r>
              <a:rPr lang="ru-RU" sz="1200" b="1" dirty="0" err="1" smtClean="0">
                <a:solidFill>
                  <a:srgbClr val="66FF99"/>
                </a:solidFill>
              </a:rPr>
              <a:t>тыс.руб</a:t>
            </a:r>
            <a:r>
              <a:rPr lang="ru-RU" sz="1200" b="1" dirty="0" smtClean="0">
                <a:solidFill>
                  <a:srgbClr val="66FF99"/>
                </a:solidFill>
              </a:rPr>
              <a:t>.</a:t>
            </a:r>
            <a:endParaRPr lang="ru-RU" sz="1200" b="1" dirty="0">
              <a:solidFill>
                <a:srgbClr val="66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35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  <a:solidFill>
            <a:srgbClr val="FFCC00"/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Соотношение сумм бюджетных ассигнований в рамках программ к сумме бюджетных ассигнований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01.02.2025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148077"/>
              </p:ext>
            </p:extLst>
          </p:nvPr>
        </p:nvGraphicFramePr>
        <p:xfrm>
          <a:off x="571472" y="1142984"/>
          <a:ext cx="8158162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5720" y="500042"/>
            <a:ext cx="8643999" cy="5693866"/>
          </a:xfrm>
          <a:prstGeom prst="rect">
            <a:avLst/>
          </a:prstGeom>
          <a:noFill/>
          <a:ln w="57150"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   В муниципальном образовании Спешневское сельское поселение в бюджете </a:t>
            </a:r>
            <a:r>
              <a:rPr lang="ru-RU" sz="2800" dirty="0" smtClean="0"/>
              <a:t>2025 </a:t>
            </a:r>
            <a:r>
              <a:rPr lang="ru-RU" sz="2800" dirty="0" smtClean="0"/>
              <a:t>года запланирована реализация  </a:t>
            </a:r>
            <a:r>
              <a:rPr lang="ru-RU" sz="2800" dirty="0" smtClean="0"/>
              <a:t>1 программы.</a:t>
            </a:r>
            <a:endParaRPr lang="ru-RU" sz="2800" dirty="0" smtClean="0"/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Плановые назначения – </a:t>
            </a:r>
            <a:r>
              <a:rPr lang="ru-RU" sz="2800" dirty="0" smtClean="0"/>
              <a:t>4366,7 </a:t>
            </a:r>
            <a:r>
              <a:rPr lang="ru-RU" sz="2800" dirty="0" smtClean="0"/>
              <a:t>тыс</a:t>
            </a:r>
            <a:r>
              <a:rPr lang="ru-RU" sz="2800" dirty="0" smtClean="0"/>
              <a:t>. руб.</a:t>
            </a:r>
          </a:p>
          <a:p>
            <a:pPr algn="just"/>
            <a:r>
              <a:rPr lang="ru-RU" sz="2800" dirty="0" smtClean="0"/>
              <a:t>Исполнено на отчетную дату – </a:t>
            </a:r>
            <a:r>
              <a:rPr lang="ru-RU" sz="2800" dirty="0" smtClean="0"/>
              <a:t>17,6 </a:t>
            </a:r>
            <a:r>
              <a:rPr lang="ru-RU" sz="2800" dirty="0" smtClean="0"/>
              <a:t>тыс</a:t>
            </a:r>
            <a:r>
              <a:rPr lang="ru-RU" sz="2800" dirty="0" smtClean="0"/>
              <a:t>. руб.</a:t>
            </a:r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 smtClean="0"/>
          </a:p>
          <a:p>
            <a:pPr algn="ctr"/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387764"/>
              </p:ext>
            </p:extLst>
          </p:nvPr>
        </p:nvGraphicFramePr>
        <p:xfrm>
          <a:off x="500034" y="1643050"/>
          <a:ext cx="8143932" cy="47149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0033"/>
                <a:gridCol w="2804385"/>
                <a:gridCol w="2759514"/>
              </a:tblGrid>
              <a:tr h="2350753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01.02.2024)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1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2025 год</a:t>
                      </a:r>
                      <a:r>
                        <a:rPr lang="ru-RU" sz="20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500" b="1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(назначено на 01.02.2025)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7903,1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11007,8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7903,1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11007,8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7880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  <a:solidFill>
            <a:schemeClr val="bg2">
              <a:lumMod val="60000"/>
              <a:lumOff val="40000"/>
            </a:schemeClr>
          </a:solidFill>
          <a:scene3d>
            <a:camera prst="orthographicFront"/>
            <a:lightRig rig="soft" dir="t"/>
          </a:scene3d>
          <a:sp3d contourW="12700">
            <a:bevelT prst="angle"/>
            <a:contourClr>
              <a:schemeClr val="bg2">
                <a:lumMod val="50000"/>
              </a:schemeClr>
            </a:contourClr>
          </a:sp3d>
        </p:spPr>
        <p:txBody>
          <a:bodyPr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Параметры бюджета муниципального образования Спешневское сельское поселение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72400" cy="4786346"/>
          </a:xfrm>
          <a:solidFill>
            <a:srgbClr val="99FF99"/>
          </a:solidFill>
          <a:ln w="76200" cmpd="dbl">
            <a:solidFill>
              <a:schemeClr val="accent5">
                <a:lumMod val="50000"/>
              </a:schemeClr>
            </a:solidFill>
            <a:prstDash val="solid"/>
          </a:ln>
        </p:spPr>
        <p:txBody>
          <a:bodyPr anchor="ctr" anchorCtr="0"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Доходы бюджета муниципального образования Спешневское сельское поселение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rgbClr val="66FFFF"/>
          </a:solidFill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990099"/>
                </a:solidFill>
              </a:rPr>
              <a:t>Нормативы зачисления основных доходов в местные бюджеты</a:t>
            </a:r>
            <a:endParaRPr lang="ru-RU" sz="2400" dirty="0">
              <a:solidFill>
                <a:srgbClr val="990099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357297"/>
          <a:ext cx="8229600" cy="5245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88389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Наименование доходных источников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муниципального района, 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Бюджет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</a:rPr>
                        <a:t>поселений,%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НДФЛ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ЕНВД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ЕСХН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Налог на имущество физических лиц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Земельный налог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-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rgbClr val="99FF99"/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pPr algn="ctr"/>
                      <a:endParaRPr lang="ru-RU" sz="160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Неналоговые доходы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земельных участков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50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3535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Аренда имущества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618726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Доходы от оказания платных услуг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100</a:t>
                      </a:r>
                      <a:endParaRPr lang="ru-RU" sz="16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99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Исполнение плана                                    за январь 20</a:t>
            </a:r>
            <a:r>
              <a:rPr lang="en-US" dirty="0" smtClean="0"/>
              <a:t>2</a:t>
            </a:r>
            <a:r>
              <a:rPr lang="ru-RU" dirty="0" smtClean="0"/>
              <a:t>5 года</a:t>
            </a:r>
            <a:endParaRPr lang="ru-RU" dirty="0"/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141058"/>
              </p:ext>
            </p:extLst>
          </p:nvPr>
        </p:nvGraphicFramePr>
        <p:xfrm>
          <a:off x="428596" y="2214554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Факт поступления                                       за январь 20</a:t>
            </a:r>
            <a:r>
              <a:rPr lang="en-US" dirty="0" smtClean="0">
                <a:solidFill>
                  <a:schemeClr val="bg1"/>
                </a:solidFill>
              </a:rPr>
              <a:t>2</a:t>
            </a:r>
            <a:r>
              <a:rPr lang="ru-RU" dirty="0" smtClean="0">
                <a:solidFill>
                  <a:schemeClr val="bg1"/>
                </a:solidFill>
              </a:rPr>
              <a:t>5 года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6591682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/>
              <a:t>Исполнение по налоговым и неналоговым доходам бюджета МО «Спешневское поселение»                                       за январь 20</a:t>
            </a:r>
            <a:r>
              <a:rPr lang="en-US" sz="2400" dirty="0" smtClean="0"/>
              <a:t>2</a:t>
            </a:r>
            <a:r>
              <a:rPr lang="ru-RU" sz="2400" dirty="0" smtClean="0"/>
              <a:t>5 года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085075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i="1" dirty="0" smtClean="0"/>
              <a:t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 20</a:t>
            </a:r>
            <a:r>
              <a:rPr lang="en-US" sz="1800" i="1" dirty="0" smtClean="0"/>
              <a:t>2</a:t>
            </a:r>
            <a:r>
              <a:rPr lang="ru-RU" sz="1800" i="1" dirty="0" smtClean="0"/>
              <a:t>5г.</a:t>
            </a:r>
            <a:endParaRPr lang="ru-RU" sz="1800" i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549450"/>
              </p:ext>
            </p:extLst>
          </p:nvPr>
        </p:nvGraphicFramePr>
        <p:xfrm>
          <a:off x="467544" y="1124744"/>
          <a:ext cx="8358247" cy="4998581"/>
        </p:xfrm>
        <a:graphic>
          <a:graphicData uri="http://schemas.openxmlformats.org/drawingml/2006/table">
            <a:tbl>
              <a:tblPr/>
              <a:tblGrid>
                <a:gridCol w="5043770"/>
                <a:gridCol w="1171336"/>
                <a:gridCol w="1071570"/>
                <a:gridCol w="1071571"/>
              </a:tblGrid>
              <a:tr h="7796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Наименование доходных источников</a:t>
                      </a:r>
                    </a:p>
                  </a:txBody>
                  <a:tcPr marL="4382" marR="4382" marT="438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План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             01.02.20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Факт на                            01.02.20</a:t>
                      </a:r>
                      <a:r>
                        <a:rPr lang="en-US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</a:t>
                      </a:r>
                      <a:r>
                        <a:rPr lang="ru-RU" sz="1200" b="1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года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Процент  выполнения, (%)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86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56,0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90,2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161,1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доходы 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39,8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132,7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47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акцизы на нефтепродукты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2165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единый сельхозналог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налог на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имущество </a:t>
                      </a:r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физических лиц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12,2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в 4,0 раза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земельный налог 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23,0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38,2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166,1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госпошлина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146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3,3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110,0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179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оказания платных услуг и компенсации затрат государства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39315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доходы от продажи материальных и нематериальных активов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штрафы, санкции, возмещение ущерба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- прочие неналоговые доходы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24588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 - невыясненные поступления</a:t>
                      </a: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-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</a:tr>
              <a:tr h="493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Всего собственных </a:t>
                      </a:r>
                      <a:r>
                        <a:rPr lang="ru-RU" sz="12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доходов: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59,0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93,5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158,5</a:t>
                      </a:r>
                      <a:endParaRPr lang="ru-RU" sz="1400" b="1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4382" marR="4382" marT="43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3"/>
          <p:cNvSpPr txBox="1">
            <a:spLocks/>
          </p:cNvSpPr>
          <p:nvPr/>
        </p:nvSpPr>
        <p:spPr>
          <a:xfrm>
            <a:off x="469588" y="188640"/>
            <a:ext cx="8229600" cy="135731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FFFF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 contourW="12700">
            <a:contourClr>
              <a:schemeClr val="accent1">
                <a:lumMod val="75000"/>
              </a:schemeClr>
            </a:contourClr>
          </a:sp3d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dirty="0" smtClean="0"/>
              <a:t>Динамика поступления налоговых и неналоговых доходов за январь 2025 года к уровню января 2024года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28662" y="2214554"/>
            <a:ext cx="3000396" cy="150019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год  (факт на 01.02.2024 года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214554"/>
            <a:ext cx="3071834" cy="150019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336699"/>
                </a:solidFill>
                <a:latin typeface="Times New Roman" pitchFamily="18" charset="0"/>
                <a:cs typeface="Times New Roman" pitchFamily="18" charset="0"/>
              </a:rPr>
              <a:t>2025 год  (факт на 01.02.2025 года)</a:t>
            </a:r>
            <a:endParaRPr lang="ru-RU" sz="2400" dirty="0">
              <a:solidFill>
                <a:srgbClr val="3366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14971" y="4286256"/>
            <a:ext cx="2857520" cy="15001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60,3 тыс. руб.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580112" y="4321975"/>
            <a:ext cx="3119076" cy="1428760"/>
          </a:xfrm>
          <a:prstGeom prst="roundRect">
            <a:avLst/>
          </a:prstGeom>
          <a:solidFill>
            <a:srgbClr val="00B0F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93,5 тыс. руб.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785918" y="3714752"/>
            <a:ext cx="928694" cy="57150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500826" y="3714752"/>
            <a:ext cx="785818" cy="571504"/>
          </a:xfrm>
          <a:prstGeom prst="downArrow">
            <a:avLst>
              <a:gd name="adj1" fmla="val 50000"/>
              <a:gd name="adj2" fmla="val 48384"/>
            </a:avLst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806001" y="4429132"/>
            <a:ext cx="1837570" cy="1214446"/>
          </a:xfrm>
          <a:prstGeom prst="rightArrow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Увеличение в сумме 33,2 тыс. руб.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2622</TotalTime>
  <Words>725</Words>
  <Application>Microsoft Office PowerPoint</Application>
  <PresentationFormat>Экран (4:3)</PresentationFormat>
  <Paragraphs>229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Параметры бюджета муниципального образования Спешневское сельское поселение</vt:lpstr>
      <vt:lpstr>Доходы бюджета муниципального образования Спешневское сельское поселение</vt:lpstr>
      <vt:lpstr>Нормативы зачисления основных доходов в местные бюджеты</vt:lpstr>
      <vt:lpstr>Исполнение плана                                    за январь 2025 года</vt:lpstr>
      <vt:lpstr>Факт поступления                                       за январь 2025 года</vt:lpstr>
      <vt:lpstr>Исполнение по налоговым и неналоговым доходам бюджета МО «Спешневское поселение»                                       за январь 2025 года</vt:lpstr>
      <vt:lpstr>Справка о выполнении плана поступления доходов бюджета муниципального образования «Спешневское сельское поселение»                                                                                       в разрезе доходных источников за январь 2025г.</vt:lpstr>
      <vt:lpstr>Презентация PowerPoint</vt:lpstr>
      <vt:lpstr>  Параметры расходов бюджета муниципального образования Спешневское сельское поселение  </vt:lpstr>
      <vt:lpstr>Презентация PowerPoint</vt:lpstr>
      <vt:lpstr>Структура и динамика расходов бюджета муниципального образования Спешневское сельское поселение по разделам классификации расходов (тыс.руб.)</vt:lpstr>
      <vt:lpstr>Структура расходов бюджета муниципального образования Спешневское сельское поселение на 01.02.2025 года</vt:lpstr>
      <vt:lpstr>Презентация PowerPoint</vt:lpstr>
      <vt:lpstr>Презентация PowerPoint</vt:lpstr>
      <vt:lpstr>Презентация PowerPoint</vt:lpstr>
      <vt:lpstr>Презентация PowerPoint</vt:lpstr>
      <vt:lpstr>Соотношение сумм бюджетных ассигнований в рамках программ к сумме бюджетных ассигнований на 01.02.2025 года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Доходы бюджета муниципального образования «Кузоватовский район»</dc:title>
  <cp:lastModifiedBy>1</cp:lastModifiedBy>
  <cp:revision>496</cp:revision>
  <dcterms:modified xsi:type="dcterms:W3CDTF">2025-02-12T09:48:29Z</dcterms:modified>
</cp:coreProperties>
</file>