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298" r:id="rId16"/>
    <p:sldId id="332" r:id="rId17"/>
    <p:sldId id="33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4" d="100"/>
          <a:sy n="114" d="100"/>
        </p:scale>
        <p:origin x="8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1.8859999999999999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317532000"/>
        <c:axId val="-1317539072"/>
        <c:axId val="0"/>
      </c:bar3DChart>
      <c:catAx>
        <c:axId val="-13175320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1317539072"/>
        <c:crosses val="autoZero"/>
        <c:auto val="1"/>
        <c:lblAlgn val="ctr"/>
        <c:lblOffset val="100"/>
        <c:noMultiLvlLbl val="0"/>
      </c:catAx>
      <c:valAx>
        <c:axId val="-13175390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3175320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103.9</c:v>
                </c:pt>
                <c:pt idx="1">
                  <c:v>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</c:v>
                </c:pt>
                <c:pt idx="1">
                  <c:v>103.9</c:v>
                </c:pt>
                <c:pt idx="2">
                  <c:v>5</c:v>
                </c:pt>
                <c:pt idx="3">
                  <c:v>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317534176"/>
        <c:axId val="-1317532544"/>
      </c:barChart>
      <c:catAx>
        <c:axId val="-131753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317532544"/>
        <c:crosses val="autoZero"/>
        <c:auto val="1"/>
        <c:lblAlgn val="ctr"/>
        <c:lblOffset val="100"/>
        <c:noMultiLvlLbl val="0"/>
      </c:catAx>
      <c:valAx>
        <c:axId val="-131753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317534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9851.7000000000007</c:v>
                </c:pt>
                <c:pt idx="1">
                  <c:v>9958</c:v>
                </c:pt>
                <c:pt idx="2">
                  <c:v>44105.1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317541792"/>
        <c:axId val="-1317528736"/>
        <c:axId val="0"/>
      </c:bar3DChart>
      <c:catAx>
        <c:axId val="-1317541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317528736"/>
        <c:crosses val="autoZero"/>
        <c:auto val="1"/>
        <c:lblAlgn val="ctr"/>
        <c:lblOffset val="100"/>
        <c:tickMarkSkip val="2"/>
        <c:noMultiLvlLbl val="0"/>
      </c:catAx>
      <c:valAx>
        <c:axId val="-131752873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31754179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8970788373675513E-2"/>
                  <c:y val="1.5828577092714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2759064839117332E-2"/>
                  <c:y val="-4.656676732771034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71</c:v>
                </c:pt>
                <c:pt idx="1">
                  <c:v>1.4</c:v>
                </c:pt>
                <c:pt idx="2">
                  <c:v>0.3</c:v>
                </c:pt>
                <c:pt idx="3">
                  <c:v>20.100000000000001</c:v>
                </c:pt>
                <c:pt idx="4">
                  <c:v>5.4</c:v>
                </c:pt>
                <c:pt idx="5">
                  <c:v>0.5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55.7</c:v>
                </c:pt>
                <c:pt idx="1">
                  <c:v>544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2542</c:v>
                </c:pt>
                <c:pt idx="1">
                  <c:v>7275.2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0.71378</cdr:y>
    </cdr:from>
    <cdr:to>
      <cdr:x>0.39077</cdr:x>
      <cdr:y>0.86246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0" y="3086654"/>
          <a:ext cx="1088694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58,0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0.61387</cdr:y>
    </cdr:from>
    <cdr:to>
      <cdr:x>0.52973</cdr:x>
      <cdr:y>0.81369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654606"/>
          <a:ext cx="1080135" cy="86409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109,4</a:t>
          </a:r>
        </a:p>
        <a:p xmlns:a="http://schemas.openxmlformats.org/drawingml/2006/main">
          <a:pPr algn="ctr"/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300827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58214"/>
              </p:ext>
            </p:extLst>
          </p:nvPr>
        </p:nvGraphicFramePr>
        <p:xfrm>
          <a:off x="285717" y="908721"/>
          <a:ext cx="8606763" cy="4728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98"/>
                <a:gridCol w="1098050"/>
                <a:gridCol w="1189553"/>
                <a:gridCol w="1079207"/>
                <a:gridCol w="1154566"/>
                <a:gridCol w="1113271"/>
                <a:gridCol w="776018"/>
              </a:tblGrid>
              <a:tr h="938968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9142,5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9958,0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18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4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6909,0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7067,4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67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062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87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81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12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354646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01.02.2024-2025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55,7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440,5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384,8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534012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222588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</a:t>
            </a:r>
            <a:r>
              <a:rPr lang="ru-RU" sz="2800" i="1" dirty="0" smtClean="0"/>
              <a:t>2025 </a:t>
            </a:r>
            <a:r>
              <a:rPr lang="ru-RU" sz="2800" i="1" dirty="0" smtClean="0"/>
              <a:t>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</a:t>
            </a:r>
            <a:r>
              <a:rPr lang="ru-RU" sz="2800" i="1" dirty="0" smtClean="0"/>
              <a:t>2542,0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–92,8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6151709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01.02.24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01.02.25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9142,5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9958,0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9142,5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9958,0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49141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 2025 года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127514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197732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346616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      2025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196,0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32,6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130,4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25,5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в 5,1 раза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45,8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199,1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5,5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58,0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109,4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188,6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 2025 года к уровню января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01.02.2024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01.02.2025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109,4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Увеличение </a:t>
            </a:r>
            <a:r>
              <a:rPr lang="ru-RU" sz="1400" b="1" smtClean="0">
                <a:solidFill>
                  <a:schemeClr val="tx1"/>
                </a:solidFill>
              </a:rPr>
              <a:t>на 82,9 </a:t>
            </a:r>
            <a:r>
              <a:rPr lang="ru-RU" sz="1400" b="1" dirty="0" smtClean="0">
                <a:solidFill>
                  <a:schemeClr val="tx1"/>
                </a:solidFill>
              </a:rPr>
              <a:t>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4169</TotalTime>
  <Words>614</Words>
  <Application>Microsoft Office PowerPoint</Application>
  <PresentationFormat>Экран (4:3)</PresentationFormat>
  <Paragraphs>212</Paragraphs>
  <Slides>17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бюджета МО «Безводовское сельское поселения»                                          за январь 2025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 2025г.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февраля 2025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01.02.2025 года</vt:lpstr>
      <vt:lpstr>Презентация PowerPoint</vt:lpstr>
      <vt:lpstr>Динамика расходов Безводовского сельского поселения на 01.02.2025 года (в тыс.руб.)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583</cp:revision>
  <cp:lastPrinted>2024-05-13T10:34:10Z</cp:lastPrinted>
  <dcterms:modified xsi:type="dcterms:W3CDTF">2025-02-12T05:24:44Z</dcterms:modified>
</cp:coreProperties>
</file>