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99" r:id="rId2"/>
    <p:sldId id="313" r:id="rId3"/>
    <p:sldId id="320" r:id="rId4"/>
    <p:sldId id="319" r:id="rId5"/>
    <p:sldId id="314" r:id="rId6"/>
    <p:sldId id="315" r:id="rId7"/>
    <p:sldId id="316" r:id="rId8"/>
    <p:sldId id="317" r:id="rId9"/>
    <p:sldId id="318" r:id="rId10"/>
    <p:sldId id="278" r:id="rId11"/>
    <p:sldId id="325" r:id="rId12"/>
    <p:sldId id="283" r:id="rId13"/>
    <p:sldId id="284" r:id="rId14"/>
    <p:sldId id="288" r:id="rId15"/>
    <p:sldId id="326" r:id="rId16"/>
    <p:sldId id="321" r:id="rId17"/>
    <p:sldId id="322" r:id="rId18"/>
    <p:sldId id="32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44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01.02.2025г.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01.02.2025г.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1.5589999999999999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12855520"/>
        <c:axId val="712863136"/>
        <c:axId val="0"/>
      </c:bar3DChart>
      <c:catAx>
        <c:axId val="712855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12863136"/>
        <c:crosses val="autoZero"/>
        <c:auto val="1"/>
        <c:lblAlgn val="ctr"/>
        <c:lblOffset val="100"/>
        <c:noMultiLvlLbl val="0"/>
      </c:catAx>
      <c:valAx>
        <c:axId val="71286313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7128555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91044522212498"/>
          <c:y val="0.42908598980193557"/>
          <c:w val="0.28274387576552928"/>
          <c:h val="0.165322880895394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34.299999999999997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44E-2"/>
          <c:w val="0.8698676727909016"/>
          <c:h val="0.583126508104456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 2025г.</c:v>
                </c:pt>
                <c:pt idx="1">
                  <c:v>Факт по налоговым доходам за январь 2025г.</c:v>
                </c:pt>
                <c:pt idx="2">
                  <c:v>План по неналоговым доходам за январь 2025г.</c:v>
                </c:pt>
                <c:pt idx="3">
                  <c:v>Факт по неналоговым доходам за январь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22</c:v>
                </c:pt>
                <c:pt idx="1">
                  <c:v>34.299999999999997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12863680"/>
        <c:axId val="712864768"/>
      </c:barChart>
      <c:catAx>
        <c:axId val="712863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12864768"/>
        <c:crosses val="autoZero"/>
        <c:auto val="1"/>
        <c:lblAlgn val="ctr"/>
        <c:lblOffset val="100"/>
        <c:noMultiLvlLbl val="0"/>
      </c:catAx>
      <c:valAx>
        <c:axId val="712864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128636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01.02.2025 года</c:v>
                </c:pt>
                <c:pt idx="2">
                  <c:v>факт на 01.02.2025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6052.6</c:v>
                </c:pt>
                <c:pt idx="1">
                  <c:v>6820.9</c:v>
                </c:pt>
                <c:pt idx="2">
                  <c:v>186.6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542374144"/>
        <c:axId val="974106352"/>
        <c:axId val="0"/>
      </c:bar3DChart>
      <c:catAx>
        <c:axId val="542374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974106352"/>
        <c:crosses val="autoZero"/>
        <c:auto val="1"/>
        <c:lblAlgn val="ctr"/>
        <c:lblOffset val="100"/>
        <c:tickMarkSkip val="2"/>
        <c:noMultiLvlLbl val="0"/>
      </c:catAx>
      <c:valAx>
        <c:axId val="974106352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42374144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/>
              <c:tx>
                <c:rich>
                  <a:bodyPr/>
                  <a:lstStyle/>
                  <a:p>
                    <a:fld id="{FE3E8749-644C-488C-A96E-8925D869B478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
</a:t>
                    </a:r>
                    <a:r>
                      <a:rPr lang="ru-RU" baseline="0" smtClean="0"/>
                      <a:t>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00308702731603"/>
                  <c:y val="-0.27325122560054238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ru-RU" dirty="0" smtClean="0"/>
                      <a:t>Национальная экономика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22%</a:t>
                    </a:r>
                    <a:endParaRPr lang="ru-RU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385802469135801"/>
                      <c:h val="0.2933326119838347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0.1012075921065422"/>
                  <c:y val="0.5208787171883713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1523524837173134E-3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0336529114416254"/>
                  <c:y val="9.609585978176403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3%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40.700000000000003</c:v>
                </c:pt>
                <c:pt idx="1">
                  <c:v>2</c:v>
                </c:pt>
                <c:pt idx="2">
                  <c:v>0.3</c:v>
                </c:pt>
                <c:pt idx="3">
                  <c:v>15</c:v>
                </c:pt>
                <c:pt idx="4">
                  <c:v>39.4</c:v>
                </c:pt>
                <c:pt idx="5">
                  <c:v>0.7</c:v>
                </c:pt>
                <c:pt idx="6">
                  <c:v>1.9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explosion val="9"/>
          <c:dPt>
            <c:idx val="0"/>
            <c:bubble3D val="0"/>
            <c:spPr>
              <a:solidFill>
                <a:srgbClr val="66FF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342.2</c:v>
                </c:pt>
                <c:pt idx="1">
                  <c:v>186.6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3715.3</c:v>
                </c:pt>
                <c:pt idx="1">
                  <c:v>2965.2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0.51396</cdr:y>
    </cdr:from>
    <cdr:to>
      <cdr:x>0.54723</cdr:x>
      <cdr:y>0.66383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40" y="2222543"/>
          <a:ext cx="1152104" cy="6480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34,3 </a:t>
          </a:r>
          <a:r>
            <a:rPr lang="ru-RU" sz="1800" dirty="0" smtClean="0"/>
            <a:t>тыс. 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0.39848</cdr:x>
      <cdr:y>0.79704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96" y="2726614"/>
          <a:ext cx="1080135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22,0 тыс. руб.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</cdr:y>
    </cdr:from>
    <cdr:to>
      <cdr:x>0.56918</cdr:x>
      <cdr:y>0.275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143009"/>
          <a:ext cx="121442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9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790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81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Лесоматюнинское сельское 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Лесоматюнинское сельское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Лесоматюнинское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февраля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2404829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Лесоматюнинское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173170"/>
              </p:ext>
            </p:extLst>
          </p:nvPr>
        </p:nvGraphicFramePr>
        <p:xfrm>
          <a:off x="107504" y="955839"/>
          <a:ext cx="8928993" cy="5130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0742"/>
                <a:gridCol w="1125373"/>
                <a:gridCol w="1107226"/>
                <a:gridCol w="1093193"/>
                <a:gridCol w="1192218"/>
                <a:gridCol w="1152128"/>
                <a:gridCol w="1008113"/>
              </a:tblGrid>
              <a:tr h="105317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3328,3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342,2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6820,9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186,6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71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2202,7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173,6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2778,4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153,7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1027,2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2688,1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507,5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0715365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Лесоматюнинское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01.02.2025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01.02.2024-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2025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01.02.2024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01.02.2025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173,6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153,7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19,9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01.02.2024-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01.02.2024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01.02.2025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4,5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11,7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7,2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Лесоматюнинское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01.02.2025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508785"/>
              </p:ext>
            </p:extLst>
          </p:nvPr>
        </p:nvGraphicFramePr>
        <p:xfrm>
          <a:off x="235335" y="170162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01.02.2025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5937670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Лесоматюнинское сельское поселение в бюджете </a:t>
            </a:r>
            <a:r>
              <a:rPr lang="ru-RU" sz="2800" dirty="0" smtClean="0"/>
              <a:t>2025 </a:t>
            </a:r>
            <a:r>
              <a:rPr lang="ru-RU" sz="2800" dirty="0" smtClean="0"/>
              <a:t>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</a:t>
            </a:r>
            <a:r>
              <a:rPr lang="ru-RU" sz="2800" dirty="0" smtClean="0"/>
              <a:t>3715,3 </a:t>
            </a:r>
            <a:r>
              <a:rPr lang="ru-RU" sz="2800" dirty="0" smtClean="0"/>
              <a:t>тыс. руб.</a:t>
            </a:r>
          </a:p>
          <a:p>
            <a:pPr algn="just"/>
            <a:r>
              <a:rPr lang="ru-RU" sz="2800" dirty="0" smtClean="0"/>
              <a:t>Исполнено на отчетную дату </a:t>
            </a:r>
            <a:r>
              <a:rPr lang="ru-RU" sz="2800" smtClean="0"/>
              <a:t>– </a:t>
            </a:r>
            <a:r>
              <a:rPr lang="ru-RU" sz="2800" smtClean="0"/>
              <a:t>0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3079318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01.02.2024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01.02.2025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3328,3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6820,9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3328,3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6820,9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Лесоматюнинское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Лесоматюнинское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Исполнение плана                                    за январь 20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ru-RU" dirty="0" smtClean="0">
                <a:solidFill>
                  <a:srgbClr val="FF0000"/>
                </a:solidFill>
              </a:rPr>
              <a:t>5 года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5454634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 2025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2505401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Исполнение по налоговым и неналоговым доходам  бюджета МО «Лесоматюнинское сельское поселение»                     за январь 2025 года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841031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05722"/>
              </p:ext>
            </p:extLst>
          </p:nvPr>
        </p:nvGraphicFramePr>
        <p:xfrm>
          <a:off x="428596" y="1142988"/>
          <a:ext cx="8358247" cy="5143532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01.02.2025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01.02.2025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155,9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142,5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2,5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155,9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 2025 года к уровню января 2024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01.02.2024года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012160" y="2214554"/>
            <a:ext cx="271747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2025год  (факт на 01.02.2025года)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27,9 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084168" y="4286256"/>
            <a:ext cx="2645466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34,3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229798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</a:t>
            </a:r>
            <a:r>
              <a:rPr lang="ru-RU" sz="1400" b="1" smtClean="0">
                <a:solidFill>
                  <a:schemeClr val="bg1"/>
                </a:solidFill>
              </a:rPr>
              <a:t>сумме 6,4  </a:t>
            </a:r>
            <a:r>
              <a:rPr lang="ru-RU" sz="1400" b="1" dirty="0" smtClean="0">
                <a:solidFill>
                  <a:schemeClr val="bg1"/>
                </a:solidFill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2676</TotalTime>
  <Words>640</Words>
  <Application>Microsoft Office PowerPoint</Application>
  <PresentationFormat>Экран (4:3)</PresentationFormat>
  <Paragraphs>206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Лесоматюнинское сельское поселение</vt:lpstr>
      <vt:lpstr>Доходы бюджета муниципального образования «Лесоматюнинское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 2025 года</vt:lpstr>
      <vt:lpstr>Факт поступления                                       за январь 2025 года</vt:lpstr>
      <vt:lpstr>Исполнение по налоговым и неналоговым доходам  бюджета МО «Лесоматюнинское сельское поселение»                     за январь 2025 года</vt:lpstr>
      <vt:lpstr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 2025г.</vt:lpstr>
      <vt:lpstr>Презентация PowerPoint</vt:lpstr>
      <vt:lpstr>  Параметры расходов бюджета муниципального образования Лесоматюнинское сельское поселение</vt:lpstr>
      <vt:lpstr>Презентация PowerPoint</vt:lpstr>
      <vt:lpstr>Структура и динамика расходов бюджета муниципального образования Лесоматюнинское сельское поселение по разделам классификации расходов (тыс.руб.)</vt:lpstr>
      <vt:lpstr>Структура расходов бюджета муниципального образования Лесоматюнинское сельское поселение на 01.02.2025 года</vt:lpstr>
      <vt:lpstr>Презентация PowerPoint</vt:lpstr>
      <vt:lpstr>Презентация PowerPoint</vt:lpstr>
      <vt:lpstr>Динамика расходов Лесоматюнинское сельского поселения на 01.02.2025 года (в тыс.руб.)</vt:lpstr>
      <vt:lpstr>Соотношение сумм бюджетных ассигнований в рамках программ к сумме бюджетных ассигнований на 01.02.2025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460</cp:revision>
  <dcterms:modified xsi:type="dcterms:W3CDTF">2025-02-12T09:31:40Z</dcterms:modified>
</cp:coreProperties>
</file>