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0"/>
  </p:notesMasterIdLst>
  <p:sldIdLst>
    <p:sldId id="299" r:id="rId3"/>
    <p:sldId id="313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278" r:id="rId12"/>
    <p:sldId id="327" r:id="rId13"/>
    <p:sldId id="283" r:id="rId14"/>
    <p:sldId id="284" r:id="rId15"/>
    <p:sldId id="315" r:id="rId16"/>
    <p:sldId id="328" r:id="rId17"/>
    <p:sldId id="323" r:id="rId18"/>
    <p:sldId id="32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FFCC"/>
    <a:srgbClr val="66FFFF"/>
    <a:srgbClr val="990099"/>
    <a:srgbClr val="336699"/>
    <a:srgbClr val="009999"/>
    <a:srgbClr val="33CCCC"/>
    <a:srgbClr val="99FF99"/>
    <a:srgbClr val="9999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94000" autoAdjust="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01.02.2025г.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01.02.2025г.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1.5369999999999999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3512336"/>
        <c:axId val="333519952"/>
        <c:axId val="0"/>
      </c:bar3DChart>
      <c:catAx>
        <c:axId val="333512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33519952"/>
        <c:crosses val="autoZero"/>
        <c:auto val="1"/>
        <c:lblAlgn val="ctr"/>
        <c:lblOffset val="100"/>
        <c:noMultiLvlLbl val="0"/>
      </c:catAx>
      <c:valAx>
        <c:axId val="3335199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33512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1440170198989446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108.5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42E-2"/>
          <c:w val="0.8698676727909016"/>
          <c:h val="0.58312650810445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FFFF"/>
            </a:solidFill>
          </c:spPr>
          <c:invertIfNegative val="0"/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 2025г.</c:v>
                </c:pt>
                <c:pt idx="1">
                  <c:v>Факт по налоговым доходам за январь 2025г.</c:v>
                </c:pt>
                <c:pt idx="2">
                  <c:v>План по неналоговым доходам за январь 2025г.</c:v>
                </c:pt>
                <c:pt idx="3">
                  <c:v>Факт по неналоговым доходам за январь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71</c:v>
                </c:pt>
                <c:pt idx="1">
                  <c:v>108.5</c:v>
                </c:pt>
                <c:pt idx="3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33507984"/>
        <c:axId val="333515600"/>
      </c:barChart>
      <c:catAx>
        <c:axId val="333507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3515600"/>
        <c:crosses val="autoZero"/>
        <c:auto val="1"/>
        <c:lblAlgn val="ctr"/>
        <c:lblOffset val="100"/>
        <c:noMultiLvlLbl val="0"/>
      </c:catAx>
      <c:valAx>
        <c:axId val="333515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3507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01.02.2025 года</c:v>
                </c:pt>
                <c:pt idx="2">
                  <c:v>факт на 01.02.2025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9146.2000000000007</c:v>
                </c:pt>
                <c:pt idx="1">
                  <c:v>9237.2999999999993</c:v>
                </c:pt>
                <c:pt idx="2">
                  <c:v>394.9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333516688"/>
        <c:axId val="333520496"/>
        <c:axId val="0"/>
      </c:bar3DChart>
      <c:catAx>
        <c:axId val="333516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333520496"/>
        <c:crosses val="autoZero"/>
        <c:auto val="1"/>
        <c:lblAlgn val="ctr"/>
        <c:lblOffset val="100"/>
        <c:tickMarkSkip val="2"/>
        <c:noMultiLvlLbl val="0"/>
      </c:catAx>
      <c:valAx>
        <c:axId val="333520496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3351668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</c:dPt>
          <c:dLbls>
            <c:dLbl>
              <c:idx val="0"/>
              <c:layout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8325678040245"/>
                      <c:h val="0.11583970812042048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14530365995917177"/>
                  <c:y val="-1.7935632848099209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6829250510352864E-2"/>
                  <c:y val="-0.13836507568554857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4453679401185945E-2"/>
                  <c:y val="5.6074982651545388E-3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5884368620589377E-3"/>
                  <c:y val="1.3028791901790012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1990145329056084"/>
                  <c:y val="0.18317840109029299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0348084961602022"/>
                  <c:y val="5.2496478982333498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68.2</c:v>
                </c:pt>
                <c:pt idx="1">
                  <c:v>4.0999999999999996</c:v>
                </c:pt>
                <c:pt idx="2">
                  <c:v>0.2</c:v>
                </c:pt>
                <c:pt idx="3">
                  <c:v>19.100000000000001</c:v>
                </c:pt>
                <c:pt idx="4">
                  <c:v>5.7</c:v>
                </c:pt>
                <c:pt idx="5">
                  <c:v>0.5</c:v>
                </c:pt>
                <c:pt idx="6">
                  <c:v>2.2000000000000002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219.9</c:v>
                </c:pt>
                <c:pt idx="1">
                  <c:v>334.8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16.8</c:v>
                </c:pt>
                <c:pt idx="1">
                  <c:v>29.2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2152.8000000000002</c:v>
                </c:pt>
                <c:pt idx="1">
                  <c:v>6701.4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109,1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0.38098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726614"/>
          <a:ext cx="936104" cy="916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71,0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0.29514</cdr:x>
      <cdr:y>0</cdr:y>
    </cdr:from>
    <cdr:to>
      <cdr:x>0.43403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92" y="0"/>
          <a:ext cx="1143009" cy="355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0.02703</cdr:y>
    </cdr:from>
    <cdr:to>
      <cdr:x>0.59896</cdr:x>
      <cdr:y>0.08109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286016" y="142876"/>
          <a:ext cx="2643183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0.18229</cdr:x>
      <cdr:y>0.5</cdr:y>
    </cdr:from>
    <cdr:to>
      <cdr:x>0.32986</cdr:x>
      <cdr:y>0.60811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1500198" y="2643206"/>
          <a:ext cx="121444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0.06945</cdr:x>
      <cdr:y>0.44595</cdr:y>
    </cdr:from>
    <cdr:to>
      <cdr:x>0.24306</cdr:x>
      <cdr:y>0.62162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71505" y="2357454"/>
          <a:ext cx="1428760" cy="928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0.01736</cdr:x>
      <cdr:y>0.87838</cdr:y>
    </cdr:from>
    <cdr:to>
      <cdr:x>0.24306</cdr:x>
      <cdr:y>0.91892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42876" y="4643470"/>
          <a:ext cx="185738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0.25</cdr:y>
    </cdr:from>
    <cdr:to>
      <cdr:x>0.56918</cdr:x>
      <cdr:y>0.3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428761"/>
          <a:ext cx="121442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99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72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12.02.2025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7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12.02.2025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35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12.02.2025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5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12.02.2025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3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12.02.2025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A15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06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12.02.2025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41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12.02.2025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43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12.02.2025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7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12.02.2025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18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12.02.2025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95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12.02.2025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2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12.02.2025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2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Коромысловское сельское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Коромысловское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Коромысловское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февраля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84690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8104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8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rgbClr val="99FFCC"/>
                </a:solidFill>
              </a:rPr>
              <a:t>Структура и динамика расходов бюджета муниципального образования Коромысловское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99FF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337730"/>
              </p:ext>
            </p:extLst>
          </p:nvPr>
        </p:nvGraphicFramePr>
        <p:xfrm>
          <a:off x="66725" y="1335431"/>
          <a:ext cx="9010549" cy="4570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64"/>
                <a:gridCol w="1113075"/>
                <a:gridCol w="1205830"/>
                <a:gridCol w="1093975"/>
                <a:gridCol w="1170364"/>
                <a:gridCol w="1160407"/>
                <a:gridCol w="754734"/>
              </a:tblGrid>
              <a:tr h="108545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10347,5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236,7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9237,3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394,9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4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5984,6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9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8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1762,0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8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3269,3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24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364848"/>
              </p:ext>
            </p:extLst>
          </p:nvPr>
        </p:nvGraphicFramePr>
        <p:xfrm>
          <a:off x="571472" y="1643050"/>
          <a:ext cx="82296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Коромысловское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01.02.2025 </a:t>
            </a:r>
            <a:r>
              <a:rPr lang="ru-RU" sz="2800" b="1" dirty="0" smtClean="0">
                <a:solidFill>
                  <a:srgbClr val="FFFF00"/>
                </a:solidFill>
              </a:rPr>
              <a:t>г.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общегосударственные расходы на </a:t>
            </a:r>
            <a:r>
              <a:rPr lang="ru-RU" sz="2400" b="1" dirty="0" smtClean="0">
                <a:solidFill>
                  <a:srgbClr val="990099"/>
                </a:solidFill>
              </a:rPr>
              <a:t>01.02.2024-2025г.г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516451109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оборону на </a:t>
            </a:r>
            <a:r>
              <a:rPr lang="ru-RU" sz="2400" b="1" dirty="0" smtClean="0">
                <a:solidFill>
                  <a:srgbClr val="990099"/>
                </a:solidFill>
              </a:rPr>
              <a:t>01.02.2024-2025г.г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3298042520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37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01.02.2025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6191769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</a:t>
            </a:r>
            <a:r>
              <a:rPr lang="ru-RU" sz="2800" dirty="0" err="1" smtClean="0"/>
              <a:t>Коромысловское</a:t>
            </a:r>
            <a:r>
              <a:rPr lang="ru-RU" sz="2800" dirty="0" smtClean="0"/>
              <a:t> сельское поселение в бюджете </a:t>
            </a:r>
            <a:r>
              <a:rPr lang="ru-RU" sz="2800" dirty="0" smtClean="0"/>
              <a:t>2025 </a:t>
            </a:r>
            <a:r>
              <a:rPr lang="ru-RU" sz="2800" dirty="0" smtClean="0"/>
              <a:t>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2152,8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15,9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1614137"/>
              </p:ext>
            </p:extLst>
          </p:nvPr>
        </p:nvGraphicFramePr>
        <p:xfrm>
          <a:off x="500034" y="1827627"/>
          <a:ext cx="8215370" cy="4500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2500330"/>
                <a:gridCol w="2286016"/>
              </a:tblGrid>
              <a:tr h="22439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01.02.2024)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01.02.2025)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+mn-lt"/>
                          <a:cs typeface="Times New Roman" pitchFamily="18" charset="0"/>
                        </a:rPr>
                        <a:t>10347,5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9237,3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10347,5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9237,3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Коромысловское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«КОРОМЫСЛОВСКОЕ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9672019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7828410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«Коромысловское сельское поселение»                     за январь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48878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294948"/>
              </p:ext>
            </p:extLst>
          </p:nvPr>
        </p:nvGraphicFramePr>
        <p:xfrm>
          <a:off x="428596" y="1214423"/>
          <a:ext cx="8358247" cy="5230216"/>
        </p:xfrm>
        <a:graphic>
          <a:graphicData uri="http://schemas.openxmlformats.org/drawingml/2006/table">
            <a:tbl>
              <a:tblPr/>
              <a:tblGrid>
                <a:gridCol w="5000660"/>
                <a:gridCol w="121444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01.02.2025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факт </a:t>
                      </a:r>
                      <a:r>
                        <a:rPr lang="ru-RU" sz="1200" b="1" i="0" u="none" strike="noStrike" smtClean="0">
                          <a:solidFill>
                            <a:schemeClr val="bg1"/>
                          </a:solidFill>
                          <a:latin typeface="Arial"/>
                        </a:rPr>
                        <a:t>на                          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01.02.2025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9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130,5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1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10,9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109,1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 2025года                                                                   к уровню января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01.02.2024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01.02.2025года)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36828" y="428626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25,9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109,1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на 83,2 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3109</TotalTime>
  <Words>551</Words>
  <Application>Microsoft Office PowerPoint</Application>
  <PresentationFormat>Экран (4:3)</PresentationFormat>
  <Paragraphs>198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9" baseType="lpstr">
      <vt:lpstr>Arial</vt:lpstr>
      <vt:lpstr>Book Antiqua</vt:lpstr>
      <vt:lpstr>Calibri</vt:lpstr>
      <vt:lpstr>Georgia</vt:lpstr>
      <vt:lpstr>Lucida Sans</vt:lpstr>
      <vt:lpstr>Times New Roman</vt:lpstr>
      <vt:lpstr>Trebuchet MS</vt:lpstr>
      <vt:lpstr>Wingdings</vt:lpstr>
      <vt:lpstr>Wingdings 2</vt:lpstr>
      <vt:lpstr>Wingdings 3</vt:lpstr>
      <vt:lpstr>Апекс</vt:lpstr>
      <vt:lpstr>Городская</vt:lpstr>
      <vt:lpstr>Презентация PowerPoint</vt:lpstr>
      <vt:lpstr>Параметры бюджета муниципального образования Коромысловское сельское поселение</vt:lpstr>
      <vt:lpstr>Доходы бюджета муниципального образования «КОРОМЫСЛОВСКОЕ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 2025 года</vt:lpstr>
      <vt:lpstr>Факт поступления                                       за январь 2025 года</vt:lpstr>
      <vt:lpstr>Исполнение по налоговым и неналоговым доходам  бюджета МО «Коромысловское сельское поселение»                     за январь 2025 года</vt:lpstr>
      <vt:lpstr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 2025г.</vt:lpstr>
      <vt:lpstr>Презентация PowerPoint</vt:lpstr>
      <vt:lpstr>  Параметры расходов бюджета муниципального образования Коромысловское сельское поселение  </vt:lpstr>
      <vt:lpstr>Динамика расходов бюджета  муниципального образования Коромысловское сельское поселение на 01 февраля 2025 года</vt:lpstr>
      <vt:lpstr>Структура и динамика расходов бюджета муниципального образования Коромысловское сельское поселение по разделам классификации расходов (тыс.руб.)</vt:lpstr>
      <vt:lpstr>Структура расходов бюджета муниципального образования Коромысловское сельское поселение на 01.02.2025 г.</vt:lpstr>
      <vt:lpstr> Динамика расходов бюджета муниципального образования Коромысловское сельское поселение  на общегосударственные расходы на 01.02.2024-2025г.г.</vt:lpstr>
      <vt:lpstr> Динамика расходов бюджета муниципального образования Коромысловское сельское поселение  на национальную оборону на 01.02.2024-2025г.г.</vt:lpstr>
      <vt:lpstr>Соотношение сумм бюджетных ассигнований в рамках программ к сумме бюджетных ассигнований на 01.02.2025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dc:creator>Лена</dc:creator>
  <cp:lastModifiedBy>1</cp:lastModifiedBy>
  <cp:revision>446</cp:revision>
  <cp:lastPrinted>2024-05-13T11:38:06Z</cp:lastPrinted>
  <dcterms:modified xsi:type="dcterms:W3CDTF">2025-02-12T07:14:46Z</dcterms:modified>
</cp:coreProperties>
</file>