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5.xml" ContentType="application/vnd.openxmlformats-officedocument.drawingml.chart+xml"/>
  <Override PartName="/ppt/drawings/drawing2.xml" ContentType="application/vnd.openxmlformats-officedocument.drawingml.chartshapes+xml"/>
  <Override PartName="/ppt/charts/chart6.xml" ContentType="application/vnd.openxmlformats-officedocument.drawingml.chart+xml"/>
  <Override PartName="/ppt/drawings/drawing3.xml" ContentType="application/vnd.openxmlformats-officedocument.drawingml.chartshapes+xml"/>
  <Override PartName="/ppt/charts/chart7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4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99" r:id="rId2"/>
    <p:sldId id="313" r:id="rId3"/>
    <p:sldId id="314" r:id="rId4"/>
    <p:sldId id="321" r:id="rId5"/>
    <p:sldId id="316" r:id="rId6"/>
    <p:sldId id="317" r:id="rId7"/>
    <p:sldId id="318" r:id="rId8"/>
    <p:sldId id="319" r:id="rId9"/>
    <p:sldId id="320" r:id="rId10"/>
    <p:sldId id="278" r:id="rId11"/>
    <p:sldId id="324" r:id="rId12"/>
    <p:sldId id="283" r:id="rId13"/>
    <p:sldId id="284" r:id="rId14"/>
    <p:sldId id="288" r:id="rId15"/>
    <p:sldId id="326" r:id="rId16"/>
    <p:sldId id="331" r:id="rId17"/>
    <p:sldId id="328" r:id="rId18"/>
    <p:sldId id="330" r:id="rId19"/>
    <p:sldId id="298" r:id="rId20"/>
    <p:sldId id="322" r:id="rId21"/>
    <p:sldId id="323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990099"/>
    <a:srgbClr val="00FFFF"/>
    <a:srgbClr val="336699"/>
    <a:srgbClr val="009999"/>
    <a:srgbClr val="33CCCC"/>
    <a:srgbClr val="99FF99"/>
    <a:srgbClr val="9999FF"/>
    <a:srgbClr val="99FFCC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78" autoAdjust="0"/>
    <p:restoredTop sz="86408" autoAdjust="0"/>
  </p:normalViewPr>
  <p:slideViewPr>
    <p:cSldViewPr>
      <p:cViewPr varScale="1">
        <p:scale>
          <a:sx n="100" d="100"/>
          <a:sy n="100" d="100"/>
        </p:scale>
        <p:origin x="153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на 01.04.2025г.</c:v>
                </c:pt>
              </c:strCache>
            </c:strRef>
          </c:tx>
          <c:spPr>
            <a:solidFill>
              <a:srgbClr val="FF66CC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на 01.04.2025г.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2.0939999999999999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369877968"/>
        <c:axId val="369873072"/>
        <c:axId val="0"/>
      </c:bar3DChart>
      <c:catAx>
        <c:axId val="36987796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369873072"/>
        <c:crosses val="autoZero"/>
        <c:auto val="1"/>
        <c:lblAlgn val="ctr"/>
        <c:lblOffset val="100"/>
        <c:noMultiLvlLbl val="0"/>
      </c:catAx>
      <c:valAx>
        <c:axId val="369873072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36987796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>
                <a:solidFill>
                  <a:schemeClr val="bg1"/>
                </a:solidFill>
              </a:defRPr>
            </a:pPr>
            <a:r>
              <a:rPr lang="ru-RU" dirty="0">
                <a:solidFill>
                  <a:schemeClr val="bg1"/>
                </a:solidFill>
              </a:rPr>
              <a:t>тыс.рублей</a:t>
            </a:r>
          </a:p>
        </c:rich>
      </c:tx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spPr>
            <a:ln>
              <a:solidFill>
                <a:srgbClr val="66FF66"/>
              </a:solidFill>
            </a:ln>
          </c:spPr>
          <c:explosion val="25"/>
          <c:dPt>
            <c:idx val="0"/>
            <c:bubble3D val="0"/>
            <c:spPr>
              <a:solidFill>
                <a:srgbClr val="00B050"/>
              </a:solidFill>
              <a:ln>
                <a:solidFill>
                  <a:srgbClr val="66FF66"/>
                </a:solidFill>
              </a:ln>
            </c:spPr>
          </c:dPt>
          <c:dPt>
            <c:idx val="1"/>
            <c:bubble3D val="0"/>
            <c:spPr>
              <a:solidFill>
                <a:srgbClr val="FFC000"/>
              </a:solidFill>
              <a:ln>
                <a:solidFill>
                  <a:srgbClr val="66FF66"/>
                </a:solidFill>
              </a:ln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Налоговые доходы</c:v>
                </c:pt>
                <c:pt idx="1">
                  <c:v>Неналоговые доходы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356.2</c:v>
                </c:pt>
                <c:pt idx="1">
                  <c:v>40.299999999999997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overlay val="0"/>
      <c:txPr>
        <a:bodyPr/>
        <a:lstStyle/>
        <a:p>
          <a:pPr>
            <a:defRPr sz="2400" baseline="0">
              <a:solidFill>
                <a:schemeClr val="bg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accent5">
            <a:shade val="45000"/>
            <a:satMod val="155000"/>
          </a:schemeClr>
        </a:gs>
        <a:gs pos="60000">
          <a:schemeClr val="accent5">
            <a:shade val="95000"/>
            <a:satMod val="150000"/>
          </a:schemeClr>
        </a:gs>
        <a:gs pos="100000">
          <a:schemeClr val="accent5">
            <a:tint val="87000"/>
            <a:satMod val="250000"/>
          </a:schemeClr>
        </a:gs>
      </a:gsLst>
      <a:lin ang="16200000" scaled="0"/>
    </a:gradFill>
    <a:ln w="9525" cap="flat" cmpd="sng" algn="ctr">
      <a:solidFill>
        <a:schemeClr val="accent5">
          <a:satMod val="150000"/>
        </a:schemeClr>
      </a:solidFill>
      <a:prstDash val="solid"/>
    </a:ln>
    <a:effectLst>
      <a:outerShdw blurRad="65500" dist="38100" dir="5400000" rotWithShape="0">
        <a:srgbClr val="000000">
          <a:alpha val="40000"/>
        </a:srgbClr>
      </a:outerShdw>
    </a:effectLst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315701856712335"/>
          <c:y val="4.4861391929188046E-2"/>
          <c:w val="0.8698676727909016"/>
          <c:h val="0.5831265081044574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CC99"/>
            </a:solidFill>
          </c:spPr>
          <c:invertIfNegative val="0"/>
          <c:dPt>
            <c:idx val="2"/>
            <c:invertIfNegative val="0"/>
            <c:bubble3D val="0"/>
            <c:spPr>
              <a:solidFill>
                <a:srgbClr val="33CCFF"/>
              </a:solidFill>
            </c:spPr>
          </c:dPt>
          <c:dPt>
            <c:idx val="3"/>
            <c:invertIfNegative val="0"/>
            <c:bubble3D val="0"/>
            <c:spPr>
              <a:solidFill>
                <a:srgbClr val="33CCFF"/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План по налоговым доходам за январь-март 2025г.</c:v>
                </c:pt>
                <c:pt idx="1">
                  <c:v>Факт по налоговым доходам за январь-март 2025г.</c:v>
                </c:pt>
                <c:pt idx="2">
                  <c:v>План по неналоговым доходам за январь-март 2025г.</c:v>
                </c:pt>
                <c:pt idx="3">
                  <c:v>Факт по неналоговым доходам за январь-март 2025г.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284.60000000000002</c:v>
                </c:pt>
                <c:pt idx="1">
                  <c:v>356.2</c:v>
                </c:pt>
                <c:pt idx="2">
                  <c:v>9.8000000000000007</c:v>
                </c:pt>
                <c:pt idx="3">
                  <c:v>40.299999999999997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369875248"/>
        <c:axId val="369871440"/>
      </c:barChart>
      <c:catAx>
        <c:axId val="3698752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69871440"/>
        <c:crosses val="autoZero"/>
        <c:auto val="1"/>
        <c:lblAlgn val="ctr"/>
        <c:lblOffset val="100"/>
        <c:noMultiLvlLbl val="0"/>
      </c:catAx>
      <c:valAx>
        <c:axId val="36987144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6987524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180"/>
      <c:depthPercent val="90"/>
      <c:rAngAx val="1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  <a:scene3d>
          <a:camera prst="orthographicFront"/>
          <a:lightRig rig="threePt" dir="t"/>
        </a:scene3d>
        <a:sp3d/>
      </c:spPr>
    </c:sideWall>
    <c:backWall>
      <c:thickness val="0"/>
      <c:spPr>
        <a:noFill/>
        <a:ln w="25400">
          <a:noFill/>
        </a:ln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cat>
            <c:strRef>
              <c:f>Лист1!$A$2:$A$4</c:f>
              <c:strCache>
                <c:ptCount val="3"/>
                <c:pt idx="0">
                  <c:v>2025 (первоначальный план)</c:v>
                </c:pt>
                <c:pt idx="1">
                  <c:v>Уточнённый план на 01.04.2025 года</c:v>
                </c:pt>
                <c:pt idx="2">
                  <c:v>факт на 01.04.2025 года</c:v>
                </c:pt>
              </c:strCache>
            </c:strRef>
          </c:cat>
          <c:val>
            <c:numRef>
              <c:f>Лист1!$B$2:$B$4</c:f>
              <c:numCache>
                <c:formatCode>#\ ##0.0</c:formatCode>
                <c:ptCount val="3"/>
                <c:pt idx="0">
                  <c:v>6167</c:v>
                </c:pt>
                <c:pt idx="1">
                  <c:v>6348</c:v>
                </c:pt>
                <c:pt idx="2">
                  <c:v>1961.8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cone"/>
        <c:axId val="369874160"/>
        <c:axId val="369874704"/>
        <c:axId val="0"/>
      </c:bar3DChart>
      <c:catAx>
        <c:axId val="369874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b="0" i="0" baseline="0"/>
            </a:pPr>
            <a:endParaRPr lang="ru-RU"/>
          </a:p>
        </c:txPr>
        <c:crossAx val="369874704"/>
        <c:crosses val="autoZero"/>
        <c:auto val="1"/>
        <c:lblAlgn val="ctr"/>
        <c:lblOffset val="100"/>
        <c:tickMarkSkip val="2"/>
        <c:noMultiLvlLbl val="0"/>
      </c:catAx>
      <c:valAx>
        <c:axId val="369874704"/>
        <c:scaling>
          <c:orientation val="minMax"/>
          <c:min val="0"/>
        </c:scaling>
        <c:delete val="0"/>
        <c:axPos val="l"/>
        <c:majorGridlines/>
        <c:numFmt formatCode="#\ ##0.0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589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369874160"/>
        <c:crosses val="autoZero"/>
        <c:crossBetween val="between"/>
      </c:valAx>
      <c:spPr>
        <a:noFill/>
        <a:ln w="25383">
          <a:noFill/>
        </a:ln>
      </c:spPr>
    </c:plotArea>
    <c:plotVisOnly val="1"/>
    <c:dispBlanksAs val="gap"/>
    <c:showDLblsOverMax val="0"/>
  </c:chart>
  <c:txPr>
    <a:bodyPr/>
    <a:lstStyle/>
    <a:p>
      <a:pPr>
        <a:defRPr sz="175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3"/>
          <c:dLbls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0,4%</a:t>
                    </a:r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0,6%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Лист1!$A$2:$A$8</c:f>
              <c:strCache>
                <c:ptCount val="7"/>
                <c:pt idx="0">
                  <c:v>Общегосударственные расходы</c:v>
                </c:pt>
                <c:pt idx="1">
                  <c:v>Национальная оборона</c:v>
                </c:pt>
                <c:pt idx="2">
                  <c:v>Национальная безопасность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Культура, кинематография</c:v>
                </c:pt>
                <c:pt idx="6">
                  <c:v>Социальная политика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78.400000000000006</c:v>
                </c:pt>
                <c:pt idx="1">
                  <c:v>6.1</c:v>
                </c:pt>
                <c:pt idx="2">
                  <c:v>0.2</c:v>
                </c:pt>
                <c:pt idx="3">
                  <c:v>10.8</c:v>
                </c:pt>
                <c:pt idx="4">
                  <c:v>3</c:v>
                </c:pt>
                <c:pt idx="5">
                  <c:v>0.8</c:v>
                </c:pt>
                <c:pt idx="6">
                  <c:v>0.7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</c:plotArea>
    <c:legend>
      <c:legendPos val="t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spPr>
            <a:solidFill>
              <a:srgbClr val="FF0000"/>
            </a:solidFill>
          </c:spPr>
          <c:dPt>
            <c:idx val="0"/>
            <c:bubble3D val="0"/>
            <c:spPr>
              <a:solidFill>
                <a:srgbClr val="66FFFF"/>
              </a:solidFill>
            </c:spPr>
          </c:dPt>
          <c:dPt>
            <c:idx val="1"/>
            <c:bubble3D val="0"/>
            <c:explosion val="4"/>
          </c:dPt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2024</c:v>
                </c:pt>
                <c:pt idx="1">
                  <c:v>2025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1433.9</c:v>
                </c:pt>
                <c:pt idx="1">
                  <c:v>1961.8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lang="ru-RU" sz="1800"/>
      </a:pPr>
      <a:endParaRPr lang="ru-RU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в % к плану</a:t>
            </a:r>
          </a:p>
        </c:rich>
      </c:tx>
      <c:layout>
        <c:manualLayout>
          <c:xMode val="edge"/>
          <c:yMode val="edge"/>
          <c:x val="0.42677080295518632"/>
          <c:y val="2.384816927317880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1.71239551261669E-2"/>
          <c:y val="0"/>
          <c:w val="0.93211436595644925"/>
          <c:h val="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тыс.руб.</c:v>
                </c:pt>
              </c:strCache>
            </c:strRef>
          </c:tx>
          <c:explosion val="24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hade val="60000"/>
                    </a:schemeClr>
                  </a:gs>
                  <a:gs pos="33000">
                    <a:schemeClr val="accent1">
                      <a:tint val="86500"/>
                    </a:schemeClr>
                  </a:gs>
                  <a:gs pos="46750">
                    <a:schemeClr val="accent1">
                      <a:tint val="71000"/>
                      <a:satMod val="112000"/>
                    </a:schemeClr>
                  </a:gs>
                  <a:gs pos="53000">
                    <a:schemeClr val="accent1">
                      <a:tint val="71000"/>
                      <a:satMod val="112000"/>
                    </a:schemeClr>
                  </a:gs>
                  <a:gs pos="68000">
                    <a:schemeClr val="accent1">
                      <a:tint val="86000"/>
                    </a:schemeClr>
                  </a:gs>
                  <a:gs pos="100000">
                    <a:schemeClr val="accent1">
                      <a:shade val="60000"/>
                    </a:schemeClr>
                  </a:gs>
                </a:gsLst>
                <a:lin ang="8350000" scaled="1"/>
              </a:gradFill>
              <a:ln>
                <a:noFill/>
              </a:ln>
              <a:effectLst>
                <a:outerShdw blurRad="190500" dist="228600" dir="2700000" sy="90000" rotWithShape="0">
                  <a:srgbClr val="000000">
                    <a:alpha val="25500"/>
                  </a:srgbClr>
                </a:outerShdw>
              </a:effectLst>
              <a:sp3d/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3">
                      <a:shade val="60000"/>
                    </a:schemeClr>
                  </a:gs>
                  <a:gs pos="33000">
                    <a:schemeClr val="accent3">
                      <a:tint val="86500"/>
                    </a:schemeClr>
                  </a:gs>
                  <a:gs pos="46750">
                    <a:schemeClr val="accent3">
                      <a:tint val="71000"/>
                      <a:satMod val="112000"/>
                    </a:schemeClr>
                  </a:gs>
                  <a:gs pos="53000">
                    <a:schemeClr val="accent3">
                      <a:tint val="71000"/>
                      <a:satMod val="112000"/>
                    </a:schemeClr>
                  </a:gs>
                  <a:gs pos="68000">
                    <a:schemeClr val="accent3">
                      <a:tint val="86000"/>
                    </a:schemeClr>
                  </a:gs>
                  <a:gs pos="100000">
                    <a:schemeClr val="accent3">
                      <a:shade val="60000"/>
                    </a:schemeClr>
                  </a:gs>
                </a:gsLst>
                <a:lin ang="8350000" scaled="1"/>
              </a:gradFill>
              <a:ln>
                <a:noFill/>
              </a:ln>
              <a:effectLst>
                <a:outerShdw blurRad="190500" dist="228600" dir="2700000" sy="90000" rotWithShape="0">
                  <a:srgbClr val="000000">
                    <a:alpha val="25500"/>
                  </a:srgbClr>
                </a:outerShdw>
              </a:effectLst>
              <a:sp3d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1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 бюджетные ассигнования запланированные в рамках программ</c:v>
                </c:pt>
                <c:pt idx="1">
                  <c:v>бюджетные ассигнования запланированные на непрограммные мероприятия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955.9</c:v>
                </c:pt>
                <c:pt idx="1">
                  <c:v>4993.2</c:v>
                </c:pt>
              </c:numCache>
            </c:numRef>
          </c:val>
        </c:ser>
        <c:dLbls>
          <c:dLblPos val="out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6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0.40799</cdr:x>
      <cdr:y>0.59472</cdr:y>
    </cdr:from>
    <cdr:to>
      <cdr:x>0.5382</cdr:x>
      <cdr:y>0.72688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357595" y="2571768"/>
          <a:ext cx="1071576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r>
            <a:rPr lang="ru-RU" sz="1800" b="1" dirty="0" smtClean="0"/>
            <a:t>396,5</a:t>
          </a:r>
        </a:p>
        <a:p xmlns:a="http://schemas.openxmlformats.org/drawingml/2006/main">
          <a:r>
            <a:rPr lang="ru-RU" sz="1800" dirty="0" smtClean="0"/>
            <a:t>тыс.руб</a:t>
          </a:r>
          <a:r>
            <a:rPr lang="ru-RU" sz="1800" dirty="0"/>
            <a:t>.</a:t>
          </a:r>
        </a:p>
      </cdr:txBody>
    </cdr:sp>
  </cdr:relSizeAnchor>
  <cdr:relSizeAnchor xmlns:cdr="http://schemas.openxmlformats.org/drawingml/2006/chartDrawing">
    <cdr:from>
      <cdr:x>0.26723</cdr:x>
      <cdr:y>0.59722</cdr:y>
    </cdr:from>
    <cdr:to>
      <cdr:x>0.38973</cdr:x>
      <cdr:y>0.7434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199188" y="2582598"/>
          <a:ext cx="1008112" cy="6321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ru-RU" sz="1800" b="1" dirty="0" smtClean="0"/>
            <a:t>294,4тыс.руб.</a:t>
          </a:r>
          <a:endParaRPr lang="ru-RU" sz="18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0.08681</cdr:x>
      <cdr:y>0.28379</cdr:y>
    </cdr:from>
    <cdr:to>
      <cdr:x>0.19793</cdr:x>
      <cdr:y>0.48582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714380" y="1500198"/>
          <a:ext cx="914473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11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0.02703</cdr:y>
    </cdr:from>
    <cdr:to>
      <cdr:x>0.78994</cdr:x>
      <cdr:y>0.21466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4186232" y="142876"/>
          <a:ext cx="2314625" cy="991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1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0.01351</cdr:y>
    </cdr:from>
    <cdr:to>
      <cdr:x>0.78994</cdr:x>
      <cdr:y>0.10811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2214585" y="71439"/>
          <a:ext cx="4286305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2000" dirty="0"/>
        </a:p>
      </cdr:txBody>
    </cdr:sp>
  </cdr:relSizeAnchor>
  <cdr:relSizeAnchor xmlns:cdr="http://schemas.openxmlformats.org/drawingml/2006/chartDrawing">
    <cdr:from>
      <cdr:x>0.55556</cdr:x>
      <cdr:y>0.47298</cdr:y>
    </cdr:from>
    <cdr:to>
      <cdr:x>0.98959</cdr:x>
      <cdr:y>0.63514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4572037" y="2500330"/>
          <a:ext cx="3571893" cy="8572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0.46875</cdr:x>
      <cdr:y>0.22098</cdr:y>
    </cdr:from>
    <cdr:to>
      <cdr:x>0.56424</cdr:x>
      <cdr:y>0.34725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857652" y="1000132"/>
          <a:ext cx="785818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0.3125</cdr:x>
      <cdr:y>0.04735</cdr:y>
    </cdr:from>
    <cdr:to>
      <cdr:x>0.40799</cdr:x>
      <cdr:y>0.17362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571768" y="214315"/>
          <a:ext cx="785818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800" b="1" dirty="0">
            <a:solidFill>
              <a:srgbClr val="002060"/>
            </a:solidFill>
          </a:endParaRPr>
        </a:p>
      </cdr:txBody>
    </cdr:sp>
  </cdr:relSizeAnchor>
  <cdr:relSizeAnchor xmlns:cdr="http://schemas.openxmlformats.org/drawingml/2006/chartDrawing">
    <cdr:from>
      <cdr:x>0.24306</cdr:x>
      <cdr:y>0.71028</cdr:y>
    </cdr:from>
    <cdr:to>
      <cdr:x>0.33854</cdr:x>
      <cdr:y>0.82077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000264" y="3214710"/>
          <a:ext cx="785818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/>
        </a:p>
      </cdr:txBody>
    </cdr:sp>
  </cdr:relSizeAnchor>
  <cdr:relSizeAnchor xmlns:cdr="http://schemas.openxmlformats.org/drawingml/2006/chartDrawing">
    <cdr:from>
      <cdr:x>0.34722</cdr:x>
      <cdr:y>0.77342</cdr:y>
    </cdr:from>
    <cdr:to>
      <cdr:x>0.50348</cdr:x>
      <cdr:y>0.94704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2857520" y="3500462"/>
          <a:ext cx="1285884" cy="78581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endParaRPr lang="ru-RU" sz="1800" b="1" dirty="0">
            <a:solidFill>
              <a:srgbClr val="002060"/>
            </a:solidFill>
          </a:endParaRPr>
        </a:p>
      </cdr:txBody>
    </cdr:sp>
  </cdr:relSizeAnchor>
  <cdr:relSizeAnchor xmlns:cdr="http://schemas.openxmlformats.org/drawingml/2006/chartDrawing">
    <cdr:from>
      <cdr:x>0.68577</cdr:x>
      <cdr:y>0.07892</cdr:y>
    </cdr:from>
    <cdr:to>
      <cdr:x>0.92015</cdr:x>
      <cdr:y>0.22098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643602" y="357190"/>
          <a:ext cx="1928826" cy="6429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0.23438</cdr:x>
      <cdr:y>0.53659</cdr:y>
    </cdr:from>
    <cdr:to>
      <cdr:x>0.39931</cdr:x>
      <cdr:y>0.58537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28826" y="3143272"/>
          <a:ext cx="1357322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0.56098</cdr:y>
    </cdr:from>
    <cdr:to>
      <cdr:x>0.33681</cdr:x>
      <cdr:y>0.62195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857388" y="3286148"/>
          <a:ext cx="91440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0.09632</cdr:x>
      <cdr:y>0.375</cdr:y>
    </cdr:from>
    <cdr:to>
      <cdr:x>0.28897</cdr:x>
      <cdr:y>0.4625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85794" y="2143141"/>
          <a:ext cx="1571670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dirty="0"/>
        </a:p>
      </cdr:txBody>
    </cdr:sp>
  </cdr:relSizeAnchor>
  <cdr:relSizeAnchor xmlns:cdr="http://schemas.openxmlformats.org/drawingml/2006/chartDrawing">
    <cdr:from>
      <cdr:x>0.40281</cdr:x>
      <cdr:y>0.2625</cdr:y>
    </cdr:from>
    <cdr:to>
      <cdr:x>0.53415</cdr:x>
      <cdr:y>0.3625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286149" y="1500198"/>
          <a:ext cx="1071570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C5D96-271A-43EC-BDA4-4A8E5C409C7D}" type="datetimeFigureOut">
              <a:rPr lang="ru-RU" smtClean="0"/>
              <a:pPr/>
              <a:t>15.04.2025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61AC40-946F-4C5B-A774-AF779712E2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09564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5497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08529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73898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63561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15.04.2025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000240"/>
            <a:ext cx="850112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Информация для граждан об основных параметрах бюджета муниципального образования </a:t>
            </a:r>
            <a:r>
              <a:rPr lang="ru-RU" sz="48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Еделевское</a:t>
            </a:r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сельское поселение</a:t>
            </a:r>
          </a:p>
          <a:p>
            <a:pPr algn="ctr"/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Ульяновской области</a:t>
            </a:r>
          </a:p>
        </p:txBody>
      </p:sp>
      <p:pic>
        <p:nvPicPr>
          <p:cNvPr id="1026" name="Picture 2" descr="C:\Documents and Settings\Денисов\Рабочий стол\73kuzovatovskiy_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285728"/>
            <a:ext cx="1333500" cy="1666875"/>
          </a:xfrm>
          <a:prstGeom prst="rect">
            <a:avLst/>
          </a:prstGeom>
          <a:noFill/>
        </p:spPr>
      </p:pic>
      <p:pic>
        <p:nvPicPr>
          <p:cNvPr id="1027" name="Picture 3" descr="C:\Documents and Settings\Денисов\Рабочий стол\200px-Coat_of_Arms_of_Ulyanovsk_Oblas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00232" y="142852"/>
            <a:ext cx="2152644" cy="18082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71472" y="1500174"/>
            <a:ext cx="8229600" cy="3571900"/>
          </a:xfrm>
          <a:solidFill>
            <a:schemeClr val="accent1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расходов бюджета муниципального образования </a:t>
            </a:r>
            <a:r>
              <a:rPr lang="ru-RU" b="1" i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Еделевское</a:t>
            </a: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сельское поселение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49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одержимое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96870612"/>
              </p:ext>
            </p:extLst>
          </p:nvPr>
        </p:nvGraphicFramePr>
        <p:xfrm>
          <a:off x="142844" y="1340768"/>
          <a:ext cx="8821644" cy="53029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Динамика расходов бюджета 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муниципального образования Еделевское сельское поселение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 01 </a:t>
            </a:r>
            <a:r>
              <a:rPr lang="ru-RU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апреля 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2025 года</a:t>
            </a:r>
          </a:p>
        </p:txBody>
      </p:sp>
    </p:spTree>
    <p:extLst>
      <p:ext uri="{BB962C8B-B14F-4D97-AF65-F5344CB8AC3E}">
        <p14:creationId xmlns:p14="http://schemas.microsoft.com/office/powerpoint/2010/main" val="29449904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857232"/>
          </a:xfrm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pPr algn="ctr"/>
            <a:r>
              <a:rPr lang="ru-RU" sz="2000" b="0" dirty="0" smtClean="0">
                <a:solidFill>
                  <a:srgbClr val="FFFF00"/>
                </a:solidFill>
              </a:rPr>
              <a:t>Структура и динамика расходов бюджета муниципального образования </a:t>
            </a:r>
            <a:r>
              <a:rPr lang="ru-RU" sz="2000" b="0" dirty="0" err="1" smtClean="0">
                <a:solidFill>
                  <a:srgbClr val="FFFF00"/>
                </a:solidFill>
              </a:rPr>
              <a:t>Еделевское</a:t>
            </a:r>
            <a:r>
              <a:rPr lang="ru-RU" sz="2000" b="0" dirty="0" smtClean="0">
                <a:solidFill>
                  <a:srgbClr val="FFFF00"/>
                </a:solidFill>
              </a:rPr>
              <a:t> сельское поселение по разделам классификации расходов (тыс.руб.)</a:t>
            </a:r>
            <a:endParaRPr lang="ru-RU" sz="2000" b="0" dirty="0">
              <a:solidFill>
                <a:srgbClr val="FFFF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8975" y="3286125"/>
            <a:ext cx="1460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3641420"/>
              </p:ext>
            </p:extLst>
          </p:nvPr>
        </p:nvGraphicFramePr>
        <p:xfrm>
          <a:off x="285717" y="928670"/>
          <a:ext cx="8715438" cy="46991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3827"/>
                <a:gridCol w="1111915"/>
                <a:gridCol w="1204573"/>
                <a:gridCol w="1092834"/>
                <a:gridCol w="1169144"/>
                <a:gridCol w="1127328"/>
                <a:gridCol w="785817"/>
              </a:tblGrid>
              <a:tr h="898855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01.04.2024г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01.04.2024г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01.04.2025г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01.04.2025г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8126,5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1433,9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17,6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6348,0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1961,8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30,9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867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расходы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5519,5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771,7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4887,6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1099,3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22,5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оборона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129,7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28,9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22,2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398,0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39,1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3251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4898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экономика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1247,0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533,0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42,7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672,7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651,1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96,8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1138,8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93,4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283,2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161,9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57,2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7263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858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41,5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41,5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25,0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13388510"/>
              </p:ext>
            </p:extLst>
          </p:nvPr>
        </p:nvGraphicFramePr>
        <p:xfrm>
          <a:off x="428596" y="1714488"/>
          <a:ext cx="8229600" cy="5286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solidFill>
            <a:schemeClr val="accent1"/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Структура расходов бюджета муниципального образования </a:t>
            </a:r>
            <a:r>
              <a:rPr lang="ru-RU" sz="2800" dirty="0" smtClean="0">
                <a:solidFill>
                  <a:srgbClr val="FFFF00"/>
                </a:solidFill>
              </a:rPr>
              <a:t>Еделевское</a:t>
            </a:r>
            <a:r>
              <a:rPr lang="ru-RU" sz="2800" b="1" dirty="0" smtClean="0">
                <a:solidFill>
                  <a:srgbClr val="FFFF00"/>
                </a:solidFill>
              </a:rPr>
              <a:t> сельское поселение на </a:t>
            </a:r>
            <a:r>
              <a:rPr lang="ru-RU" sz="2800" b="1" dirty="0" smtClean="0">
                <a:solidFill>
                  <a:srgbClr val="FFFF00"/>
                </a:solidFill>
              </a:rPr>
              <a:t>01.04.2025 </a:t>
            </a:r>
            <a:r>
              <a:rPr lang="ru-RU" sz="2800" b="1" dirty="0" smtClean="0">
                <a:solidFill>
                  <a:srgbClr val="FFFF00"/>
                </a:solidFill>
              </a:rPr>
              <a:t>года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800" b="1" dirty="0" err="1" smtClean="0">
                <a:solidFill>
                  <a:srgbClr val="FFFF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Еделевское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сельское поселение на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01.04.2024-2025гг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 на общегосударственные вопросы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 год   (факт на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01.04.2024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2025 год 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01.04.2025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10034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771,7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1099,3тыс.руб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357694"/>
            <a:ext cx="1857388" cy="12858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на </a:t>
            </a:r>
            <a:r>
              <a:rPr lang="ru-RU" sz="1100" b="1" dirty="0" smtClean="0">
                <a:solidFill>
                  <a:srgbClr val="66FF99"/>
                </a:solidFill>
              </a:rPr>
              <a:t>327,6 </a:t>
            </a:r>
            <a:r>
              <a:rPr lang="ru-RU" sz="1100" b="1" dirty="0" err="1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800" b="1" dirty="0" err="1" smtClean="0">
                <a:solidFill>
                  <a:srgbClr val="FFFF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Еделевское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сельское поселение на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01.04.2024-2025гг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 на национальную оборону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 год   (факт на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01.04.2024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2025 год 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01.04.2025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28,9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39,1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357694"/>
            <a:ext cx="1857388" cy="12858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</a:t>
            </a:r>
            <a:r>
              <a:rPr lang="ru-RU" sz="1100" b="1" dirty="0" smtClean="0">
                <a:solidFill>
                  <a:srgbClr val="66FF99"/>
                </a:solidFill>
              </a:rPr>
              <a:t>на </a:t>
            </a:r>
            <a:r>
              <a:rPr lang="ru-RU" sz="1100" b="1" dirty="0" smtClean="0">
                <a:solidFill>
                  <a:srgbClr val="66FF99"/>
                </a:solidFill>
              </a:rPr>
              <a:t>10,2 </a:t>
            </a:r>
            <a:r>
              <a:rPr lang="ru-RU" sz="1100" b="1" dirty="0" err="1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402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8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800" b="1" dirty="0" err="1" smtClean="0">
                <a:solidFill>
                  <a:srgbClr val="FFFF00"/>
                </a:solidFill>
                <a:cs typeface="Times New Roman" pitchFamily="18" charset="0"/>
              </a:rPr>
              <a:t>Еделевское</a:t>
            </a:r>
            <a:r>
              <a:rPr lang="ru-RU" sz="2800" b="1" dirty="0" smtClean="0">
                <a:solidFill>
                  <a:srgbClr val="FFFF00"/>
                </a:solidFill>
                <a:cs typeface="Times New Roman" pitchFamily="18" charset="0"/>
              </a:rPr>
              <a:t> сельское поселение на </a:t>
            </a:r>
            <a:r>
              <a:rPr lang="ru-RU" sz="2800" b="1" dirty="0" smtClean="0">
                <a:solidFill>
                  <a:srgbClr val="FFFF00"/>
                </a:solidFill>
                <a:cs typeface="Times New Roman" pitchFamily="18" charset="0"/>
              </a:rPr>
              <a:t>01.04.2024-2025гг</a:t>
            </a:r>
            <a:r>
              <a:rPr lang="ru-RU" sz="2800" b="1" dirty="0" smtClean="0">
                <a:solidFill>
                  <a:srgbClr val="FFFF00"/>
                </a:solidFill>
                <a:cs typeface="Times New Roman" pitchFamily="18" charset="0"/>
              </a:rPr>
              <a:t>. на национальную экономику</a:t>
            </a:r>
            <a:endParaRPr lang="ru-RU" sz="28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2024 год   (факт на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01.04.2024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sz="2400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2025 год  (факт на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01.04.2025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533,0 </a:t>
            </a:r>
            <a:r>
              <a:rPr lang="ru-RU" sz="2400" b="1" dirty="0" err="1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C0504D">
                  <a:lumMod val="75000"/>
                </a:srgbClr>
              </a:solidFill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651,1 </a:t>
            </a:r>
            <a:r>
              <a:rPr lang="ru-RU" sz="2400" b="1" dirty="0" err="1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1F497D">
                  <a:lumMod val="10000"/>
                </a:srgbClr>
              </a:solidFill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357694"/>
            <a:ext cx="1857388" cy="12858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</a:t>
            </a:r>
            <a:r>
              <a:rPr lang="ru-RU" sz="1100" b="1" dirty="0" smtClean="0">
                <a:solidFill>
                  <a:srgbClr val="66FF99"/>
                </a:solidFill>
              </a:rPr>
              <a:t>на </a:t>
            </a:r>
            <a:r>
              <a:rPr lang="ru-RU" sz="1100" b="1" dirty="0" smtClean="0">
                <a:solidFill>
                  <a:srgbClr val="66FF99"/>
                </a:solidFill>
              </a:rPr>
              <a:t>118,1 </a:t>
            </a:r>
            <a:r>
              <a:rPr lang="ru-RU" sz="1100" b="1" dirty="0" err="1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2156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800" b="1" dirty="0" err="1" smtClean="0">
                <a:solidFill>
                  <a:srgbClr val="FFFF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Еделевское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сельское поселение на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01.04.2024-2025гг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 на жилищно-коммунальное хозяйство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 год   (факт на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01.04.2024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2025 год 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01.04.2025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93,4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161,9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357694"/>
            <a:ext cx="1857388" cy="12858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на </a:t>
            </a:r>
            <a:r>
              <a:rPr lang="ru-RU" sz="1100" b="1" dirty="0" smtClean="0">
                <a:solidFill>
                  <a:srgbClr val="66FF99"/>
                </a:solidFill>
              </a:rPr>
              <a:t>68,5 </a:t>
            </a:r>
            <a:r>
              <a:rPr lang="ru-RU" sz="1100" b="1" dirty="0" err="1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667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800" b="1" dirty="0" err="1" smtClean="0">
                <a:solidFill>
                  <a:srgbClr val="FFFF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Еделевское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сельское поселение на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01.04.2024-2025гг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 на социальную</a:t>
            </a:r>
            <a:r>
              <a:rPr kumimoji="0" lang="ru-RU" sz="28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политику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 год   (факт на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01.04.2024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2025 год 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01.04.2025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6,9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10,4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357694"/>
            <a:ext cx="1857388" cy="12858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66FF99"/>
                </a:solidFill>
              </a:rPr>
              <a:t>Увеличение на 3,5 </a:t>
            </a:r>
            <a:r>
              <a:rPr lang="ru-RU" sz="1200" b="1" dirty="0" err="1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214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0972323"/>
              </p:ext>
            </p:extLst>
          </p:nvPr>
        </p:nvGraphicFramePr>
        <p:xfrm>
          <a:off x="214282" y="164305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715436" cy="1571636"/>
          </a:xfrm>
          <a:noFill/>
          <a:scene3d>
            <a:camera prst="orthographicFront">
              <a:rot lat="0" lon="0" rev="0"/>
            </a:camera>
            <a:lightRig rig="threePt" dir="t"/>
          </a:scene3d>
          <a:sp3d>
            <a:bevelT w="101600" prst="riblet"/>
          </a:sp3d>
        </p:spPr>
        <p:txBody>
          <a:bodyPr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Динамика расходов Еделевского сельского поселения</a:t>
            </a:r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01.04.2024-2025 </a:t>
            </a:r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г.г. (в тыс.руб.)</a:t>
            </a:r>
            <a:endParaRPr lang="ru-RU" sz="36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27995130"/>
              </p:ext>
            </p:extLst>
          </p:nvPr>
        </p:nvGraphicFramePr>
        <p:xfrm>
          <a:off x="500034" y="1643050"/>
          <a:ext cx="8143932" cy="473424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80033"/>
                <a:gridCol w="2804385"/>
                <a:gridCol w="2759514"/>
              </a:tblGrid>
              <a:tr h="2350753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 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01.04.24 г.)</a:t>
                      </a:r>
                      <a:r>
                        <a:rPr lang="ru-RU" sz="15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  <a:endParaRPr lang="ru-RU" sz="15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 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01.04.25 г.)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  <a:p>
                      <a:pPr algn="ctr"/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78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8126,5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6258,7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807385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8126,5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6348,0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78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-89,3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  <a:solidFill>
            <a:schemeClr val="bg2">
              <a:lumMod val="60000"/>
              <a:lumOff val="40000"/>
            </a:schemeClr>
          </a:solidFill>
          <a:scene3d>
            <a:camera prst="orthographicFront"/>
            <a:lightRig rig="soft" dir="t"/>
          </a:scene3d>
          <a:sp3d contourW="12700">
            <a:bevelT prst="angle"/>
            <a:contourClr>
              <a:schemeClr val="bg2">
                <a:lumMod val="50000"/>
              </a:schemeClr>
            </a:contourClr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бюджета муниципального образования </a:t>
            </a:r>
            <a:r>
              <a:rPr lang="ru-RU" sz="32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Еделевское</a:t>
            </a:r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сельское поселение</a:t>
            </a:r>
            <a:endParaRPr lang="ru-RU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71546"/>
          </a:xfrm>
          <a:solidFill>
            <a:srgbClr val="FFCC00"/>
          </a:solidFill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Соотношение сумм бюджетных ассигнований в рамках программ к сумме бюджетных ассигнований на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01.04.2025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года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41768232"/>
              </p:ext>
            </p:extLst>
          </p:nvPr>
        </p:nvGraphicFramePr>
        <p:xfrm>
          <a:off x="571472" y="1142984"/>
          <a:ext cx="8158162" cy="5715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500042"/>
            <a:ext cx="8643999" cy="5693866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    </a:t>
            </a:r>
            <a:r>
              <a:rPr lang="ru-RU" sz="2800" i="1" dirty="0" smtClean="0"/>
              <a:t>В муниципальном образовании </a:t>
            </a:r>
            <a:r>
              <a:rPr lang="ru-RU" sz="2800" i="1" dirty="0" err="1" smtClean="0"/>
              <a:t>Еделевское</a:t>
            </a:r>
            <a:r>
              <a:rPr lang="ru-RU" sz="2800" i="1" dirty="0" smtClean="0"/>
              <a:t> сельское поселение в бюджете 2025 года запланирована реализация  1 программы.</a:t>
            </a:r>
          </a:p>
          <a:p>
            <a:pPr algn="just"/>
            <a:endParaRPr lang="ru-RU" sz="2800" i="1" dirty="0" smtClean="0"/>
          </a:p>
          <a:p>
            <a:pPr algn="ctr"/>
            <a:r>
              <a:rPr lang="ru-RU" sz="2800" i="1" dirty="0" smtClean="0"/>
              <a:t>Плановые назначения </a:t>
            </a:r>
            <a:r>
              <a:rPr lang="ru-RU" sz="2800" i="1" dirty="0" smtClean="0"/>
              <a:t>–955,9 </a:t>
            </a:r>
            <a:r>
              <a:rPr lang="ru-RU" sz="2800" i="1" dirty="0" smtClean="0"/>
              <a:t>тыс. руб.</a:t>
            </a:r>
          </a:p>
          <a:p>
            <a:pPr algn="ctr"/>
            <a:r>
              <a:rPr lang="ru-RU" sz="2800" i="1" dirty="0" smtClean="0"/>
              <a:t>Исполнено на отчетную </a:t>
            </a:r>
            <a:r>
              <a:rPr lang="ru-RU" sz="2800" i="1" smtClean="0"/>
              <a:t>дату </a:t>
            </a:r>
            <a:r>
              <a:rPr lang="ru-RU" sz="2800" i="1" smtClean="0"/>
              <a:t>–843,1тыс</a:t>
            </a:r>
            <a:r>
              <a:rPr lang="ru-RU" sz="2800" i="1" dirty="0" smtClean="0"/>
              <a:t>. руб.</a:t>
            </a:r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857232"/>
            <a:ext cx="7772400" cy="4786346"/>
          </a:xfrm>
          <a:solidFill>
            <a:srgbClr val="99FF99"/>
          </a:solidFill>
          <a:ln w="76200" cmpd="dbl">
            <a:solidFill>
              <a:schemeClr val="accent5">
                <a:lumMod val="50000"/>
              </a:schemeClr>
            </a:solidFill>
            <a:prstDash val="solid"/>
          </a:ln>
        </p:spPr>
        <p:txBody>
          <a:bodyPr anchor="ctr" anchorCtr="0"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Доходы бюджета муниципального образования 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Еделевское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сельское поселение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solidFill>
            <a:srgbClr val="66FFFF"/>
          </a:solidFill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990099"/>
                </a:solidFill>
              </a:rPr>
              <a:t>Нормативы зачисления основных доходов в местные бюджеты</a:t>
            </a:r>
            <a:endParaRPr lang="ru-RU" sz="2400" dirty="0">
              <a:solidFill>
                <a:srgbClr val="990099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57297"/>
          <a:ext cx="8186766" cy="52707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1792"/>
                <a:gridCol w="1785950"/>
                <a:gridCol w="1643074"/>
                <a:gridCol w="1785950"/>
              </a:tblGrid>
              <a:tr h="883894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Наименование доходных источников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Бюджет </a:t>
                      </a:r>
                      <a:r>
                        <a:rPr lang="ru-RU" sz="1600" dirty="0" err="1" smtClean="0">
                          <a:solidFill>
                            <a:schemeClr val="bg1"/>
                          </a:solidFill>
                        </a:rPr>
                        <a:t>муниципаль-ного</a:t>
                      </a:r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 района, %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Бюджет городского поселения, %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Бюджеты сельских </a:t>
                      </a:r>
                      <a:r>
                        <a:rPr lang="ru-RU" sz="1600" dirty="0" err="1" smtClean="0">
                          <a:solidFill>
                            <a:schemeClr val="bg1"/>
                          </a:solidFill>
                        </a:rPr>
                        <a:t>поселений,%</a:t>
                      </a:r>
                      <a:endParaRPr lang="ru-RU" sz="1600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53558">
                <a:tc gridSpan="4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НДФЛ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28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ЕНВД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ЕСХН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7</a:t>
                      </a:r>
                      <a:r>
                        <a:rPr lang="ru-RU" sz="1600" smtClean="0"/>
                        <a:t>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30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Налог на имущество физических лиц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Земельный налог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 gridSpan="4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Неналоговые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0599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земельных участков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имущества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Доходы от оказания платных услуг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9FF99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Исполнение плана                                    за январь- март 20</a:t>
            </a:r>
            <a:r>
              <a:rPr lang="en-US" dirty="0" smtClean="0"/>
              <a:t>2</a:t>
            </a:r>
            <a:r>
              <a:rPr lang="ru-RU" dirty="0" smtClean="0"/>
              <a:t>5 года</a:t>
            </a:r>
            <a:endParaRPr lang="ru-RU" dirty="0"/>
          </a:p>
        </p:txBody>
      </p:sp>
      <p:graphicFrame>
        <p:nvGraphicFramePr>
          <p:cNvPr id="6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81589569"/>
              </p:ext>
            </p:extLst>
          </p:nvPr>
        </p:nvGraphicFramePr>
        <p:xfrm>
          <a:off x="428596" y="2214554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Факт поступления                                       за январь- март 2025 года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28735681"/>
              </p:ext>
            </p:extLst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dirty="0" smtClean="0"/>
              <a:t>Исполнение по налоговым и неналоговым доходам бюджета МО «Еделевское сельское поселение»                                               за январь- март 2025 года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916407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7154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800" i="1" dirty="0" smtClean="0"/>
              <a:t>Справка о выполнении плана поступления доходов бюджета муниципального образования «Еделевское сельское поселение»                                                                                       в разрезе доходных источников за январь-март 2025г.</a:t>
            </a:r>
            <a:endParaRPr lang="ru-RU" sz="1800" i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7805995"/>
              </p:ext>
            </p:extLst>
          </p:nvPr>
        </p:nvGraphicFramePr>
        <p:xfrm>
          <a:off x="467543" y="1284142"/>
          <a:ext cx="8319300" cy="4999450"/>
        </p:xfrm>
        <a:graphic>
          <a:graphicData uri="http://schemas.openxmlformats.org/drawingml/2006/table">
            <a:tbl>
              <a:tblPr/>
              <a:tblGrid>
                <a:gridCol w="5020267"/>
                <a:gridCol w="1165878"/>
                <a:gridCol w="1066577"/>
                <a:gridCol w="1066578"/>
              </a:tblGrid>
              <a:tr h="84329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Наименование доходных источников</a:t>
                      </a:r>
                    </a:p>
                  </a:txBody>
                  <a:tcPr marL="4382" marR="4382" marT="43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план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          январь-март 2025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факт за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                январь-март 2025 года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Процент  выполнения, (%)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8324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284,6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356,2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125,2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6596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доходы 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118,6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134,8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113,7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6596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единый сельхозналог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6596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имущество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6,0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7,3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121,7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6596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земельный налог 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160,0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214,1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133,8</a:t>
                      </a: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6596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госпошлина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6596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9,8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40,3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в 4,1 раза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44310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5,9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147,5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5211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оказания платных услуг и компенсации затрат государства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28,6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32752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продажи материальных и нематериальных активов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6596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штрафы, санкции, возмещение ущерба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6596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прочие 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5,8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5,8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93401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невыясненные поступления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2906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Всего собственных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доходов: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294,4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396,5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134,7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dirty="0" smtClean="0"/>
              <a:t>Динамика поступления налоговых и неналоговых доходов за январь-март 2025 года                                                                         к уровню января-марта 2024 года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 год  (факт на 01.04.2024года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2025 год  (факт на 01.04.2025 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00" y="4214818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192,6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396,5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1857388" cy="1214446"/>
          </a:xfrm>
          <a:prstGeom prst="rightArrow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Увеличение </a:t>
            </a:r>
            <a:r>
              <a:rPr lang="ru-RU" sz="1400" b="1" smtClean="0">
                <a:solidFill>
                  <a:schemeClr val="bg1"/>
                </a:solidFill>
              </a:rPr>
              <a:t>на 203,9 </a:t>
            </a:r>
            <a:r>
              <a:rPr lang="ru-RU" sz="1400" b="1" dirty="0" smtClean="0">
                <a:solidFill>
                  <a:schemeClr val="bg1"/>
                </a:solidFill>
              </a:rPr>
              <a:t>тыс.руб.</a:t>
            </a:r>
            <a:endParaRPr lang="ru-RU" sz="1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3602</TotalTime>
  <Words>766</Words>
  <Application>Microsoft Office PowerPoint</Application>
  <PresentationFormat>Экран (4:3)</PresentationFormat>
  <Paragraphs>235</Paragraphs>
  <Slides>21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30" baseType="lpstr">
      <vt:lpstr>Arial</vt:lpstr>
      <vt:lpstr>Book Antiqua</vt:lpstr>
      <vt:lpstr>Calibri</vt:lpstr>
      <vt:lpstr>Lucida Sans</vt:lpstr>
      <vt:lpstr>Times New Roman</vt:lpstr>
      <vt:lpstr>Wingdings</vt:lpstr>
      <vt:lpstr>Wingdings 2</vt:lpstr>
      <vt:lpstr>Wingdings 3</vt:lpstr>
      <vt:lpstr>Апекс</vt:lpstr>
      <vt:lpstr>Презентация PowerPoint</vt:lpstr>
      <vt:lpstr>Параметры бюджета муниципального образования Еделевское сельское поселение</vt:lpstr>
      <vt:lpstr>Доходы бюджета муниципального образования Еделевское сельское поселение</vt:lpstr>
      <vt:lpstr>Нормативы зачисления основных доходов в местные бюджеты</vt:lpstr>
      <vt:lpstr>Исполнение плана                                    за январь- март 2025 года</vt:lpstr>
      <vt:lpstr>Факт поступления                                       за январь- март 2025 года</vt:lpstr>
      <vt:lpstr>Исполнение по налоговым и неналоговым доходам бюджета МО «Еделевское сельское поселение»                                               за январь- март 2025 года</vt:lpstr>
      <vt:lpstr>Справка о выполнении плана поступления доходов бюджета муниципального образования «Еделевское сельское поселение»                                                                                       в разрезе доходных источников за январь-март 2025г.</vt:lpstr>
      <vt:lpstr>Презентация PowerPoint</vt:lpstr>
      <vt:lpstr>  Параметры расходов бюджета муниципального образования Еделевское сельское поселение  </vt:lpstr>
      <vt:lpstr>Динамика расходов бюджета  муниципального образования Еделевское сельское поселение на 01 апреля 2025 года</vt:lpstr>
      <vt:lpstr>Структура и динамика расходов бюджета муниципального образования Еделевское сельское поселение по разделам классификации расходов (тыс.руб.)</vt:lpstr>
      <vt:lpstr>Структура расходов бюджета муниципального образования Еделевское сельское поселение на 01.04.2025 года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Динамика расходов Еделевского сельского поселения на 01.04.2024-2025 г.г. (в тыс.руб.)</vt:lpstr>
      <vt:lpstr>Соотношение сумм бюджетных ассигнований в рамках программ к сумме бюджетных ассигнований на 01.04.2025 года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Доходы бюджета муниципального образования «Кузоватовский район»</dc:title>
  <cp:lastModifiedBy>1</cp:lastModifiedBy>
  <cp:revision>602</cp:revision>
  <dcterms:modified xsi:type="dcterms:W3CDTF">2025-04-15T06:51:29Z</dcterms:modified>
</cp:coreProperties>
</file>