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drawings/drawing6.xml" ContentType="application/vnd.openxmlformats-officedocument.drawingml.chartshapes+xml"/>
  <Override PartName="/ppt/charts/chart10.xml" ContentType="application/vnd.openxmlformats-officedocument.drawingml.chart+xml"/>
  <Override PartName="/ppt/drawings/drawing7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11.xml" ContentType="application/vnd.openxmlformats-officedocument.drawingml.chart+xml"/>
  <Override PartName="/ppt/drawings/drawing8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3"/>
  </p:notesMasterIdLst>
  <p:sldIdLst>
    <p:sldId id="299" r:id="rId3"/>
    <p:sldId id="313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278" r:id="rId12"/>
    <p:sldId id="327" r:id="rId13"/>
    <p:sldId id="283" r:id="rId14"/>
    <p:sldId id="284" r:id="rId15"/>
    <p:sldId id="315" r:id="rId16"/>
    <p:sldId id="328" r:id="rId17"/>
    <p:sldId id="329" r:id="rId18"/>
    <p:sldId id="330" r:id="rId19"/>
    <p:sldId id="331" r:id="rId20"/>
    <p:sldId id="323" r:id="rId21"/>
    <p:sldId id="32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99FFCC"/>
    <a:srgbClr val="66FFFF"/>
    <a:srgbClr val="990099"/>
    <a:srgbClr val="336699"/>
    <a:srgbClr val="009999"/>
    <a:srgbClr val="33CCCC"/>
    <a:srgbClr val="99FF99"/>
    <a:srgbClr val="9999FF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94000" autoAdjust="0"/>
  </p:normalViewPr>
  <p:slideViewPr>
    <p:cSldViewPr>
      <p:cViewPr varScale="1">
        <p:scale>
          <a:sx n="109" d="100"/>
          <a:sy n="109" d="100"/>
        </p:scale>
        <p:origin x="129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01.04.2025г.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01.04.2025г.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1.115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463372736"/>
        <c:axId val="-1463374912"/>
        <c:axId val="0"/>
      </c:bar3DChart>
      <c:catAx>
        <c:axId val="-1463372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463374912"/>
        <c:crosses val="autoZero"/>
        <c:auto val="1"/>
        <c:lblAlgn val="ctr"/>
        <c:lblOffset val="100"/>
        <c:noMultiLvlLbl val="0"/>
      </c:catAx>
      <c:valAx>
        <c:axId val="-14633749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14633727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491044522212498"/>
          <c:y val="0.41440170198989446"/>
          <c:w val="0.28274387576552928"/>
          <c:h val="0.1653228808953946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37.6</c:v>
                </c:pt>
                <c:pt idx="1">
                  <c:v>41.4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2152.8000000000002</c:v>
                </c:pt>
                <c:pt idx="1">
                  <c:v>6802.7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457.5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42E-2"/>
          <c:w val="0.8698676727909016"/>
          <c:h val="0.583126508104458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FFFF"/>
            </a:solidFill>
          </c:spPr>
          <c:invertIfNegative val="0"/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январь-март 2025г.</c:v>
                </c:pt>
                <c:pt idx="1">
                  <c:v>Факт по налоговым доходам за январь-март 2025г.</c:v>
                </c:pt>
                <c:pt idx="2">
                  <c:v>План по неналоговым доходам за январь-март 2025г.</c:v>
                </c:pt>
                <c:pt idx="3">
                  <c:v>Факт по неналоговым доходам за январь-март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410.7</c:v>
                </c:pt>
                <c:pt idx="1">
                  <c:v>457.5</c:v>
                </c:pt>
                <c:pt idx="3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1476064816"/>
        <c:axId val="-1047610944"/>
      </c:barChart>
      <c:catAx>
        <c:axId val="-1476064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047610944"/>
        <c:crosses val="autoZero"/>
        <c:auto val="1"/>
        <c:lblAlgn val="ctr"/>
        <c:lblOffset val="100"/>
        <c:noMultiLvlLbl val="0"/>
      </c:catAx>
      <c:valAx>
        <c:axId val="-10476109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4760648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01.04.2025 года</c:v>
                </c:pt>
                <c:pt idx="2">
                  <c:v>факт на 01.04.2025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9146.2000000000007</c:v>
                </c:pt>
                <c:pt idx="1">
                  <c:v>9354.4</c:v>
                </c:pt>
                <c:pt idx="2">
                  <c:v>1023.7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-1047607136"/>
        <c:axId val="-1047611488"/>
        <c:axId val="0"/>
      </c:bar3DChart>
      <c:catAx>
        <c:axId val="-1047607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1047611488"/>
        <c:crosses val="autoZero"/>
        <c:auto val="1"/>
        <c:lblAlgn val="ctr"/>
        <c:lblOffset val="100"/>
        <c:tickMarkSkip val="2"/>
        <c:noMultiLvlLbl val="0"/>
      </c:catAx>
      <c:valAx>
        <c:axId val="-1047611488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1047607136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1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Pt>
            <c:idx val="4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</c:dPt>
          <c:dPt>
            <c:idx val="5"/>
            <c:bubble3D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  <a:alpha val="90000"/>
                </a:schemeClr>
              </a:solidFill>
              <a:ln w="19050">
                <a:solidFill>
                  <a:schemeClr val="accent1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60000"/>
                    <a:lumMod val="75000"/>
                  </a:schemeClr>
                </a:contourClr>
              </a:sp3d>
            </c:spPr>
          </c:dPt>
          <c:dLbls>
            <c:dLbl>
              <c:idx val="0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4530365995917177"/>
                  <c:y val="-1.7935632848099209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6829250510352864E-2"/>
                  <c:y val="-0.13836507568554857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6.4453679401185945E-2"/>
                  <c:y val="5.6074982651545388E-3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4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4.5884368620589377E-3"/>
                  <c:y val="1.3028791901790012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/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5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1990145329056084"/>
                  <c:y val="0.18317840109029299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/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6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10348084961602022"/>
                  <c:y val="5.2496478982333498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4F81BD"/>
                </a:solidFill>
                <a:round/>
              </a:ln>
              <a:effectLst>
                <a:outerShdw blurRad="50800" dist="38100" dir="2700000" algn="tl" rotWithShape="0">
                  <a:srgbClr val="4F81BD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68.2</c:v>
                </c:pt>
                <c:pt idx="1">
                  <c:v>4.0999999999999996</c:v>
                </c:pt>
                <c:pt idx="2">
                  <c:v>0.2</c:v>
                </c:pt>
                <c:pt idx="3">
                  <c:v>19.100000000000001</c:v>
                </c:pt>
                <c:pt idx="4">
                  <c:v>5.7</c:v>
                </c:pt>
                <c:pt idx="5">
                  <c:v>0.5</c:v>
                </c:pt>
                <c:pt idx="6">
                  <c:v>2.2000000000000002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1084.3</c:v>
                </c:pt>
                <c:pt idx="1">
                  <c:v>1191.2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66.8</c:v>
                </c:pt>
                <c:pt idx="1">
                  <c:v>58.4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450</c:v>
                </c:pt>
                <c:pt idx="1">
                  <c:v>491.5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68.400000000000006</c:v>
                </c:pt>
                <c:pt idx="1">
                  <c:v>112.6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0.39848</cdr:x>
      <cdr:y>0.37188</cdr:y>
    </cdr:from>
    <cdr:to>
      <cdr:x>0.52098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79308" y="1608139"/>
          <a:ext cx="1008112" cy="6429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458,1</a:t>
          </a:r>
        </a:p>
        <a:p xmlns:a="http://schemas.openxmlformats.org/drawingml/2006/main">
          <a:pPr algn="ctr"/>
          <a:r>
            <a:rPr lang="ru-RU" sz="1800" dirty="0" smtClean="0"/>
            <a:t>тыс.руб.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0.26723</cdr:x>
      <cdr:y>0.63053</cdr:y>
    </cdr:from>
    <cdr:to>
      <cdr:x>0.38098</cdr:x>
      <cdr:y>0.84252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88" y="2726614"/>
          <a:ext cx="936104" cy="9167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410,7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0.29514</cdr:x>
      <cdr:y>0</cdr:y>
    </cdr:from>
    <cdr:to>
      <cdr:x>0.43403</cdr:x>
      <cdr:y>0.06628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428892" y="0"/>
          <a:ext cx="1143009" cy="3551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0.02703</cdr:y>
    </cdr:from>
    <cdr:to>
      <cdr:x>0.59896</cdr:x>
      <cdr:y>0.08109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2286016" y="142876"/>
          <a:ext cx="2643183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 smtClean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0.18229</cdr:x>
      <cdr:y>0.5</cdr:y>
    </cdr:from>
    <cdr:to>
      <cdr:x>0.32986</cdr:x>
      <cdr:y>0.60811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1500198" y="2643206"/>
          <a:ext cx="121444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0.06945</cdr:x>
      <cdr:y>0.44595</cdr:y>
    </cdr:from>
    <cdr:to>
      <cdr:x>0.24306</cdr:x>
      <cdr:y>0.62162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571505" y="2357454"/>
          <a:ext cx="1428760" cy="9286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0.01736</cdr:x>
      <cdr:y>0.87838</cdr:y>
    </cdr:from>
    <cdr:to>
      <cdr:x>0.24306</cdr:x>
      <cdr:y>0.91892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42876" y="4643470"/>
          <a:ext cx="185738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0.25</cdr:y>
    </cdr:from>
    <cdr:to>
      <cdr:x>0.56918</cdr:x>
      <cdr:y>0.3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428761"/>
          <a:ext cx="121442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372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997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725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15.04.2025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976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15.04.2025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035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15.04.2025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651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15.04.2025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839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15.04.2025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EA15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0068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15.04.2025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7410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15.04.2025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6437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15.04.2025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873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15.04.2025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418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15.04.2025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9950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15.04.2025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823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15.04.2025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529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Коромысловское сельское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Коромысловское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Коромысловское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апреля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4114048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81048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8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2000" b="0" dirty="0" smtClean="0">
                <a:solidFill>
                  <a:srgbClr val="99FFCC"/>
                </a:solidFill>
              </a:rPr>
              <a:t>Структура и динамика расходов бюджета муниципального образования Коромысловское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99FFCC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4595290"/>
              </p:ext>
            </p:extLst>
          </p:nvPr>
        </p:nvGraphicFramePr>
        <p:xfrm>
          <a:off x="66725" y="1335431"/>
          <a:ext cx="9010549" cy="4570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2164"/>
                <a:gridCol w="1113075"/>
                <a:gridCol w="1205830"/>
                <a:gridCol w="1093975"/>
                <a:gridCol w="1170364"/>
                <a:gridCol w="1160407"/>
                <a:gridCol w="754734"/>
              </a:tblGrid>
              <a:tr h="1085457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01.04.2025г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01.04.2025г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23448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12093,3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1707,1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9354,4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1924,4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8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448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6034,6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1084,3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6392,8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1191,2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79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87,7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98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91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1959,0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1770,2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286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3426,0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24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2364848"/>
              </p:ext>
            </p:extLst>
          </p:nvPr>
        </p:nvGraphicFramePr>
        <p:xfrm>
          <a:off x="571472" y="1643050"/>
          <a:ext cx="8229600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Коромысловское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01.04.2025 </a:t>
            </a:r>
            <a:r>
              <a:rPr lang="ru-RU" sz="2800" b="1" dirty="0" smtClean="0">
                <a:solidFill>
                  <a:srgbClr val="FFFF00"/>
                </a:solidFill>
              </a:rPr>
              <a:t>г.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общегосударственные расходы на </a:t>
            </a:r>
            <a:r>
              <a:rPr lang="ru-RU" sz="2400" b="1" dirty="0" smtClean="0">
                <a:solidFill>
                  <a:srgbClr val="990099"/>
                </a:solidFill>
              </a:rPr>
              <a:t>01.04.2024-2025г.г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4108404523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национальную оборону на </a:t>
            </a:r>
            <a:r>
              <a:rPr lang="ru-RU" sz="2400" b="1" dirty="0" smtClean="0">
                <a:solidFill>
                  <a:srgbClr val="990099"/>
                </a:solidFill>
              </a:rPr>
              <a:t>01.04.2024-2025г.г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2201993944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379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</a:t>
            </a:r>
            <a:r>
              <a:rPr lang="ru-RU" sz="2400" b="1" dirty="0" err="1" smtClean="0">
                <a:solidFill>
                  <a:srgbClr val="990099"/>
                </a:solidFill>
              </a:rPr>
              <a:t>муниципальногуо</a:t>
            </a:r>
            <a:r>
              <a:rPr lang="ru-RU" sz="2400" b="1" dirty="0" smtClean="0">
                <a:solidFill>
                  <a:srgbClr val="990099"/>
                </a:solidFill>
              </a:rPr>
              <a:t> образования Коромысловское сельское поселение  на национальную </a:t>
            </a:r>
            <a:r>
              <a:rPr lang="ru-RU" sz="2400" dirty="0" smtClean="0">
                <a:solidFill>
                  <a:srgbClr val="990099"/>
                </a:solidFill>
              </a:rPr>
              <a:t>экономику</a:t>
            </a:r>
            <a:r>
              <a:rPr lang="ru-RU" sz="2400" b="1" dirty="0" smtClean="0">
                <a:solidFill>
                  <a:srgbClr val="990099"/>
                </a:solidFill>
              </a:rPr>
              <a:t> на </a:t>
            </a:r>
            <a:r>
              <a:rPr lang="ru-RU" sz="2400" b="1" dirty="0" smtClean="0">
                <a:solidFill>
                  <a:srgbClr val="990099"/>
                </a:solidFill>
              </a:rPr>
              <a:t>01.04.2024-2025г.г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469871698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044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жилищно-коммунальное хозяйство на </a:t>
            </a:r>
            <a:r>
              <a:rPr lang="ru-RU" sz="2400" b="1" dirty="0" smtClean="0">
                <a:solidFill>
                  <a:srgbClr val="990099"/>
                </a:solidFill>
              </a:rPr>
              <a:t>01.0</a:t>
            </a:r>
            <a:r>
              <a:rPr lang="ru-RU" sz="2400" dirty="0">
                <a:solidFill>
                  <a:srgbClr val="990099"/>
                </a:solidFill>
              </a:rPr>
              <a:t>4</a:t>
            </a:r>
            <a:r>
              <a:rPr lang="ru-RU" sz="2400" b="1" dirty="0" smtClean="0">
                <a:solidFill>
                  <a:srgbClr val="990099"/>
                </a:solidFill>
              </a:rPr>
              <a:t>.2024-2025г.г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2370712464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703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</a:t>
            </a:r>
            <a:r>
              <a:rPr lang="ru-RU" sz="2400" b="1" dirty="0" smtClean="0">
                <a:solidFill>
                  <a:srgbClr val="990099"/>
                </a:solidFill>
              </a:rPr>
              <a:t>социальную политику на 01.0</a:t>
            </a:r>
            <a:r>
              <a:rPr lang="ru-RU" sz="2400" dirty="0">
                <a:solidFill>
                  <a:srgbClr val="990099"/>
                </a:solidFill>
              </a:rPr>
              <a:t>4</a:t>
            </a:r>
            <a:r>
              <a:rPr lang="ru-RU" sz="2400" b="1" dirty="0" smtClean="0">
                <a:solidFill>
                  <a:srgbClr val="990099"/>
                </a:solidFill>
              </a:rPr>
              <a:t>.2024-2025г.г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3412212719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63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01.04.2025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7799370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1203034"/>
              </p:ext>
            </p:extLst>
          </p:nvPr>
        </p:nvGraphicFramePr>
        <p:xfrm>
          <a:off x="500034" y="1827627"/>
          <a:ext cx="8215370" cy="45005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9024"/>
                <a:gridCol w="2500330"/>
                <a:gridCol w="2286016"/>
              </a:tblGrid>
              <a:tr h="224390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01.04.2024)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01.04.2025)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11993,4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9261,3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12093,3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9354,4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-99,9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-93,1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Коромысловское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</a:t>
            </a:r>
            <a:r>
              <a:rPr lang="ru-RU" sz="2800" dirty="0" err="1" smtClean="0"/>
              <a:t>Коромысловское</a:t>
            </a:r>
            <a:r>
              <a:rPr lang="ru-RU" sz="2800" dirty="0" smtClean="0"/>
              <a:t> сельское поселение в бюджете 2025 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2152,8 тыс. руб.</a:t>
            </a:r>
          </a:p>
          <a:p>
            <a:pPr algn="just"/>
            <a:r>
              <a:rPr lang="ru-RU" sz="2800" dirty="0" smtClean="0"/>
              <a:t>Исполнено на отчетную дату </a:t>
            </a:r>
            <a:r>
              <a:rPr lang="ru-RU" sz="2800" smtClean="0"/>
              <a:t>– </a:t>
            </a:r>
            <a:r>
              <a:rPr lang="ru-RU" sz="2800" smtClean="0"/>
              <a:t>589,1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«КОРОМЫСЛОВСКОЕ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январь-март 20</a:t>
            </a:r>
            <a:r>
              <a:rPr lang="en-US" dirty="0" smtClean="0"/>
              <a:t>2</a:t>
            </a:r>
            <a:r>
              <a:rPr lang="ru-RU" dirty="0" smtClean="0"/>
              <a:t>5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3690489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январь-март 2025 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0830831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 бюджета МО «Коромысловское сельское поселение»                     за январь-март 2025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609584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январь-март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279839"/>
              </p:ext>
            </p:extLst>
          </p:nvPr>
        </p:nvGraphicFramePr>
        <p:xfrm>
          <a:off x="428596" y="1214423"/>
          <a:ext cx="8358247" cy="5230216"/>
        </p:xfrm>
        <a:graphic>
          <a:graphicData uri="http://schemas.openxmlformats.org/drawingml/2006/table">
            <a:tbl>
              <a:tblPr/>
              <a:tblGrid>
                <a:gridCol w="5000660"/>
                <a:gridCol w="1214446"/>
                <a:gridCol w="1071570"/>
                <a:gridCol w="1071571"/>
              </a:tblGrid>
              <a:tr h="801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01.04.2025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факт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на                             01.04.2025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92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410,7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457,5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111,4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9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129,0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133,4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103,4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108,8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1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-20,3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106,9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158,4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148,2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91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97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0423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410,7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458,1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111,5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январь-март 2025года                                                                   к уровню января-марта 2024года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01.04.2024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01.04.2025года)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36828" y="428626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513,9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458,1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Снижение </a:t>
            </a:r>
            <a:r>
              <a:rPr lang="ru-RU" sz="1400" b="1" smtClean="0">
                <a:solidFill>
                  <a:schemeClr val="bg1"/>
                </a:solidFill>
              </a:rPr>
              <a:t>на 55,8 </a:t>
            </a:r>
            <a:r>
              <a:rPr lang="ru-RU" sz="1400" b="1" dirty="0" smtClean="0">
                <a:solidFill>
                  <a:schemeClr val="bg1"/>
                </a:solidFill>
              </a:rPr>
              <a:t>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3306</TotalTime>
  <Words>575</Words>
  <Application>Microsoft Office PowerPoint</Application>
  <PresentationFormat>Экран (4:3)</PresentationFormat>
  <Paragraphs>212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32" baseType="lpstr">
      <vt:lpstr>Arial</vt:lpstr>
      <vt:lpstr>Book Antiqua</vt:lpstr>
      <vt:lpstr>Calibri</vt:lpstr>
      <vt:lpstr>Georgia</vt:lpstr>
      <vt:lpstr>Lucida Sans</vt:lpstr>
      <vt:lpstr>Times New Roman</vt:lpstr>
      <vt:lpstr>Trebuchet MS</vt:lpstr>
      <vt:lpstr>Wingdings</vt:lpstr>
      <vt:lpstr>Wingdings 2</vt:lpstr>
      <vt:lpstr>Wingdings 3</vt:lpstr>
      <vt:lpstr>Апекс</vt:lpstr>
      <vt:lpstr>Городская</vt:lpstr>
      <vt:lpstr>Презентация PowerPoint</vt:lpstr>
      <vt:lpstr>Параметры бюджета муниципального образования Коромысловское сельское поселение</vt:lpstr>
      <vt:lpstr>Доходы бюджета муниципального образования «КОРОМЫСЛОВСКОЕ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январь-март 2025 года</vt:lpstr>
      <vt:lpstr>Факт поступления                                       за январь-март 2025 года</vt:lpstr>
      <vt:lpstr>Исполнение по налоговым и неналоговым доходам  бюджета МО «Коромысловское сельское поселение»                     за январь-март 2025 года</vt:lpstr>
      <vt:lpstr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январь-март 2025г.</vt:lpstr>
      <vt:lpstr>Презентация PowerPoint</vt:lpstr>
      <vt:lpstr>  Параметры расходов бюджета муниципального образования Коромысловское сельское поселение  </vt:lpstr>
      <vt:lpstr>Динамика расходов бюджета  муниципального образования Коромысловское сельское поселение на 01 апреля 2025 года</vt:lpstr>
      <vt:lpstr>Структура и динамика расходов бюджета муниципального образования Коромысловское сельское поселение по разделам классификации расходов (тыс.руб.)</vt:lpstr>
      <vt:lpstr>Структура расходов бюджета муниципального образования Коромысловское сельское поселение на 01.04.2025 г.</vt:lpstr>
      <vt:lpstr> Динамика расходов бюджета муниципального образования Коромысловское сельское поселение  на общегосударственные расходы на 01.04.2024-2025г.г.</vt:lpstr>
      <vt:lpstr> Динамика расходов бюджета муниципального образования Коромысловское сельское поселение  на национальную оборону на 01.04.2024-2025г.г.</vt:lpstr>
      <vt:lpstr> Динамика расходов бюджета муниципальногуо образования Коромысловское сельское поселение  на национальную экономику на 01.04.2024-2025г.г.</vt:lpstr>
      <vt:lpstr> Динамика расходов бюджета муниципального образования Коромысловское сельское поселение  на жилищно-коммунальное хозяйство на 01.04.2024-2025г.г.</vt:lpstr>
      <vt:lpstr> Динамика расходов бюджета муниципального образования Коромысловское сельское поселение  на социальную политику на 01.04.2024-2025г.г.</vt:lpstr>
      <vt:lpstr>Соотношение сумм бюджетных ассигнований в рамках программ к сумме бюджетных ассигнований на 01.04.2025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dc:creator>Лена</dc:creator>
  <cp:lastModifiedBy>1</cp:lastModifiedBy>
  <cp:revision>473</cp:revision>
  <cp:lastPrinted>2024-05-13T11:38:06Z</cp:lastPrinted>
  <dcterms:modified xsi:type="dcterms:W3CDTF">2025-04-15T07:48:44Z</dcterms:modified>
</cp:coreProperties>
</file>