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288" r:id="rId21"/>
    <p:sldId id="328" r:id="rId22"/>
    <p:sldId id="326" r:id="rId23"/>
    <p:sldId id="342" r:id="rId24"/>
    <p:sldId id="296" r:id="rId25"/>
    <p:sldId id="297" r:id="rId26"/>
    <p:sldId id="323" r:id="rId27"/>
    <p:sldId id="340" r:id="rId28"/>
    <p:sldId id="33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9857" autoAdjust="0"/>
  </p:normalViewPr>
  <p:slideViewPr>
    <p:cSldViewPr>
      <p:cViewPr varScale="1">
        <p:scale>
          <a:sx n="116" d="100"/>
          <a:sy n="116" d="100"/>
        </p:scale>
        <p:origin x="12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01.04.2025г.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01.04.2025.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1.405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541505056"/>
        <c:axId val="-1541495264"/>
        <c:axId val="0"/>
      </c:bar3DChart>
      <c:catAx>
        <c:axId val="-1541505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541495264"/>
        <c:crosses val="autoZero"/>
        <c:auto val="1"/>
        <c:lblAlgn val="ctr"/>
        <c:lblOffset val="100"/>
        <c:noMultiLvlLbl val="0"/>
      </c:catAx>
      <c:valAx>
        <c:axId val="-154149526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5415050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25082.5</c:v>
                </c:pt>
                <c:pt idx="1">
                  <c:v>4471.3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январь-март 2025г.</c:v>
                </c:pt>
                <c:pt idx="1">
                  <c:v>Факт по налоговым доходам за январь-март 2025г.</c:v>
                </c:pt>
                <c:pt idx="2">
                  <c:v>План по неналоговым доходам за январь-март 2025г.</c:v>
                </c:pt>
                <c:pt idx="3">
                  <c:v>Факт по неналоговым доходам за январь-март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17779.2</c:v>
                </c:pt>
                <c:pt idx="1">
                  <c:v>25082.5</c:v>
                </c:pt>
                <c:pt idx="2">
                  <c:v>3257.3</c:v>
                </c:pt>
                <c:pt idx="3">
                  <c:v>4471.3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541497984"/>
        <c:axId val="-1541503968"/>
      </c:barChart>
      <c:catAx>
        <c:axId val="-154149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541503968"/>
        <c:crosses val="autoZero"/>
        <c:auto val="1"/>
        <c:lblAlgn val="ctr"/>
        <c:lblOffset val="100"/>
        <c:noMultiLvlLbl val="0"/>
      </c:catAx>
      <c:valAx>
        <c:axId val="-1541503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541497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01.04.2025 года</c:v>
                </c:pt>
                <c:pt idx="2">
                  <c:v>факт на 01.04.2025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876661.2</c:v>
                </c:pt>
                <c:pt idx="1">
                  <c:v>900211.1</c:v>
                </c:pt>
                <c:pt idx="2">
                  <c:v>101261.1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1541503424"/>
        <c:axId val="-1541497440"/>
        <c:axId val="0"/>
      </c:bar3DChart>
      <c:catAx>
        <c:axId val="-1541503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541497440"/>
        <c:crosses val="autoZero"/>
        <c:auto val="1"/>
        <c:lblAlgn val="ctr"/>
        <c:lblOffset val="100"/>
        <c:tickMarkSkip val="2"/>
        <c:noMultiLvlLbl val="0"/>
      </c:catAx>
      <c:valAx>
        <c:axId val="-1541497440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54150342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  <a:alpha val="90000"/>
                </a:schemeClr>
              </a:solidFill>
              <a:ln w="19050">
                <a:solidFill>
                  <a:schemeClr val="accent4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60000"/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9.49883347914844E-2"/>
                  <c:y val="1.1227893223123236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3122630504520268E-3"/>
                  <c:y val="5.40211955686945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1604452221250122E-4"/>
                  <c:y val="6.765980854980749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3021775055895791E-2"/>
                  <c:y val="1.316380863455349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9459147467677649E-2"/>
                  <c:y val="0.1674256600158747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2.843321668124817E-2"/>
                  <c:y val="8.9421359158654221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2.6205526392534258E-2"/>
                  <c:y val="3.84771227537592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7323806746378941E-2"/>
                  <c:y val="5.2549491259438377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5.5810245941479535E-2"/>
                  <c:y val="1.2975021886399552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CEB966"/>
                </a:solidFill>
                <a:round/>
              </a:ln>
              <a:effectLst>
                <a:outerShdw blurRad="50800" dist="38100" dir="2700000" algn="tl" rotWithShape="0">
                  <a:srgbClr val="CEB966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8.6999999999999993</c:v>
                </c:pt>
                <c:pt idx="1">
                  <c:v>0.7</c:v>
                </c:pt>
                <c:pt idx="2">
                  <c:v>11.8</c:v>
                </c:pt>
                <c:pt idx="3">
                  <c:v>0.1</c:v>
                </c:pt>
                <c:pt idx="4">
                  <c:v>0.1</c:v>
                </c:pt>
                <c:pt idx="5">
                  <c:v>54</c:v>
                </c:pt>
                <c:pt idx="6">
                  <c:v>7.1</c:v>
                </c:pt>
                <c:pt idx="7">
                  <c:v>4.4000000000000004</c:v>
                </c:pt>
                <c:pt idx="8">
                  <c:v>10.9</c:v>
                </c:pt>
                <c:pt idx="9">
                  <c:v>2.2000000000000002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2024 год (факт на 01.04.2024)</c:v>
                </c:pt>
                <c:pt idx="1">
                  <c:v>2025 год (факт на 01.04.2025)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82908.5</c:v>
                </c:pt>
                <c:pt idx="1">
                  <c:v>89753.1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541502336"/>
        <c:axId val="-1541502880"/>
        <c:axId val="0"/>
      </c:bar3DChart>
      <c:catAx>
        <c:axId val="-154150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1541502880"/>
        <c:crosses val="autoZero"/>
        <c:auto val="1"/>
        <c:lblAlgn val="ctr"/>
        <c:lblOffset val="100"/>
        <c:noMultiLvlLbl val="0"/>
      </c:catAx>
      <c:valAx>
        <c:axId val="-154150288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-15415023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480299.3</c:v>
                </c:pt>
                <c:pt idx="1">
                  <c:v>95583.4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0.52973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62" y="2500339"/>
          <a:ext cx="1073266" cy="785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29553,8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0.68048</cdr:y>
    </cdr:from>
    <cdr:to>
      <cdr:x>0.38973</cdr:x>
      <cdr:y>0.83035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0" y="2942638"/>
          <a:ext cx="1080120" cy="6480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21036,5 тыс. руб.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январь-март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202402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январь-март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565975"/>
              </p:ext>
            </p:extLst>
          </p:nvPr>
        </p:nvGraphicFramePr>
        <p:xfrm>
          <a:off x="428596" y="1124744"/>
          <a:ext cx="8358247" cy="541002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01.04.2025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                            01.04.2025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17779,2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25082,5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6945,0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7621,9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4146,2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4638,5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2050,0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3055,8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2193,0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7081,0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322,9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1405,3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872,0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1095,3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125,6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3257,3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4471,3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137,3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668,9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1179,8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932,7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1671,4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1703,4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517,6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9029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137,8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21036,5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29553,8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январь-март 20</a:t>
            </a:r>
            <a:r>
              <a:rPr lang="en-US" sz="2800" dirty="0" smtClean="0"/>
              <a:t>2</a:t>
            </a:r>
            <a:r>
              <a:rPr lang="ru-RU" sz="2800" dirty="0" smtClean="0"/>
              <a:t>5 года к уровню января-марта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2024год  (факт на 01.04.2024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01.04.2025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18171,9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786082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29553,8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11381,9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апреля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564801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122256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731079,5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201694,9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900211,1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142960,8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79082,7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35821,0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79930,1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23062,1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4136,2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97658,4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3626,7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108003,0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365539,1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82908,5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477542,7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89753,1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47193,3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12402,8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65534,8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10856,2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34254,2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9417,8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40293,9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9574,6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85873,1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52469,5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100130,0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3718,7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5055,9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01.04.2025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315521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23062,1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35821,0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12758,9 тыс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1935,4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1180,9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28184" y="3669502"/>
            <a:ext cx="1000132" cy="82291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4635294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754,5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65666" y="274638"/>
            <a:ext cx="8229600" cy="13430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2683,0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3626,7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978836" y="4643446"/>
            <a:ext cx="1807610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943,7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799690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2025 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10856,2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12402,8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1546,6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9574,6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9417,8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156,8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275368"/>
            <a:ext cx="8229600" cy="122480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5055,9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3718,7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1337,2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7"/>
            <a:ext cx="8258204" cy="122159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9372763"/>
              </p:ext>
            </p:extLst>
          </p:nvPr>
        </p:nvGraphicFramePr>
        <p:xfrm>
          <a:off x="0" y="1484784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413008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01.04.2024г.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01.04.2025г.)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188779,0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180835,9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63913,7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53917,0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54834,1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41594,8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62835,0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77566,2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7092,8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7927,8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408,8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257,1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-305,4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-427,0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01.04.2025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5460103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+22328,9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457970,4 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60299,3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01.04.2025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01.04.2024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16 муниципальных программ на общую сумму 103669,7 тыс. рублей</a:t>
            </a:r>
            <a:endParaRPr lang="ru-RU" dirty="0">
              <a:solidFill>
                <a:srgbClr val="C9C2D1">
                  <a:lumMod val="50000"/>
                </a:srgb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480299,3 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-43370,4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3213637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01.04.2024г)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01.04.2025г)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727362,7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895466,0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731079,5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900211,1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-3716,8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-4745,1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</a:t>
            </a:r>
            <a:r>
              <a:rPr lang="en-US" dirty="0" smtClean="0"/>
              <a:t>-</a:t>
            </a:r>
            <a:r>
              <a:rPr lang="ru-RU" dirty="0" smtClean="0"/>
              <a:t>март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7477555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январь-март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80756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4957</TotalTime>
  <Words>1701</Words>
  <Application>Microsoft Office PowerPoint</Application>
  <PresentationFormat>Экран (4:3)</PresentationFormat>
  <Paragraphs>368</Paragraphs>
  <Slides>28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Book Antiqua</vt:lpstr>
      <vt:lpstr>Calibri</vt:lpstr>
      <vt:lpstr>Cambria Math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январь-март 2025 года</vt:lpstr>
      <vt:lpstr>Факт поступления                                       за январь-март 2025 года</vt:lpstr>
      <vt:lpstr>Исполнение по налоговым и неналоговым доходам  бюджета МО «Кузоватовский район»                                                   за январь-март 2025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январь-март 2025г.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апреля 2025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01.04.2025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01.04.2025 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769</cp:revision>
  <dcterms:modified xsi:type="dcterms:W3CDTF">2025-04-17T05:50:23Z</dcterms:modified>
</cp:coreProperties>
</file>