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8" r:id="rId1"/>
  </p:sldMasterIdLst>
  <p:notesMasterIdLst>
    <p:notesMasterId r:id="rId21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294" r:id="rId17"/>
    <p:sldId id="334" r:id="rId18"/>
    <p:sldId id="326" r:id="rId19"/>
    <p:sldId id="32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1.2829999999999999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517074096"/>
        <c:axId val="-1517071920"/>
        <c:axId val="0"/>
      </c:bar3DChart>
      <c:catAx>
        <c:axId val="-1517074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517071920"/>
        <c:crosses val="autoZero"/>
        <c:auto val="1"/>
        <c:lblAlgn val="ctr"/>
        <c:lblOffset val="100"/>
        <c:noMultiLvlLbl val="0"/>
      </c:catAx>
      <c:valAx>
        <c:axId val="-15170719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5170740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7159.6</c:v>
                </c:pt>
                <c:pt idx="1">
                  <c:v>365.2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104889666571"/>
          <c:y val="7.01156858772376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5841</c:v>
                </c:pt>
                <c:pt idx="1">
                  <c:v>7159.6</c:v>
                </c:pt>
                <c:pt idx="2">
                  <c:v>26</c:v>
                </c:pt>
                <c:pt idx="3">
                  <c:v>365.2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517071376"/>
        <c:axId val="-1736255472"/>
      </c:barChart>
      <c:catAx>
        <c:axId val="-151707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736255472"/>
        <c:crosses val="autoZero"/>
        <c:auto val="1"/>
        <c:lblAlgn val="ctr"/>
        <c:lblOffset val="100"/>
        <c:noMultiLvlLbl val="0"/>
      </c:catAx>
      <c:valAx>
        <c:axId val="-173625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517071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41285.4</c:v>
                </c:pt>
                <c:pt idx="1">
                  <c:v>81108.5</c:v>
                </c:pt>
                <c:pt idx="2">
                  <c:v>5730.9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514985552"/>
        <c:axId val="-1514993712"/>
      </c:barChart>
      <c:catAx>
        <c:axId val="-151498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14993712"/>
        <c:crosses val="autoZero"/>
        <c:auto val="1"/>
        <c:lblAlgn val="ctr"/>
        <c:lblOffset val="100"/>
        <c:noMultiLvlLbl val="0"/>
      </c:catAx>
      <c:valAx>
        <c:axId val="-151499371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5149855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05CFF4-5E89-4682-935A-939CCF7C36AA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F6FF5861-EBFC-4B3A-8321-B5214EEA6A20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A0F82B-A8AB-4416-AD85-B7B110E69261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CCA5E81-B527-46EE-955D-0A397055091A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3.2407407407407295E-2"/>
                  <c:y val="0.1153150317381167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240F5EE-8241-48C4-8FC1-47466D5E88E4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597AB56-4440-4565-8A58-085614A3AB5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3200884611645767E-2"/>
                  <c:y val="0.17297254760717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1063A84-F200-4EC9-8DB7-9210665FD265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670EF43C-573E-46D9-BCF9-148F2A9BFD46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BD1EDA-83F5-4A37-9BBE-A36A7FE52E7F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66C1581-6E04-42A2-A41F-66C39C7DAF08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B3BE63-7EC6-4ADF-B6FC-9203897CFC63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6C7C94E-92B9-4C5A-9892-23C0090BE05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CF32FA-7AF3-48D5-941A-5E869A3741A1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A151023-89DF-4A11-B3CE-AD208F9F79A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13</c:v>
                </c:pt>
                <c:pt idx="1">
                  <c:v>0.5</c:v>
                </c:pt>
                <c:pt idx="2">
                  <c:v>0.1</c:v>
                </c:pt>
                <c:pt idx="3">
                  <c:v>6.5</c:v>
                </c:pt>
                <c:pt idx="4">
                  <c:v>71.8</c:v>
                </c:pt>
                <c:pt idx="5">
                  <c:v>7.8</c:v>
                </c:pt>
                <c:pt idx="6">
                  <c:v>0.3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1069.4000000000001</c:v>
                </c:pt>
                <c:pt idx="1">
                  <c:v>4072.2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60000"/>
        <a:lumOff val="4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2">
              <a:lumMod val="75000"/>
            </a:schemeClr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56281.4</c:v>
                </c:pt>
                <c:pt idx="1">
                  <c:v>25554.6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0.38077</cdr:x>
      <cdr:y>0.4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33614" y="1872208"/>
          <a:ext cx="1153843" cy="564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7524,8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5867,0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14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59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05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8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5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5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4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  <p:sldLayoutId id="2147484470" r:id="rId12"/>
    <p:sldLayoutId id="2147484471" r:id="rId13"/>
    <p:sldLayoutId id="2147484472" r:id="rId14"/>
    <p:sldLayoutId id="2147484473" r:id="rId15"/>
    <p:sldLayoutId id="2147484474" r:id="rId16"/>
    <p:sldLayoutId id="21474844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921986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557909"/>
              </p:ext>
            </p:extLst>
          </p:nvPr>
        </p:nvGraphicFramePr>
        <p:xfrm>
          <a:off x="285717" y="928670"/>
          <a:ext cx="8715438" cy="481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8034,5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81108,5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8407,5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7976,3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1536,9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99623,0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59446,1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4072,2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431632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621174" y="2393145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1828,5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28331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1536,9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99835" y="3679029"/>
            <a:ext cx="1000132" cy="82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1471" y="4643446"/>
            <a:ext cx="1914975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291,6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01.04.2025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79,8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19,7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60,1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0478"/>
            <a:ext cx="8286840" cy="172635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«Жилищно-коммунальное хозяйство» на  </a:t>
            </a:r>
            <a:r>
              <a:rPr lang="ru-RU" sz="1800" i="1" dirty="0" smtClean="0">
                <a:solidFill>
                  <a:srgbClr val="00B0F0"/>
                </a:solidFill>
              </a:rPr>
              <a:t>01.04.2024 </a:t>
            </a:r>
            <a:r>
              <a:rPr lang="ru-RU" sz="1800" i="1" dirty="0" smtClean="0">
                <a:solidFill>
                  <a:srgbClr val="00B0F0"/>
                </a:solidFill>
              </a:rPr>
              <a:t>-2025 г.г., тыс.руб.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843635936"/>
              </p:ext>
            </p:extLst>
          </p:nvPr>
        </p:nvGraphicFramePr>
        <p:xfrm>
          <a:off x="600311" y="2060848"/>
          <a:ext cx="8215402" cy="47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01.04.2025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58,5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58,5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316894"/>
            <a:ext cx="8229600" cy="15279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10853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612475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2025 года запланирована реализация  1 программа.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</a:t>
            </a:r>
            <a:r>
              <a:rPr lang="ru-RU" sz="2800" i="1" dirty="0" smtClean="0"/>
              <a:t>56281,4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3885,7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16632"/>
            <a:ext cx="8543955" cy="1584176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878048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78276,3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81108,5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-2832,2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404664"/>
            <a:ext cx="8229600" cy="1524000"/>
          </a:xfrm>
          <a:solidFill>
            <a:srgbClr val="99FF99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Исполнение плана                                    за январь- март 20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 года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054927"/>
              </p:ext>
            </p:extLst>
          </p:nvPr>
        </p:nvGraphicFramePr>
        <p:xfrm>
          <a:off x="502282" y="206084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229600" cy="152400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январь-март 2025 </a:t>
            </a:r>
            <a:r>
              <a:rPr lang="ru-RU" dirty="0" err="1" smtClean="0">
                <a:solidFill>
                  <a:schemeClr val="bg1"/>
                </a:solidFill>
              </a:rPr>
              <a:t>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737817"/>
              </p:ext>
            </p:extLst>
          </p:nvPr>
        </p:nvGraphicFramePr>
        <p:xfrm>
          <a:off x="533400" y="1916832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072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за январь-март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375897"/>
              </p:ext>
            </p:extLst>
          </p:nvPr>
        </p:nvGraphicFramePr>
        <p:xfrm>
          <a:off x="107504" y="1772816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609201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01.04.2025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01.04.2025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5841,0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5200,5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568,0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593,0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14,0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13,7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5867,0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7524,8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392446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Динамика поступления налоговых и неналоговых доходов за январь-март 2025года к уровню января-марта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2025 год  (факт на 01.04.2025 года)</a:t>
            </a:r>
            <a:endParaRPr lang="ru-RU" sz="24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5788,3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7524,8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75951" y="4429132"/>
            <a:ext cx="176762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1736,5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3757</TotalTime>
  <Words>705</Words>
  <Application>Microsoft Office PowerPoint</Application>
  <PresentationFormat>Экран (4:3)</PresentationFormat>
  <Paragraphs>233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 март 2025 года</vt:lpstr>
      <vt:lpstr>Факт поступления                                       за январь-март 2025 годА</vt:lpstr>
      <vt:lpstr>Исполнение по налоговым и неналоговым доходам бюджета МО «Кузоватовское городское поселение» за январь-март 2025 года</vt:lpstr>
      <vt:lpstr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апреля 2025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01.04.2025 года</vt:lpstr>
      <vt:lpstr>Презентация PowerPoint</vt:lpstr>
      <vt:lpstr>Презентация PowerPoint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01.04.2024 -2025 г.г., тыс.руб. </vt:lpstr>
      <vt:lpstr>Презентация PowerPoint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615</cp:revision>
  <cp:lastPrinted>2024-05-13T11:59:59Z</cp:lastPrinted>
  <dcterms:modified xsi:type="dcterms:W3CDTF">2025-04-15T12:45:56Z</dcterms:modified>
</cp:coreProperties>
</file>