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65" autoAdjust="0"/>
    <p:restoredTop sz="97429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01.04.2025г.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01.04.2025г.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4.444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431035024"/>
        <c:axId val="-1431033392"/>
        <c:axId val="0"/>
      </c:bar3DChart>
      <c:catAx>
        <c:axId val="-143103502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1431033392"/>
        <c:crosses val="autoZero"/>
        <c:auto val="1"/>
        <c:lblAlgn val="ctr"/>
        <c:lblOffset val="100"/>
        <c:noMultiLvlLbl val="0"/>
      </c:catAx>
      <c:valAx>
        <c:axId val="-14310333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4310350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2245.6999999999998</c:v>
                </c:pt>
                <c:pt idx="1">
                  <c:v>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- март 2025г.</c:v>
                </c:pt>
                <c:pt idx="1">
                  <c:v>Факт по налоговым доходам за январь - март 2025г.</c:v>
                </c:pt>
                <c:pt idx="2">
                  <c:v>План по неналоговым доходам за январь-март 2025г.</c:v>
                </c:pt>
                <c:pt idx="3">
                  <c:v>Факт по неналоговым доходам за январь- март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500</c:v>
                </c:pt>
                <c:pt idx="1">
                  <c:v>2245.6999999999998</c:v>
                </c:pt>
                <c:pt idx="2">
                  <c:v>7</c:v>
                </c:pt>
                <c:pt idx="3">
                  <c:v>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447693680"/>
        <c:axId val="-1448096944"/>
      </c:barChart>
      <c:catAx>
        <c:axId val="-144769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448096944"/>
        <c:crosses val="autoZero"/>
        <c:auto val="1"/>
        <c:lblAlgn val="ctr"/>
        <c:lblOffset val="100"/>
        <c:noMultiLvlLbl val="0"/>
      </c:catAx>
      <c:valAx>
        <c:axId val="-1448096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447693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01.04.2025 года</c:v>
                </c:pt>
                <c:pt idx="2">
                  <c:v>факт на 01.04.2025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9851.7000000000007</c:v>
                </c:pt>
                <c:pt idx="1">
                  <c:v>11537.9</c:v>
                </c:pt>
                <c:pt idx="2">
                  <c:v>1300.5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014529472"/>
        <c:axId val="-1014526752"/>
        <c:axId val="0"/>
      </c:bar3DChart>
      <c:catAx>
        <c:axId val="-1014529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014526752"/>
        <c:crosses val="autoZero"/>
        <c:auto val="1"/>
        <c:lblAlgn val="ctr"/>
        <c:lblOffset val="100"/>
        <c:tickMarkSkip val="2"/>
        <c:noMultiLvlLbl val="0"/>
      </c:catAx>
      <c:valAx>
        <c:axId val="-101452675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01452947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8970788373675513E-2"/>
                  <c:y val="1.58285770927142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2759064839117332E-2"/>
                  <c:y val="-4.656676732771034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69.900000000000006</c:v>
                </c:pt>
                <c:pt idx="1">
                  <c:v>1.4</c:v>
                </c:pt>
                <c:pt idx="2">
                  <c:v>0.3</c:v>
                </c:pt>
                <c:pt idx="3">
                  <c:v>17.3</c:v>
                </c:pt>
                <c:pt idx="4">
                  <c:v>9.6</c:v>
                </c:pt>
                <c:pt idx="5">
                  <c:v>0.4</c:v>
                </c:pt>
                <c:pt idx="6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1989.1</c:v>
                </c:pt>
                <c:pt idx="1">
                  <c:v>3262.7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2542</c:v>
                </c:pt>
                <c:pt idx="1">
                  <c:v>7275.2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0.71378</cdr:y>
    </cdr:from>
    <cdr:to>
      <cdr:x>0.39077</cdr:x>
      <cdr:y>0.86246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0" y="3086654"/>
          <a:ext cx="1088694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507,0 </a:t>
          </a:r>
          <a:r>
            <a:rPr lang="ru-RU" sz="1800" b="1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0.61387</cdr:y>
    </cdr:from>
    <cdr:to>
      <cdr:x>0.52973</cdr:x>
      <cdr:y>0.81369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654606"/>
          <a:ext cx="1080135" cy="86409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2253,3</a:t>
          </a:r>
        </a:p>
        <a:p xmlns:a="http://schemas.openxmlformats.org/drawingml/2006/main">
          <a:pPr algn="ctr"/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апреля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115868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481379"/>
              </p:ext>
            </p:extLst>
          </p:nvPr>
        </p:nvGraphicFramePr>
        <p:xfrm>
          <a:off x="285717" y="908721"/>
          <a:ext cx="8606763" cy="4728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098"/>
                <a:gridCol w="1098050"/>
                <a:gridCol w="1189553"/>
                <a:gridCol w="1079207"/>
                <a:gridCol w="1154566"/>
                <a:gridCol w="1113271"/>
                <a:gridCol w="776018"/>
              </a:tblGrid>
              <a:tr h="93896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1989,1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11537,9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3262,7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8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4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7014,6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8067,4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2617,9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7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062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2370,7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87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81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501585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01.04.2025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1078,6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2617,9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1539,3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01.04.2024-2025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29,2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36,3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7,1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8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01.04.2024-2025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598,9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346,1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252,8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01.04.2024-2025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271,7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230,2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41,5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5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01.04.2024-2025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01.04.2024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10,7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32,2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21,5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01.04.2025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837288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751447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.24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01.04.25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10046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11537,9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-211,2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-1560,6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01.04.2025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3044633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</a:t>
            </a:r>
            <a:r>
              <a:rPr lang="ru-RU" sz="2800" i="1" dirty="0" smtClean="0"/>
              <a:t>3102,6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–576,3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январь-март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38968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 - март 2025 года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252907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 март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0962127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январь-март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414431"/>
              </p:ext>
            </p:extLst>
          </p:nvPr>
        </p:nvGraphicFramePr>
        <p:xfrm>
          <a:off x="428596" y="1428740"/>
          <a:ext cx="8358247" cy="4761934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январь-март 2025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январь-март   2025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2245,7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в 4,4 раза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139,8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108,4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171,0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1821,2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в 10,6 раза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64,9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154,5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219,8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139,1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108,6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108,6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507,0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2253,3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в 4,4 раза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январь-март 2025 года к уровню января-марта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01.04.2024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</a:t>
            </a:r>
            <a:r>
              <a:rPr lang="ru-RU" sz="2400" b="1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на 01.04.2025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39239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663,6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2253,3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Увеличение </a:t>
            </a:r>
            <a:r>
              <a:rPr lang="ru-RU" sz="1400" b="1" smtClean="0">
                <a:solidFill>
                  <a:schemeClr val="tx1"/>
                </a:solidFill>
              </a:rPr>
              <a:t>на 1589,7 </a:t>
            </a:r>
            <a:r>
              <a:rPr lang="ru-RU" sz="1400" b="1" dirty="0" smtClean="0">
                <a:solidFill>
                  <a:schemeClr val="tx1"/>
                </a:solidFill>
              </a:rPr>
              <a:t>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4389</TotalTime>
  <Words>799</Words>
  <Application>Microsoft Office PowerPoint</Application>
  <PresentationFormat>Экран (4:3)</PresentationFormat>
  <Paragraphs>244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январь-март 2025 года</vt:lpstr>
      <vt:lpstr>Факт поступления                                       за январь - март 2025 года</vt:lpstr>
      <vt:lpstr>Исполнение по налоговым и неналоговым доходам бюджета МО «Безводовское сельское поселения»                                          за январь- март 2025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январь-март 2025г.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апреля 2025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01.04.2025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01.04.2025 года (в тыс.руб.)</vt:lpstr>
      <vt:lpstr>Соотношение сумм бюджетных ассигнований в рамках программ к сумме бюджетных ассигнований на 01.04.2025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620</cp:revision>
  <cp:lastPrinted>2024-05-13T10:34:10Z</cp:lastPrinted>
  <dcterms:modified xsi:type="dcterms:W3CDTF">2025-04-15T06:37:55Z</dcterms:modified>
</cp:coreProperties>
</file>