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01.06.2025г.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01.06.2025г.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2.5569999999999999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57521920"/>
        <c:axId val="1057518112"/>
        <c:axId val="0"/>
      </c:bar3DChart>
      <c:catAx>
        <c:axId val="10575219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057518112"/>
        <c:crosses val="autoZero"/>
        <c:auto val="1"/>
        <c:lblAlgn val="ctr"/>
        <c:lblOffset val="100"/>
        <c:noMultiLvlLbl val="0"/>
      </c:catAx>
      <c:valAx>
        <c:axId val="10575181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57521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2964.3</c:v>
                </c:pt>
                <c:pt idx="1">
                  <c:v>52.2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- май 2025г.</c:v>
                </c:pt>
                <c:pt idx="1">
                  <c:v>Факт по налоговым доходам за январь - май 2025г.</c:v>
                </c:pt>
                <c:pt idx="2">
                  <c:v>План по неналоговым доходам за январь- май 2025г.</c:v>
                </c:pt>
                <c:pt idx="3">
                  <c:v>Факт по неналоговым доходам за январь- май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1133</c:v>
                </c:pt>
                <c:pt idx="1">
                  <c:v>2964.3</c:v>
                </c:pt>
                <c:pt idx="2">
                  <c:v>46.9</c:v>
                </c:pt>
                <c:pt idx="3">
                  <c:v>52.2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48750992"/>
        <c:axId val="649176320"/>
      </c:barChart>
      <c:catAx>
        <c:axId val="64875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49176320"/>
        <c:crosses val="autoZero"/>
        <c:auto val="1"/>
        <c:lblAlgn val="ctr"/>
        <c:lblOffset val="100"/>
        <c:noMultiLvlLbl val="0"/>
      </c:catAx>
      <c:valAx>
        <c:axId val="64917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48750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01.06.2025 года</c:v>
                </c:pt>
                <c:pt idx="2">
                  <c:v>факт на 01.05.2025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9851.7000000000007</c:v>
                </c:pt>
                <c:pt idx="1">
                  <c:v>14384.2</c:v>
                </c:pt>
                <c:pt idx="2">
                  <c:v>4801.8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147139072"/>
        <c:axId val="1147141792"/>
        <c:axId val="0"/>
      </c:bar3DChart>
      <c:catAx>
        <c:axId val="114713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147141792"/>
        <c:crosses val="autoZero"/>
        <c:auto val="1"/>
        <c:lblAlgn val="ctr"/>
        <c:lblOffset val="100"/>
        <c:tickMarkSkip val="2"/>
        <c:noMultiLvlLbl val="0"/>
      </c:catAx>
      <c:valAx>
        <c:axId val="114714179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713907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8970788373675513E-2"/>
                  <c:y val="1.58285770927142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2759064839117332E-2"/>
                  <c:y val="-4.656676732771034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64.3</c:v>
                </c:pt>
                <c:pt idx="1">
                  <c:v>11</c:v>
                </c:pt>
                <c:pt idx="2">
                  <c:v>0.3</c:v>
                </c:pt>
                <c:pt idx="3">
                  <c:v>16.899999999999999</c:v>
                </c:pt>
                <c:pt idx="4">
                  <c:v>15.4</c:v>
                </c:pt>
                <c:pt idx="5">
                  <c:v>1</c:v>
                </c:pt>
                <c:pt idx="6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3372.3</c:v>
                </c:pt>
                <c:pt idx="1">
                  <c:v>4801.8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4300.8999999999996</c:v>
                </c:pt>
                <c:pt idx="1">
                  <c:v>9923.2000000000007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0.71378</cdr:y>
    </cdr:from>
    <cdr:to>
      <cdr:x>0.39077</cdr:x>
      <cdr:y>0.86246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0" y="3086654"/>
          <a:ext cx="1088694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1179,9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0.61387</cdr:y>
    </cdr:from>
    <cdr:to>
      <cdr:x>0.52973</cdr:x>
      <cdr:y>0.81369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654606"/>
          <a:ext cx="1080135" cy="86409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3016,5</a:t>
          </a:r>
        </a:p>
        <a:p xmlns:a="http://schemas.openxmlformats.org/drawingml/2006/main">
          <a:pPr algn="ctr"/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июня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57211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061740"/>
              </p:ext>
            </p:extLst>
          </p:nvPr>
        </p:nvGraphicFramePr>
        <p:xfrm>
          <a:off x="285717" y="908721"/>
          <a:ext cx="8606763" cy="4728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98"/>
                <a:gridCol w="1098050"/>
                <a:gridCol w="1189553"/>
                <a:gridCol w="1079207"/>
                <a:gridCol w="1154566"/>
                <a:gridCol w="1113271"/>
                <a:gridCol w="776018"/>
              </a:tblGrid>
              <a:tr h="93896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01.06.2025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14384,2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4801,8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8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4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7014,6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1978,3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9257,4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3788,8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7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062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2370,7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2220,9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87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81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8937626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01.06.2025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1978,3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3788,8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1810,5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01.06.2024-2025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50,1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66,9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16,8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8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01.06.2024-2025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898,1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456,3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441,8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01.06.2024-2025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402,9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399,7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3,2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5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01.06.2024-2025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01.06.2024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01.062025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42,9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53,6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 10,7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01.06.2025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635739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31208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01.06.24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.25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10046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</a:t>
                      </a:r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14384,2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4406,9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01.06.2025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5577080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</a:t>
            </a:r>
            <a:r>
              <a:rPr lang="ru-RU" sz="2800" i="1" dirty="0" smtClean="0"/>
              <a:t>4300,9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–856,0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январь-май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4019476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 - май 2025 года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20859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 май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654650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январь-май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197987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январь-май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январь-май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1133,0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2964,3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2,6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265,1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102,4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171,0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1835,8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10,7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66,1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124,7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650,0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797,3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122,7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46,9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52,2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111,3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46,9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52,2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1179,9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3016,5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255,7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январь-май 2025 года к уровню января-мая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01.06.2024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01.06.2025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9239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992,0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3016,5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Увеличение </a:t>
            </a:r>
            <a:r>
              <a:rPr lang="ru-RU" sz="1400" b="1" smtClean="0">
                <a:solidFill>
                  <a:schemeClr val="tx1"/>
                </a:solidFill>
              </a:rPr>
              <a:t>на 2024,5 </a:t>
            </a:r>
            <a:r>
              <a:rPr lang="ru-RU" sz="1400" b="1" dirty="0" smtClean="0">
                <a:solidFill>
                  <a:schemeClr val="tx1"/>
                </a:solidFill>
              </a:rPr>
              <a:t>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4613</TotalTime>
  <Words>800</Words>
  <Application>Microsoft Office PowerPoint</Application>
  <PresentationFormat>Экран (4:3)</PresentationFormat>
  <Paragraphs>246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январь-май 2025 года</vt:lpstr>
      <vt:lpstr>Факт поступления                                       за январь - май 2025 года</vt:lpstr>
      <vt:lpstr>Исполнение по налоговым и неналоговым доходам бюджета МО «Безводовское сельское поселения»                                          за январь- май 2025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январь-май 2025г.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июня 2025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01.06.2025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01.06.2025 года (в тыс.руб.)</vt:lpstr>
      <vt:lpstr>Соотношение сумм бюджетных ассигнований в рамках программ к сумме бюджетных ассигнований на 01.06.2025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653</cp:revision>
  <cp:lastPrinted>2024-05-13T10:34:10Z</cp:lastPrinted>
  <dcterms:modified xsi:type="dcterms:W3CDTF">2025-06-16T12:16:50Z</dcterms:modified>
</cp:coreProperties>
</file>