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1.xml" ContentType="application/vnd.openxmlformats-officedocument.presentationml.notesSlide+xml"/>
  <Override PartName="/ppt/charts/chart4.xml" ContentType="application/vnd.openxmlformats-officedocument.drawingml.chart+xml"/>
  <Override PartName="/ppt/notesSlides/notesSlide2.xml" ContentType="application/vnd.openxmlformats-officedocument.presentationml.notesSlide+xml"/>
  <Override PartName="/ppt/charts/chart5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2.xml" ContentType="application/vnd.openxmlformats-officedocument.drawingml.chartshape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6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3.xml" ContentType="application/vnd.openxmlformats-officedocument.drawingml.chartshapes+xml"/>
  <Override PartName="/ppt/notesSlides/notesSlide6.xml" ContentType="application/vnd.openxmlformats-officedocument.presentationml.notesSlide+xml"/>
  <Override PartName="/ppt/charts/chart7.xml" ContentType="application/vnd.openxmlformats-officedocument.drawingml.chart+xml"/>
  <Override PartName="/ppt/drawings/drawing4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458" r:id="rId1"/>
  </p:sldMasterIdLst>
  <p:notesMasterIdLst>
    <p:notesMasterId r:id="rId22"/>
  </p:notesMasterIdLst>
  <p:sldIdLst>
    <p:sldId id="299" r:id="rId2"/>
    <p:sldId id="313" r:id="rId3"/>
    <p:sldId id="314" r:id="rId4"/>
    <p:sldId id="315" r:id="rId5"/>
    <p:sldId id="321" r:id="rId6"/>
    <p:sldId id="322" r:id="rId7"/>
    <p:sldId id="323" r:id="rId8"/>
    <p:sldId id="324" r:id="rId9"/>
    <p:sldId id="325" r:id="rId10"/>
    <p:sldId id="278" r:id="rId11"/>
    <p:sldId id="329" r:id="rId12"/>
    <p:sldId id="283" r:id="rId13"/>
    <p:sldId id="284" r:id="rId14"/>
    <p:sldId id="327" r:id="rId15"/>
    <p:sldId id="330" r:id="rId16"/>
    <p:sldId id="336" r:id="rId17"/>
    <p:sldId id="294" r:id="rId18"/>
    <p:sldId id="334" r:id="rId19"/>
    <p:sldId id="326" r:id="rId20"/>
    <p:sldId id="328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99"/>
    <a:srgbClr val="66FFFF"/>
    <a:srgbClr val="990099"/>
    <a:srgbClr val="00FFFF"/>
    <a:srgbClr val="009999"/>
    <a:srgbClr val="33CCCC"/>
    <a:srgbClr val="99FF99"/>
    <a:srgbClr val="9999FF"/>
    <a:srgbClr val="99FFCC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78" autoAdjust="0"/>
    <p:restoredTop sz="91286" autoAdjust="0"/>
  </p:normalViewPr>
  <p:slideViewPr>
    <p:cSldViewPr>
      <p:cViewPr varScale="1">
        <p:scale>
          <a:sx n="106" d="100"/>
          <a:sy n="106" d="100"/>
        </p:scale>
        <p:origin x="1386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2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3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Microsoft_Excel_Worksheet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на 01.06.2025г.</c:v>
                </c:pt>
              </c:strCache>
            </c:strRef>
          </c:tx>
          <c:spPr>
            <a:solidFill>
              <a:srgbClr val="FF66CC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Лист1!$B$2</c:f>
              <c:numCache>
                <c:formatCode>0%</c:formatCode>
                <c:ptCount val="1"/>
                <c:pt idx="0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 на 01.06.2025г.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Лист1!$C$2</c:f>
              <c:numCache>
                <c:formatCode>0%</c:formatCode>
                <c:ptCount val="1"/>
                <c:pt idx="0">
                  <c:v>1.135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-1958107824"/>
        <c:axId val="-1958105648"/>
        <c:axId val="0"/>
      </c:bar3DChart>
      <c:catAx>
        <c:axId val="-195810782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-1958105648"/>
        <c:crosses val="autoZero"/>
        <c:auto val="1"/>
        <c:lblAlgn val="ctr"/>
        <c:lblOffset val="100"/>
        <c:noMultiLvlLbl val="0"/>
      </c:catAx>
      <c:valAx>
        <c:axId val="-1958105648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-1958107824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>
                <a:solidFill>
                  <a:schemeClr val="bg1"/>
                </a:solidFill>
              </a:defRPr>
            </a:pPr>
            <a:r>
              <a:rPr lang="ru-RU" dirty="0">
                <a:solidFill>
                  <a:schemeClr val="bg1"/>
                </a:solidFill>
              </a:rPr>
              <a:t>тыс.рублей</a:t>
            </a:r>
          </a:p>
        </c:rich>
      </c:tx>
      <c:layout>
        <c:manualLayout>
          <c:xMode val="edge"/>
          <c:yMode val="edge"/>
          <c:x val="0.42983413531642145"/>
          <c:y val="8.8105726872247676E-3"/>
        </c:manualLayout>
      </c:layout>
      <c:overlay val="0"/>
    </c:title>
    <c:autoTitleDeleted val="0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тыс.рублей</c:v>
                </c:pt>
              </c:strCache>
            </c:strRef>
          </c:tx>
          <c:spPr>
            <a:ln>
              <a:solidFill>
                <a:srgbClr val="66FF66"/>
              </a:solidFill>
            </a:ln>
          </c:spPr>
          <c:explosion val="25"/>
          <c:dPt>
            <c:idx val="0"/>
            <c:bubble3D val="0"/>
            <c:spPr>
              <a:solidFill>
                <a:srgbClr val="00B050"/>
              </a:solidFill>
              <a:ln>
                <a:solidFill>
                  <a:srgbClr val="66FF66"/>
                </a:solidFill>
              </a:ln>
            </c:spPr>
          </c:dPt>
          <c:dPt>
            <c:idx val="1"/>
            <c:bubble3D val="0"/>
            <c:spPr>
              <a:solidFill>
                <a:srgbClr val="FFC000"/>
              </a:solidFill>
              <a:ln>
                <a:solidFill>
                  <a:srgbClr val="66FF66"/>
                </a:solidFill>
              </a:ln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aseline="0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Налоговые доходы</c:v>
                </c:pt>
                <c:pt idx="1">
                  <c:v>Неналоговые доходы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12480.1</c:v>
                </c:pt>
                <c:pt idx="1">
                  <c:v>1163.4000000000001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overlay val="0"/>
      <c:txPr>
        <a:bodyPr/>
        <a:lstStyle/>
        <a:p>
          <a:pPr>
            <a:defRPr sz="2400" baseline="0">
              <a:solidFill>
                <a:schemeClr val="bg1"/>
              </a:solidFill>
            </a:defRPr>
          </a:pPr>
          <a:endParaRPr lang="ru-RU"/>
        </a:p>
      </c:txPr>
    </c:legend>
    <c:plotVisOnly val="1"/>
    <c:dispBlanksAs val="gap"/>
    <c:showDLblsOverMax val="0"/>
  </c:chart>
  <c:spPr>
    <a:gradFill rotWithShape="1">
      <a:gsLst>
        <a:gs pos="0">
          <a:schemeClr val="accent5">
            <a:shade val="45000"/>
            <a:satMod val="155000"/>
          </a:schemeClr>
        </a:gs>
        <a:gs pos="60000">
          <a:schemeClr val="accent5">
            <a:shade val="95000"/>
            <a:satMod val="150000"/>
          </a:schemeClr>
        </a:gs>
        <a:gs pos="100000">
          <a:schemeClr val="accent5">
            <a:tint val="87000"/>
            <a:satMod val="250000"/>
          </a:schemeClr>
        </a:gs>
      </a:gsLst>
      <a:lin ang="16200000" scaled="0"/>
    </a:gradFill>
    <a:ln w="9525" cap="flat" cmpd="sng" algn="ctr">
      <a:solidFill>
        <a:schemeClr val="accent5">
          <a:satMod val="150000"/>
        </a:schemeClr>
      </a:solidFill>
      <a:prstDash val="solid"/>
    </a:ln>
    <a:effectLst>
      <a:outerShdw blurRad="65500" dist="38100" dir="5400000" rotWithShape="0">
        <a:srgbClr val="000000">
          <a:alpha val="40000"/>
        </a:srgbClr>
      </a:outerShdw>
    </a:effectLst>
  </c:spPr>
  <c:txPr>
    <a:bodyPr/>
    <a:lstStyle/>
    <a:p>
      <a:pPr>
        <a:defRPr>
          <a:solidFill>
            <a:schemeClr val="lt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383104889666571"/>
          <c:y val="7.0115685877237613E-2"/>
          <c:w val="0.8698676727909016"/>
          <c:h val="0.583126508104456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00CC99"/>
            </a:solidFill>
          </c:spPr>
          <c:invertIfNegative val="0"/>
          <c:dPt>
            <c:idx val="2"/>
            <c:invertIfNegative val="0"/>
            <c:bubble3D val="0"/>
            <c:spPr>
              <a:solidFill>
                <a:srgbClr val="33CCFF"/>
              </a:solidFill>
            </c:spPr>
          </c:dPt>
          <c:dPt>
            <c:idx val="3"/>
            <c:invertIfNegative val="0"/>
            <c:bubble3D val="0"/>
            <c:spPr>
              <a:solidFill>
                <a:srgbClr val="33CCFF"/>
              </a:solidFill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План по налоговым доходам за январь-май 2025г.</c:v>
                </c:pt>
                <c:pt idx="1">
                  <c:v>Факт по налоговым доходам за январь-май 2025г.</c:v>
                </c:pt>
                <c:pt idx="2">
                  <c:v>План по неналоговым доходам за январь-май 2025г.</c:v>
                </c:pt>
                <c:pt idx="3">
                  <c:v>Факт по неналоговым доходам за январь-май 2025г.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11664</c:v>
                </c:pt>
                <c:pt idx="1">
                  <c:v>12480.1</c:v>
                </c:pt>
                <c:pt idx="2">
                  <c:v>355</c:v>
                </c:pt>
                <c:pt idx="3">
                  <c:v>1163.4000000000001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-1958099120"/>
        <c:axId val="-1958102928"/>
      </c:barChart>
      <c:catAx>
        <c:axId val="-19580991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1958102928"/>
        <c:crosses val="autoZero"/>
        <c:auto val="1"/>
        <c:lblAlgn val="ctr"/>
        <c:lblOffset val="100"/>
        <c:noMultiLvlLbl val="0"/>
      </c:catAx>
      <c:valAx>
        <c:axId val="-195810292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195809912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invertIfNegative val="0"/>
          <c:cat>
            <c:strRef>
              <c:f>Лист1!$A$2:$A$4</c:f>
              <c:strCache>
                <c:ptCount val="3"/>
                <c:pt idx="0">
                  <c:v>2025(первоначальный план)</c:v>
                </c:pt>
                <c:pt idx="1">
                  <c:v>Уточнённый план на 01.06.2025 года</c:v>
                </c:pt>
                <c:pt idx="2">
                  <c:v>факт на 01.06.2025 года</c:v>
                </c:pt>
              </c:strCache>
            </c:strRef>
          </c:cat>
          <c:val>
            <c:numRef>
              <c:f>Лист1!$B$2:$B$4</c:f>
              <c:numCache>
                <c:formatCode>#\ ##0.0</c:formatCode>
                <c:ptCount val="3"/>
                <c:pt idx="0">
                  <c:v>41285.4</c:v>
                </c:pt>
                <c:pt idx="1">
                  <c:v>81108.5</c:v>
                </c:pt>
                <c:pt idx="2">
                  <c:v>11080.4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axId val="-1958107280"/>
        <c:axId val="-1958098576"/>
      </c:barChart>
      <c:catAx>
        <c:axId val="-19581072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-1958098576"/>
        <c:crosses val="autoZero"/>
        <c:auto val="1"/>
        <c:lblAlgn val="ctr"/>
        <c:lblOffset val="100"/>
        <c:noMultiLvlLbl val="0"/>
      </c:catAx>
      <c:valAx>
        <c:axId val="-1958098576"/>
        <c:scaling>
          <c:orientation val="minMax"/>
          <c:min val="0"/>
        </c:scaling>
        <c:delete val="0"/>
        <c:axPos val="l"/>
        <c:majorGridlines/>
        <c:numFmt formatCode="#\ ##0.0" sourceLinked="1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1589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-1958107280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75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16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1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2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3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4"/>
            <c:bubble3D val="0"/>
            <c:spPr>
              <a:solidFill>
                <a:schemeClr val="accent3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5"/>
            <c:bubble3D val="0"/>
            <c:spPr>
              <a:solidFill>
                <a:schemeClr val="accent5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6"/>
            <c:bubble3D val="0"/>
            <c:spPr>
              <a:solidFill>
                <a:schemeClr val="accent1">
                  <a:lumMod val="80000"/>
                  <a:lumOff val="2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7"/>
            <c:bubble3D val="0"/>
            <c:spPr>
              <a:solidFill>
                <a:schemeClr val="accent3">
                  <a:lumMod val="80000"/>
                  <a:lumOff val="2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Lbls>
            <c:dLbl>
              <c:idx val="0"/>
              <c:layout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33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6B05CFF4-5E89-4682-935A-939CCF7C36AA}" type="CATEGORYNAME">
                      <a:rPr lang="ru-RU"/>
                      <a:pPr>
                        <a:defRPr/>
                      </a:pPr>
                      <a:t>[ИМЯ КАТЕГОРИИ]</a:t>
                    </a:fld>
                    <a:r>
                      <a:rPr lang="ru-RU" baseline="0" dirty="0"/>
                      <a:t>
</a:t>
                    </a:r>
                    <a:fld id="{F6FF5861-EBFC-4B3A-8321-B5214EEA6A20}" type="VALUE">
                      <a:rPr lang="ru-RU" baseline="0" smtClean="0"/>
                      <a:pPr>
                        <a:defRPr/>
                      </a:pPr>
                      <a:t>[ЗНАЧЕНИЕ]</a:t>
                    </a:fld>
                    <a:r>
                      <a:rPr lang="ru-RU" baseline="0" dirty="0" smtClean="0"/>
                      <a:t>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1"/>
              <c:layout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33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ADA0F82B-A8AB-4416-AD85-B7B110E69261}" type="CATEGORYNAME">
                      <a:rPr lang="ru-RU"/>
                      <a:pPr>
                        <a:defRPr>
                          <a:solidFill>
                            <a:schemeClr val="accent1"/>
                          </a:solidFill>
                        </a:defRPr>
                      </a:pPr>
                      <a:t>[ИМЯ КАТЕГОРИИ]</a:t>
                    </a:fld>
                    <a:r>
                      <a:rPr lang="ru-RU" baseline="0" dirty="0"/>
                      <a:t>
</a:t>
                    </a:r>
                    <a:fld id="{0CCA5E81-B527-46EE-955D-0A397055091A}" type="VALUE">
                      <a:rPr lang="ru-RU" baseline="0" smtClean="0"/>
                      <a:pPr>
                        <a:defRPr>
                          <a:solidFill>
                            <a:schemeClr val="accent1"/>
                          </a:solidFill>
                        </a:defRPr>
                      </a:pPr>
                      <a:t>[ЗНАЧЕНИЕ]</a:t>
                    </a:fld>
                    <a:r>
                      <a:rPr lang="ru-RU" baseline="0" dirty="0" smtClean="0"/>
                      <a:t>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2"/>
              <c:layout>
                <c:manualLayout>
                  <c:x val="3.2407407407407295E-2"/>
                  <c:y val="0.11531503173811679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33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9240F5EE-8241-48C4-8FC1-47466D5E88E4}" type="CATEGORYNAME">
                      <a:rPr lang="ru-RU"/>
                      <a:pPr>
                        <a:defRPr>
                          <a:solidFill>
                            <a:schemeClr val="accent1"/>
                          </a:solidFill>
                        </a:defRPr>
                      </a:pPr>
                      <a:t>[ИМЯ КАТЕГОРИИ]</a:t>
                    </a:fld>
                    <a:r>
                      <a:rPr lang="ru-RU" baseline="0" dirty="0"/>
                      <a:t>
</a:t>
                    </a:r>
                    <a:fld id="{E597AB56-4440-4565-8A58-085614A3AB57}" type="VALUE">
                      <a:rPr lang="ru-RU" baseline="0" smtClean="0"/>
                      <a:pPr>
                        <a:defRPr>
                          <a:solidFill>
                            <a:schemeClr val="accent1"/>
                          </a:solidFill>
                        </a:defRPr>
                      </a:pPr>
                      <a:t>[ЗНАЧЕНИЕ]</a:t>
                    </a:fld>
                    <a:r>
                      <a:rPr lang="ru-RU" baseline="0" dirty="0" smtClean="0"/>
                      <a:t>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3"/>
              <c:layout>
                <c:manualLayout>
                  <c:x val="1.3200884611645767E-2"/>
                  <c:y val="0.172972547607175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33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81063A84-F200-4EC9-8DB7-9210665FD265}" type="CATEGORYNAME">
                      <a:rPr lang="ru-RU"/>
                      <a:pPr>
                        <a:defRPr>
                          <a:solidFill>
                            <a:schemeClr val="accent1"/>
                          </a:solidFill>
                        </a:defRPr>
                      </a:pPr>
                      <a:t>[ИМЯ КАТЕГОРИИ]</a:t>
                    </a:fld>
                    <a:r>
                      <a:rPr lang="ru-RU" baseline="0" dirty="0"/>
                      <a:t>
</a:t>
                    </a:r>
                    <a:fld id="{670EF43C-573E-46D9-BCF9-148F2A9BFD46}" type="VALUE">
                      <a:rPr lang="ru-RU" baseline="0" smtClean="0"/>
                      <a:pPr>
                        <a:defRPr>
                          <a:solidFill>
                            <a:schemeClr val="accent1"/>
                          </a:solidFill>
                        </a:defRPr>
                      </a:pPr>
                      <a:t>[ЗНАЧЕНИЕ]</a:t>
                    </a:fld>
                    <a:r>
                      <a:rPr lang="ru-RU" baseline="0" dirty="0" smtClean="0"/>
                      <a:t>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4"/>
              <c:layout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33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CCBD1EDA-83F5-4A37-9BBE-A36A7FE52E7F}" type="CATEGORYNAME">
                      <a:rPr lang="ru-RU"/>
                      <a:pPr>
                        <a:defRPr>
                          <a:solidFill>
                            <a:schemeClr val="accent1"/>
                          </a:solidFill>
                        </a:defRPr>
                      </a:pPr>
                      <a:t>[ИМЯ КАТЕГОРИИ]</a:t>
                    </a:fld>
                    <a:r>
                      <a:rPr lang="ru-RU" baseline="0" dirty="0"/>
                      <a:t>
</a:t>
                    </a:r>
                    <a:fld id="{E66C1581-6E04-42A2-A41F-66C39C7DAF08}" type="VALUE">
                      <a:rPr lang="ru-RU" baseline="0" smtClean="0"/>
                      <a:pPr>
                        <a:defRPr>
                          <a:solidFill>
                            <a:schemeClr val="accent1"/>
                          </a:solidFill>
                        </a:defRPr>
                      </a:pPr>
                      <a:t>[ЗНАЧЕНИЕ]</a:t>
                    </a:fld>
                    <a:r>
                      <a:rPr lang="ru-RU" baseline="0" dirty="0" smtClean="0"/>
                      <a:t>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5"/>
              <c:layout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33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86B3BE63-7EC6-4ADF-B6FC-9203897CFC63}" type="CATEGORYNAME">
                      <a:rPr lang="ru-RU"/>
                      <a:pPr>
                        <a:defRPr>
                          <a:solidFill>
                            <a:schemeClr val="accent1"/>
                          </a:solidFill>
                        </a:defRPr>
                      </a:pPr>
                      <a:t>[ИМЯ КАТЕГОРИИ]</a:t>
                    </a:fld>
                    <a:r>
                      <a:rPr lang="ru-RU" baseline="0" dirty="0"/>
                      <a:t>
</a:t>
                    </a:r>
                    <a:fld id="{06C7C94E-92B9-4C5A-9892-23C0090BE057}" type="VALUE">
                      <a:rPr lang="ru-RU" baseline="0" smtClean="0"/>
                      <a:pPr>
                        <a:defRPr>
                          <a:solidFill>
                            <a:schemeClr val="accent1"/>
                          </a:solidFill>
                        </a:defRPr>
                      </a:pPr>
                      <a:t>[ЗНАЧЕНИЕ]</a:t>
                    </a:fld>
                    <a:r>
                      <a:rPr lang="ru-RU" baseline="0" dirty="0" smtClean="0"/>
                      <a:t>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6"/>
              <c:layout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33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CDCF32FA-7AF3-48D5-941A-5E869A3741A1}" type="CATEGORYNAME">
                      <a:rPr lang="ru-RU"/>
                      <a:pPr>
                        <a:defRPr>
                          <a:solidFill>
                            <a:schemeClr val="accent1"/>
                          </a:solidFill>
                        </a:defRPr>
                      </a:pPr>
                      <a:t>[ИМЯ КАТЕГОРИИ]</a:t>
                    </a:fld>
                    <a:r>
                      <a:rPr lang="ru-RU" baseline="0" dirty="0"/>
                      <a:t>
</a:t>
                    </a:r>
                    <a:fld id="{0A151023-89DF-4A11-B3CE-AD208F9F79A7}" type="VALUE">
                      <a:rPr lang="ru-RU" baseline="0" smtClean="0"/>
                      <a:pPr>
                        <a:defRPr>
                          <a:solidFill>
                            <a:schemeClr val="accent1"/>
                          </a:solidFill>
                        </a:defRPr>
                      </a:pPr>
                      <a:t>[ЗНАЧЕНИЕ]</a:t>
                    </a:fld>
                    <a:r>
                      <a:rPr lang="ru-RU" baseline="0" dirty="0" smtClean="0"/>
                      <a:t>%</a:t>
                    </a:r>
                  </a:p>
                </c:rich>
              </c:tx>
              <c:numFmt formatCode="0.0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7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3">
                          <a:lumMod val="80000"/>
                          <a:lumOff val="2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</c:dLbl>
            <c:spPr>
              <a:noFill/>
              <a:ln>
                <a:noFill/>
              </a:ln>
              <a:effectLst/>
            </c:sp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Лист1!$A$2:$A$9</c:f>
              <c:strCache>
                <c:ptCount val="7"/>
                <c:pt idx="0">
                  <c:v>Общегосударственные расходы</c:v>
                </c:pt>
                <c:pt idx="1">
                  <c:v>Национальная оборона</c:v>
                </c:pt>
                <c:pt idx="2">
                  <c:v>Национальная безопасность</c:v>
                </c:pt>
                <c:pt idx="3">
                  <c:v>Национальная экономика </c:v>
                </c:pt>
                <c:pt idx="4">
                  <c:v>Жилищно-коммунальное хозяйство</c:v>
                </c:pt>
                <c:pt idx="5">
                  <c:v>Культура</c:v>
                </c:pt>
                <c:pt idx="6">
                  <c:v>Социальная политика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22</c:v>
                </c:pt>
                <c:pt idx="1">
                  <c:v>0.9</c:v>
                </c:pt>
                <c:pt idx="2">
                  <c:v>0.1</c:v>
                </c:pt>
                <c:pt idx="3">
                  <c:v>13.2</c:v>
                </c:pt>
                <c:pt idx="4">
                  <c:v>45.8</c:v>
                </c:pt>
                <c:pt idx="5">
                  <c:v>17.3</c:v>
                </c:pt>
                <c:pt idx="6">
                  <c:v>0.7</c:v>
                </c:pt>
              </c:numCache>
            </c:numRef>
          </c:val>
        </c:ser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  <c:userShapes r:id="rId4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820796352996674"/>
          <c:y val="0"/>
          <c:w val="0.59207522650748556"/>
          <c:h val="0.94567939254241473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chemeClr val="accent1">
                  <a:shade val="76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chemeClr val="accent1">
                  <a:tint val="77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330" b="1" i="0" u="none" strike="noStrike" kern="1200" baseline="0">
                    <a:solidFill>
                      <a:schemeClr val="tx2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2024</c:v>
                </c:pt>
                <c:pt idx="1">
                  <c:v>2025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23420.7</c:v>
                </c:pt>
                <c:pt idx="1">
                  <c:v>6622.1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dPt>
            <c:idx val="0"/>
            <c:bubble3D val="0"/>
            <c:spPr>
              <a:solidFill>
                <a:schemeClr val="accent1">
                  <a:shade val="76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chemeClr val="accent1">
                  <a:tint val="77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330" b="1" i="0" u="none" strike="noStrike" kern="1200" baseline="0">
                    <a:solidFill>
                      <a:schemeClr val="tx2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2024</c:v>
                </c:pt>
                <c:pt idx="1">
                  <c:v>2025</c:v>
                </c:pt>
              </c:numCache>
            </c:numRef>
          </c:cat>
          <c:val>
            <c:numRef>
              <c:f>Лист1!$C$2:$C$3</c:f>
              <c:numCache>
                <c:formatCode>General</c:formatCode>
                <c:ptCount val="2"/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r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2">
                  <a:lumMod val="7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tx2">
        <a:lumMod val="60000"/>
        <a:lumOff val="40000"/>
      </a:schemeClr>
    </a:soli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>
          <a:solidFill>
            <a:schemeClr val="tx2">
              <a:lumMod val="75000"/>
            </a:schemeClr>
          </a:solidFill>
        </a:defRPr>
      </a:pPr>
      <a:endParaRPr lang="ru-RU"/>
    </a:p>
  </c:txPr>
  <c:externalData r:id="rId3">
    <c:autoUpdate val="0"/>
  </c:externalData>
  <c:userShapes r:id="rId4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в % к плану</a:t>
            </a:r>
          </a:p>
        </c:rich>
      </c:tx>
      <c:layout>
        <c:manualLayout>
          <c:xMode val="edge"/>
          <c:yMode val="edge"/>
          <c:x val="0.42677080295518632"/>
          <c:y val="2.3848169273178808E-2"/>
        </c:manualLayout>
      </c:layout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тыс.руб.</c:v>
                </c:pt>
              </c:strCache>
            </c:strRef>
          </c:tx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бюджетные ассигнования запланированные в рамках программ</c:v>
                </c:pt>
                <c:pt idx="1">
                  <c:v> бюджетные ассигнования запланированные на непрограммные мероприятия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56281.4</c:v>
                </c:pt>
                <c:pt idx="1">
                  <c:v>24428.6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olors1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style1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cs:styleClr val="auto"/>
    </cs:fontRef>
    <cs:defRPr sz="133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0.38077</cdr:x>
      <cdr:y>0.4</cdr:y>
    </cdr:from>
    <cdr:to>
      <cdr:x>0.52098</cdr:x>
      <cdr:y>0.52056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133614" y="1872208"/>
          <a:ext cx="1153843" cy="56428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 algn="ctr"/>
          <a:r>
            <a:rPr lang="ru-RU" sz="1800" b="1" dirty="0" smtClean="0"/>
            <a:t>13643,5</a:t>
          </a:r>
        </a:p>
        <a:p xmlns:a="http://schemas.openxmlformats.org/drawingml/2006/main">
          <a:pPr algn="ctr"/>
          <a:r>
            <a:rPr lang="ru-RU" sz="1800" dirty="0" err="1" smtClean="0"/>
            <a:t>тыс.руб</a:t>
          </a:r>
          <a:r>
            <a:rPr lang="ru-RU" sz="1800" dirty="0" smtClean="0"/>
            <a:t>.</a:t>
          </a:r>
          <a:endParaRPr lang="ru-RU" sz="1800" dirty="0"/>
        </a:p>
      </cdr:txBody>
    </cdr:sp>
  </cdr:relSizeAnchor>
  <cdr:relSizeAnchor xmlns:cdr="http://schemas.openxmlformats.org/drawingml/2006/chartDrawing">
    <cdr:from>
      <cdr:x>0.24306</cdr:x>
      <cdr:y>0.63053</cdr:y>
    </cdr:from>
    <cdr:to>
      <cdr:x>0.37327</cdr:x>
      <cdr:y>0.76374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2000287" y="2726614"/>
          <a:ext cx="1071576" cy="57606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ru-RU" sz="1800" b="1" dirty="0" smtClean="0"/>
            <a:t>12019,0</a:t>
          </a:r>
        </a:p>
        <a:p xmlns:a="http://schemas.openxmlformats.org/drawingml/2006/main">
          <a:pPr algn="ctr"/>
          <a:r>
            <a:rPr lang="ru-RU" sz="1800" dirty="0" err="1" smtClean="0"/>
            <a:t>тыс.руб</a:t>
          </a:r>
          <a:r>
            <a:rPr lang="ru-RU" sz="1800" dirty="0" smtClean="0"/>
            <a:t>.</a:t>
          </a:r>
          <a:endParaRPr lang="ru-RU" sz="18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0.28298</cdr:x>
      <cdr:y>0.48299</cdr:y>
    </cdr:from>
    <cdr:to>
      <cdr:x>0.3941</cdr:x>
      <cdr:y>0.68502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328850" y="218599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0.33854</cdr:x>
      <cdr:y>0.52703</cdr:y>
    </cdr:from>
    <cdr:to>
      <cdr:x>0.44965</cdr:x>
      <cdr:y>0.72906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786082" y="2786082"/>
          <a:ext cx="914391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0.05405</cdr:y>
    </cdr:from>
    <cdr:to>
      <cdr:x>0.42535</cdr:x>
      <cdr:y>0.16833</cdr:y>
    </cdr:to>
    <cdr:sp macro="" textlink="">
      <cdr:nvSpPr>
        <cdr:cNvPr id="11" name="TextBox 10"/>
        <cdr:cNvSpPr txBox="1"/>
      </cdr:nvSpPr>
      <cdr:spPr>
        <a:xfrm xmlns:a="http://schemas.openxmlformats.org/drawingml/2006/main" flipV="1">
          <a:off x="2357454" y="285752"/>
          <a:ext cx="1143009" cy="6041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0.13574</cdr:y>
    </cdr:from>
    <cdr:to>
      <cdr:x>0.57813</cdr:x>
      <cdr:y>0.21466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4186238" y="614354"/>
          <a:ext cx="571504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17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0.8073</cdr:x>
      <cdr:y>0.28379</cdr:y>
    </cdr:from>
    <cdr:to>
      <cdr:x>0.98091</cdr:x>
      <cdr:y>0.35135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6643756" y="1500198"/>
          <a:ext cx="1428741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0.87674</cdr:x>
      <cdr:y>0.28379</cdr:y>
    </cdr:from>
    <cdr:to>
      <cdr:x>0.99653</cdr:x>
      <cdr:y>0.35135</cdr:y>
    </cdr:to>
    <cdr:sp macro="" textlink="">
      <cdr:nvSpPr>
        <cdr:cNvPr id="21" name="TextBox 20"/>
        <cdr:cNvSpPr txBox="1"/>
      </cdr:nvSpPr>
      <cdr:spPr>
        <a:xfrm xmlns:a="http://schemas.openxmlformats.org/drawingml/2006/main">
          <a:off x="7215238" y="1500199"/>
          <a:ext cx="985829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0.21094</cdr:x>
      <cdr:y>0.54493</cdr:y>
    </cdr:from>
    <cdr:to>
      <cdr:x>0.36094</cdr:x>
      <cdr:y>0.76993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285884" y="2214578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0.08696</cdr:x>
      <cdr:y>0.48611</cdr:y>
    </cdr:from>
    <cdr:to>
      <cdr:x>0.26766</cdr:x>
      <cdr:y>0.55642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14380" y="2500330"/>
          <a:ext cx="1484571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0.3913</cdr:x>
      <cdr:y>0.47222</cdr:y>
    </cdr:from>
    <cdr:to>
      <cdr:x>0.60944</cdr:x>
      <cdr:y>0.52496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3214687" y="2428881"/>
          <a:ext cx="1792108" cy="27127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0.55079</cdr:x>
      <cdr:y>0.54493</cdr:y>
    </cdr:from>
    <cdr:to>
      <cdr:x>0.57422</cdr:x>
      <cdr:y>0.55618</cdr:y>
    </cdr:to>
    <cdr:sp macro="" textlink="">
      <cdr:nvSpPr>
        <cdr:cNvPr id="7" name="TextBox 6"/>
        <cdr:cNvSpPr txBox="1"/>
      </cdr:nvSpPr>
      <cdr:spPr>
        <a:xfrm xmlns:a="http://schemas.openxmlformats.org/drawingml/2006/main" flipH="1" flipV="1">
          <a:off x="3357586" y="2214577"/>
          <a:ext cx="142876" cy="4571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0.54783</cdr:x>
      <cdr:y>0.45833</cdr:y>
    </cdr:from>
    <cdr:to>
      <cdr:x>0.8155</cdr:x>
      <cdr:y>0.52864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4500594" y="2357454"/>
          <a:ext cx="2199033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0.70435</cdr:x>
      <cdr:y>0.45833</cdr:y>
    </cdr:from>
    <cdr:to>
      <cdr:x>0.99243</cdr:x>
      <cdr:y>0.52778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5786478" y="2357454"/>
          <a:ext cx="2366673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0.48696</cdr:x>
      <cdr:y>0.90278</cdr:y>
    </cdr:from>
    <cdr:to>
      <cdr:x>0.59826</cdr:x>
      <cdr:y>1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4000528" y="4643470"/>
          <a:ext cx="91440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0.95833</cdr:y>
    </cdr:from>
    <cdr:to>
      <cdr:x>0.25043</cdr:x>
      <cdr:y>1</cdr:y>
    </cdr:to>
    <cdr:sp macro="" textlink="">
      <cdr:nvSpPr>
        <cdr:cNvPr id="14" name="TextBox 13"/>
        <cdr:cNvSpPr txBox="1"/>
      </cdr:nvSpPr>
      <cdr:spPr>
        <a:xfrm xmlns:a="http://schemas.openxmlformats.org/drawingml/2006/main">
          <a:off x="1143008" y="4929222"/>
          <a:ext cx="914400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0.91667</cdr:y>
    </cdr:from>
    <cdr:to>
      <cdr:x>0.44348</cdr:x>
      <cdr:y>0.97222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1143008" y="4714908"/>
          <a:ext cx="2500330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b="1" dirty="0"/>
        </a:p>
      </cdr:txBody>
    </cdr:sp>
  </cdr:relSizeAnchor>
  <cdr:relSizeAnchor xmlns:cdr="http://schemas.openxmlformats.org/drawingml/2006/chartDrawing">
    <cdr:from>
      <cdr:x>0.58261</cdr:x>
      <cdr:y>0.82222</cdr:y>
    </cdr:from>
    <cdr:to>
      <cdr:x>0.69391</cdr:x>
      <cdr:y>1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4786346" y="485778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0.56522</cdr:x>
      <cdr:y>0.91667</cdr:y>
    </cdr:from>
    <cdr:to>
      <cdr:x>0.70261</cdr:x>
      <cdr:y>0.97222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4643470" y="4714908"/>
          <a:ext cx="1128714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b="1" dirty="0">
            <a:solidFill>
              <a:schemeClr val="accent6">
                <a:lumMod val="60000"/>
                <a:lumOff val="40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0.66087</cdr:x>
      <cdr:y>0.08333</cdr:y>
    </cdr:from>
    <cdr:to>
      <cdr:x>0.87826</cdr:x>
      <cdr:y>0.18056</cdr:y>
    </cdr:to>
    <cdr:sp macro="" textlink="">
      <cdr:nvSpPr>
        <cdr:cNvPr id="26" name="TextBox 25"/>
        <cdr:cNvSpPr txBox="1"/>
      </cdr:nvSpPr>
      <cdr:spPr>
        <a:xfrm xmlns:a="http://schemas.openxmlformats.org/drawingml/2006/main">
          <a:off x="5429288" y="428628"/>
          <a:ext cx="178595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  <cdr:relSizeAnchor xmlns:cdr="http://schemas.openxmlformats.org/drawingml/2006/chartDrawing">
    <cdr:from>
      <cdr:x>0.11304</cdr:x>
      <cdr:y>0.11111</cdr:y>
    </cdr:from>
    <cdr:to>
      <cdr:x>0.30435</cdr:x>
      <cdr:y>0.19444</cdr:y>
    </cdr:to>
    <cdr:sp macro="" textlink="">
      <cdr:nvSpPr>
        <cdr:cNvPr id="31" name="TextBox 30"/>
        <cdr:cNvSpPr txBox="1"/>
      </cdr:nvSpPr>
      <cdr:spPr>
        <a:xfrm xmlns:a="http://schemas.openxmlformats.org/drawingml/2006/main">
          <a:off x="928694" y="571504"/>
          <a:ext cx="1571636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0.18056</cdr:y>
    </cdr:from>
    <cdr:to>
      <cdr:x>0.25043</cdr:x>
      <cdr:y>0.35833</cdr:y>
    </cdr:to>
    <cdr:sp macro="" textlink="">
      <cdr:nvSpPr>
        <cdr:cNvPr id="32" name="TextBox 31"/>
        <cdr:cNvSpPr txBox="1"/>
      </cdr:nvSpPr>
      <cdr:spPr>
        <a:xfrm xmlns:a="http://schemas.openxmlformats.org/drawingml/2006/main">
          <a:off x="1143008" y="92869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0.04167</cdr:y>
    </cdr:from>
    <cdr:to>
      <cdr:x>0.34783</cdr:x>
      <cdr:y>0.16667</cdr:y>
    </cdr:to>
    <cdr:sp macro="" textlink="">
      <cdr:nvSpPr>
        <cdr:cNvPr id="33" name="TextBox 32"/>
        <cdr:cNvSpPr txBox="1"/>
      </cdr:nvSpPr>
      <cdr:spPr>
        <a:xfrm xmlns:a="http://schemas.openxmlformats.org/drawingml/2006/main">
          <a:off x="1143008" y="214338"/>
          <a:ext cx="1714559" cy="64291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0.23438</cdr:x>
      <cdr:y>0.53659</cdr:y>
    </cdr:from>
    <cdr:to>
      <cdr:x>0.39931</cdr:x>
      <cdr:y>0.58537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928826" y="3143272"/>
          <a:ext cx="1357322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0.56098</cdr:y>
    </cdr:from>
    <cdr:to>
      <cdr:x>0.33681</cdr:x>
      <cdr:y>0.62195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857388" y="3286148"/>
          <a:ext cx="914400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0.07005</cdr:x>
      <cdr:y>0.3875</cdr:y>
    </cdr:from>
    <cdr:to>
      <cdr:x>0.27146</cdr:x>
      <cdr:y>0.4875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571504" y="2214579"/>
          <a:ext cx="1643074" cy="57150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dirty="0"/>
        </a:p>
      </cdr:txBody>
    </cdr:sp>
  </cdr:relSizeAnchor>
  <cdr:relSizeAnchor xmlns:cdr="http://schemas.openxmlformats.org/drawingml/2006/chartDrawing">
    <cdr:from>
      <cdr:x>0.42907</cdr:x>
      <cdr:y>0.4</cdr:y>
    </cdr:from>
    <cdr:to>
      <cdr:x>0.63048</cdr:x>
      <cdr:y>0.525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3500423" y="2286016"/>
          <a:ext cx="1643135" cy="7143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b="1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2C5D96-271A-43EC-BDA4-4A8E5C409C7D}" type="datetimeFigureOut">
              <a:rPr lang="ru-RU" smtClean="0"/>
              <a:pPr/>
              <a:t>17.06.2025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61AC40-946F-4C5B-A774-AF779712E2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61863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33828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97145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62288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>
                <a:solidFill>
                  <a:prstClr val="black"/>
                </a:solidFill>
              </a:rPr>
              <a:pPr/>
              <a:t>15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00625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>
                <a:solidFill>
                  <a:prstClr val="black"/>
                </a:solidFill>
              </a:rPr>
              <a:pPr/>
              <a:t>16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78943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>
                <a:solidFill>
                  <a:prstClr val="black"/>
                </a:solidFill>
              </a:rPr>
              <a:pPr/>
              <a:t>18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38168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17.06.2025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10514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17.06.2025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45523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17.06.2025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61862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17.06.2025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465961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17.06.2025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47201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17.06.2025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630501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17.06.2025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57188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17.06.2025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24524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17.06.2025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1515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17.06.2025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91584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17.06.2025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65734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17.06.2025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29384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17.06.2025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8899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17.06.2025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26359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17.06.2025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1891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17.06.2025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53194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17.06.2025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2342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5B106E36-FD25-4E2D-B0AA-010F637433A0}" type="datetimeFigureOut">
              <a:rPr lang="ru-RU" smtClean="0"/>
              <a:pPr/>
              <a:t>17.06.2025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474880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459" r:id="rId1"/>
    <p:sldLayoutId id="2147484460" r:id="rId2"/>
    <p:sldLayoutId id="2147484461" r:id="rId3"/>
    <p:sldLayoutId id="2147484462" r:id="rId4"/>
    <p:sldLayoutId id="2147484463" r:id="rId5"/>
    <p:sldLayoutId id="2147484464" r:id="rId6"/>
    <p:sldLayoutId id="2147484465" r:id="rId7"/>
    <p:sldLayoutId id="2147484466" r:id="rId8"/>
    <p:sldLayoutId id="2147484467" r:id="rId9"/>
    <p:sldLayoutId id="2147484468" r:id="rId10"/>
    <p:sldLayoutId id="2147484469" r:id="rId11"/>
    <p:sldLayoutId id="2147484470" r:id="rId12"/>
    <p:sldLayoutId id="2147484471" r:id="rId13"/>
    <p:sldLayoutId id="2147484472" r:id="rId14"/>
    <p:sldLayoutId id="2147484473" r:id="rId15"/>
    <p:sldLayoutId id="2147484474" r:id="rId16"/>
    <p:sldLayoutId id="214748447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000240"/>
            <a:ext cx="850112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Информация для граждан об основных параметрах бюджета муниципального образования Кузоватовское городское поселение Ульяновской области</a:t>
            </a:r>
          </a:p>
        </p:txBody>
      </p:sp>
      <p:pic>
        <p:nvPicPr>
          <p:cNvPr id="1026" name="Picture 2" descr="C:\Documents and Settings\Денисов\Рабочий стол\73kuzovatovskiy_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285728"/>
            <a:ext cx="1333500" cy="1666875"/>
          </a:xfrm>
          <a:prstGeom prst="rect">
            <a:avLst/>
          </a:prstGeom>
          <a:noFill/>
        </p:spPr>
      </p:pic>
      <p:pic>
        <p:nvPicPr>
          <p:cNvPr id="1027" name="Picture 3" descr="C:\Documents and Settings\Денисов\Рабочий стол\200px-Coat_of_Arms_of_Ulyanovsk_Oblas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2" y="142852"/>
            <a:ext cx="2152644" cy="18082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71472" y="1500174"/>
            <a:ext cx="8229600" cy="3571900"/>
          </a:xfrm>
          <a:solidFill>
            <a:schemeClr val="accent1"/>
          </a:solidFill>
          <a:scene3d>
            <a:camera prst="orthographicFront"/>
            <a:lightRig rig="soft" dir="t"/>
          </a:scene3d>
          <a:sp3d prstMaterial="dkEdge">
            <a:bevelT/>
          </a:sp3d>
        </p:spPr>
        <p:txBody>
          <a:bodyPr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расходов бюджета муниципального образования Кузоватовское городское поселение</a:t>
            </a:r>
            <a:endParaRPr lang="ru-RU" sz="49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642938" y="285750"/>
            <a:ext cx="8301037" cy="714375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Динамика расходов бюджета </a:t>
            </a:r>
            <a:b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муниципального образования </a:t>
            </a:r>
            <a:r>
              <a:rPr lang="ru-RU" sz="18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Кузоватовское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городское поселение</a:t>
            </a:r>
            <a:b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на 01 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июня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2025 года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45685728"/>
              </p:ext>
            </p:extLst>
          </p:nvPr>
        </p:nvGraphicFramePr>
        <p:xfrm>
          <a:off x="142844" y="1142984"/>
          <a:ext cx="8858312" cy="55007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6786563" y="1268413"/>
            <a:ext cx="1928812" cy="288925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 рублей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857232"/>
          </a:xfrm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90000"/>
          </a:bodyPr>
          <a:lstStyle/>
          <a:p>
            <a:pPr algn="ctr"/>
            <a:r>
              <a:rPr lang="ru-RU" sz="2000" b="0" dirty="0" smtClean="0">
                <a:solidFill>
                  <a:srgbClr val="FFFF00"/>
                </a:solidFill>
              </a:rPr>
              <a:t>Структура и динамика расходов бюджета муниципального образования Кузоватовское городское поселение по разделам классификации расходов (тыс.руб.)</a:t>
            </a:r>
            <a:endParaRPr lang="ru-RU" sz="2000" b="0" dirty="0">
              <a:solidFill>
                <a:srgbClr val="FFFF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8975" y="3286125"/>
            <a:ext cx="1460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4395952"/>
              </p:ext>
            </p:extLst>
          </p:nvPr>
        </p:nvGraphicFramePr>
        <p:xfrm>
          <a:off x="285717" y="928670"/>
          <a:ext cx="8715438" cy="48499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3827"/>
                <a:gridCol w="1111915"/>
                <a:gridCol w="1204573"/>
                <a:gridCol w="1092834"/>
                <a:gridCol w="1169144"/>
                <a:gridCol w="1159198"/>
                <a:gridCol w="753947"/>
              </a:tblGrid>
              <a:tr h="898855">
                <a:tc>
                  <a:txBody>
                    <a:bodyPr/>
                    <a:lstStyle/>
                    <a:p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01.05.2024г.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01.05.2024г.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01.05.2025г.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01.05.2025г.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119308,4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32598,5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27,3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81108,5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14447,4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17,8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867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 том числе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расходы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7976,3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2716,8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34,1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10015,2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3180,3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31,8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оборона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359,7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65,5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18,2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398,0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131,4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33,0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1530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15,2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95,4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15,0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15,0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661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экономика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4600,0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2783,4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60,5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1901,0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38,0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99623,0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23420,7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23,5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59446,1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6622,1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5001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6000,0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3500,0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58,3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6000,0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2500,0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41,7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234,2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97,6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41,7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234,2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97,6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17,8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  <a:solidFill>
            <a:schemeClr val="accent1"/>
          </a:solidFill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Структура расходов бюджета муниципального образования Кузоватовское городское поселение на </a:t>
            </a:r>
            <a:r>
              <a:rPr lang="ru-RU" sz="2800" b="1" dirty="0" smtClean="0">
                <a:solidFill>
                  <a:srgbClr val="FFFF00"/>
                </a:solidFill>
              </a:rPr>
              <a:t>01.06.2025 </a:t>
            </a:r>
            <a:r>
              <a:rPr lang="ru-RU" sz="2800" b="1" dirty="0" smtClean="0">
                <a:solidFill>
                  <a:srgbClr val="FFFF00"/>
                </a:solidFill>
              </a:rPr>
              <a:t>года</a:t>
            </a:r>
            <a:endParaRPr lang="ru-RU" sz="2800" b="1" dirty="0">
              <a:solidFill>
                <a:srgbClr val="FFFF00"/>
              </a:solidFill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14638681"/>
              </p:ext>
            </p:extLst>
          </p:nvPr>
        </p:nvGraphicFramePr>
        <p:xfrm>
          <a:off x="428596" y="1571612"/>
          <a:ext cx="8229600" cy="5286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кругленный прямоугольник 16"/>
          <p:cNvSpPr/>
          <p:nvPr/>
        </p:nvSpPr>
        <p:spPr>
          <a:xfrm>
            <a:off x="1621174" y="2393145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2024 год (факт на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01.06.2024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2025 год  (факт на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01.06.2025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86446" y="4500570"/>
            <a:ext cx="2143140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3180,3 </a:t>
            </a:r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621175" y="4493423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2716,8</a:t>
            </a:r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299835" y="3679029"/>
            <a:ext cx="1000132" cy="82154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низ 21"/>
          <p:cNvSpPr/>
          <p:nvPr/>
        </p:nvSpPr>
        <p:spPr>
          <a:xfrm>
            <a:off x="6215074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>
            <a:off x="3871471" y="4643446"/>
            <a:ext cx="1914975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Увеличение на 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463,5 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тыс.руб.</a:t>
            </a:r>
            <a:endParaRPr lang="ru-RU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428596" y="285728"/>
            <a:ext cx="8229600" cy="1487088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</a:t>
            </a: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Кузоватовское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городское поселение на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01.06.2024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-2025</a:t>
            </a: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г.г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. на общегосударственные</a:t>
            </a: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расходы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кругленный прямоугольник 16"/>
          <p:cNvSpPr/>
          <p:nvPr/>
        </p:nvSpPr>
        <p:spPr>
          <a:xfrm>
            <a:off x="1928794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2024 год (факт на </a:t>
            </a:r>
            <a:r>
              <a:rPr lang="ru-RU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01.06.2024 </a:t>
            </a:r>
            <a:r>
              <a:rPr lang="ru-RU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года</a:t>
            </a:r>
            <a:r>
              <a:rPr lang="ru-RU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)</a:t>
            </a:r>
            <a:endParaRPr lang="ru-RU" dirty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prstClr val="white"/>
                </a:solidFill>
                <a:cs typeface="Times New Roman" pitchFamily="18" charset="0"/>
              </a:rPr>
              <a:t>2025 год  (факт на </a:t>
            </a:r>
            <a:r>
              <a:rPr lang="ru-RU" b="1" dirty="0" smtClean="0">
                <a:solidFill>
                  <a:prstClr val="white"/>
                </a:solidFill>
                <a:cs typeface="Times New Roman" pitchFamily="18" charset="0"/>
              </a:rPr>
              <a:t>01.06.2025 </a:t>
            </a:r>
            <a:r>
              <a:rPr lang="ru-RU" b="1" dirty="0" smtClean="0">
                <a:solidFill>
                  <a:prstClr val="white"/>
                </a:solidFill>
                <a:cs typeface="Times New Roman" pitchFamily="18" charset="0"/>
              </a:rPr>
              <a:t>года)</a:t>
            </a:r>
            <a:endParaRPr lang="ru-RU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86446" y="4500570"/>
            <a:ext cx="2143140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C000"/>
                </a:solidFill>
                <a:cs typeface="Times New Roman" pitchFamily="18" charset="0"/>
              </a:rPr>
              <a:t>131,4 </a:t>
            </a:r>
            <a:r>
              <a:rPr lang="ru-RU" b="1" dirty="0" smtClean="0">
                <a:solidFill>
                  <a:srgbClr val="FFC000"/>
                </a:solidFill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C000"/>
              </a:solidFill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928795" y="4493423"/>
            <a:ext cx="214314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65,5 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571736" y="3643314"/>
            <a:ext cx="100013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2" name="Стрелка вниз 21"/>
          <p:cNvSpPr/>
          <p:nvPr/>
        </p:nvSpPr>
        <p:spPr>
          <a:xfrm>
            <a:off x="6215074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Стрелка вправо 10"/>
          <p:cNvSpPr/>
          <p:nvPr/>
        </p:nvSpPr>
        <p:spPr>
          <a:xfrm>
            <a:off x="4071934" y="4643446"/>
            <a:ext cx="1714512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EEECE1">
                    <a:lumMod val="75000"/>
                  </a:srgbClr>
                </a:solidFill>
              </a:rPr>
              <a:t>Увеличение на </a:t>
            </a:r>
            <a:r>
              <a:rPr lang="ru-RU" sz="1200" b="1" dirty="0" smtClean="0">
                <a:solidFill>
                  <a:srgbClr val="EEECE1">
                    <a:lumMod val="75000"/>
                  </a:srgbClr>
                </a:solidFill>
              </a:rPr>
              <a:t>65,9</a:t>
            </a:r>
            <a:r>
              <a:rPr lang="en-US" sz="1200" b="1" dirty="0" smtClean="0">
                <a:solidFill>
                  <a:srgbClr val="EEECE1">
                    <a:lumMod val="75000"/>
                  </a:srgbClr>
                </a:solidFill>
              </a:rPr>
              <a:t> </a:t>
            </a:r>
            <a:r>
              <a:rPr lang="ru-RU" sz="1200" b="1" dirty="0" err="1" smtClean="0">
                <a:solidFill>
                  <a:srgbClr val="EEECE1">
                    <a:lumMod val="75000"/>
                  </a:srgbClr>
                </a:solidFill>
              </a:rPr>
              <a:t>тыс.руб</a:t>
            </a:r>
            <a:r>
              <a:rPr lang="ru-RU" sz="1200" b="1" dirty="0" smtClean="0">
                <a:solidFill>
                  <a:srgbClr val="EEECE1">
                    <a:lumMod val="75000"/>
                  </a:srgbClr>
                </a:solidFill>
              </a:rPr>
              <a:t>.</a:t>
            </a:r>
            <a:endParaRPr lang="ru-RU" sz="1200" b="1" dirty="0">
              <a:solidFill>
                <a:srgbClr val="EEECE1">
                  <a:lumMod val="75000"/>
                </a:srgbClr>
              </a:solidFill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428596" y="285728"/>
            <a:ext cx="8229600" cy="1487088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400" b="1" dirty="0" err="1" smtClean="0">
                <a:solidFill>
                  <a:srgbClr val="FFFF00"/>
                </a:solidFill>
                <a:cs typeface="Times New Roman" pitchFamily="18" charset="0"/>
              </a:rPr>
              <a:t>Кузоватовское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 городское поселение на 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01.06.2024 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-2025 </a:t>
            </a:r>
            <a:r>
              <a:rPr lang="ru-RU" sz="2400" b="1" dirty="0" err="1" smtClean="0">
                <a:solidFill>
                  <a:srgbClr val="FFFF00"/>
                </a:solidFill>
                <a:cs typeface="Times New Roman" pitchFamily="18" charset="0"/>
              </a:rPr>
              <a:t>г.г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. на национальную оборону</a:t>
            </a:r>
            <a:endParaRPr lang="ru-RU" sz="2400" b="1" dirty="0">
              <a:solidFill>
                <a:srgbClr val="FFFF00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4094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кругленный прямоугольник 16"/>
          <p:cNvSpPr/>
          <p:nvPr/>
        </p:nvSpPr>
        <p:spPr>
          <a:xfrm>
            <a:off x="1928794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2024 год (факт на </a:t>
            </a:r>
            <a:r>
              <a:rPr lang="ru-RU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01.06.2024 </a:t>
            </a:r>
            <a:r>
              <a:rPr lang="ru-RU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года</a:t>
            </a:r>
            <a:r>
              <a:rPr lang="ru-RU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)</a:t>
            </a:r>
            <a:endParaRPr lang="ru-RU" dirty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prstClr val="white"/>
                </a:solidFill>
                <a:cs typeface="Times New Roman" pitchFamily="18" charset="0"/>
              </a:rPr>
              <a:t>2025 год  (факт на </a:t>
            </a:r>
            <a:r>
              <a:rPr lang="ru-RU" b="1" dirty="0" smtClean="0">
                <a:solidFill>
                  <a:prstClr val="white"/>
                </a:solidFill>
                <a:cs typeface="Times New Roman" pitchFamily="18" charset="0"/>
              </a:rPr>
              <a:t>01.06.2025 </a:t>
            </a:r>
            <a:r>
              <a:rPr lang="ru-RU" b="1" dirty="0" smtClean="0">
                <a:solidFill>
                  <a:prstClr val="white"/>
                </a:solidFill>
                <a:cs typeface="Times New Roman" pitchFamily="18" charset="0"/>
              </a:rPr>
              <a:t>года)</a:t>
            </a:r>
            <a:endParaRPr lang="ru-RU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86446" y="4500570"/>
            <a:ext cx="2143140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C000"/>
                </a:solidFill>
                <a:cs typeface="Times New Roman" pitchFamily="18" charset="0"/>
              </a:rPr>
              <a:t>1901,0 </a:t>
            </a:r>
            <a:r>
              <a:rPr lang="ru-RU" b="1" dirty="0" smtClean="0">
                <a:solidFill>
                  <a:srgbClr val="FFC000"/>
                </a:solidFill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C000"/>
              </a:solidFill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928795" y="4493423"/>
            <a:ext cx="214314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2783,4 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571736" y="3643314"/>
            <a:ext cx="100013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2" name="Стрелка вниз 21"/>
          <p:cNvSpPr/>
          <p:nvPr/>
        </p:nvSpPr>
        <p:spPr>
          <a:xfrm>
            <a:off x="6215074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Стрелка вправо 10"/>
          <p:cNvSpPr/>
          <p:nvPr/>
        </p:nvSpPr>
        <p:spPr>
          <a:xfrm>
            <a:off x="4071934" y="4643446"/>
            <a:ext cx="1714512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EEECE1">
                    <a:lumMod val="75000"/>
                  </a:srgbClr>
                </a:solidFill>
              </a:rPr>
              <a:t>Снижение </a:t>
            </a:r>
            <a:r>
              <a:rPr lang="ru-RU" sz="1200" b="1" dirty="0" smtClean="0">
                <a:solidFill>
                  <a:srgbClr val="EEECE1">
                    <a:lumMod val="75000"/>
                  </a:srgbClr>
                </a:solidFill>
              </a:rPr>
              <a:t>на </a:t>
            </a:r>
            <a:r>
              <a:rPr lang="ru-RU" sz="1200" b="1" dirty="0" smtClean="0">
                <a:solidFill>
                  <a:srgbClr val="EEECE1">
                    <a:lumMod val="75000"/>
                  </a:srgbClr>
                </a:solidFill>
              </a:rPr>
              <a:t>882,4</a:t>
            </a:r>
            <a:r>
              <a:rPr lang="en-US" sz="1200" b="1" dirty="0" smtClean="0">
                <a:solidFill>
                  <a:srgbClr val="EEECE1">
                    <a:lumMod val="75000"/>
                  </a:srgbClr>
                </a:solidFill>
              </a:rPr>
              <a:t> </a:t>
            </a:r>
            <a:r>
              <a:rPr lang="ru-RU" sz="1200" b="1" dirty="0" err="1" smtClean="0">
                <a:solidFill>
                  <a:srgbClr val="EEECE1">
                    <a:lumMod val="75000"/>
                  </a:srgbClr>
                </a:solidFill>
              </a:rPr>
              <a:t>тыс.руб</a:t>
            </a:r>
            <a:r>
              <a:rPr lang="ru-RU" sz="1200" b="1" dirty="0" smtClean="0">
                <a:solidFill>
                  <a:srgbClr val="EEECE1">
                    <a:lumMod val="75000"/>
                  </a:srgbClr>
                </a:solidFill>
              </a:rPr>
              <a:t>.</a:t>
            </a:r>
            <a:endParaRPr lang="ru-RU" sz="1200" b="1" dirty="0">
              <a:solidFill>
                <a:srgbClr val="EEECE1">
                  <a:lumMod val="75000"/>
                </a:srgbClr>
              </a:solidFill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428596" y="285728"/>
            <a:ext cx="8229600" cy="1487088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400" b="1" dirty="0" err="1" smtClean="0">
                <a:solidFill>
                  <a:srgbClr val="FFFF00"/>
                </a:solidFill>
                <a:cs typeface="Times New Roman" pitchFamily="18" charset="0"/>
              </a:rPr>
              <a:t>Кузоватовское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 городское поселение на 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01.06.2024 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-2025 </a:t>
            </a:r>
            <a:r>
              <a:rPr lang="ru-RU" sz="2400" b="1" dirty="0" err="1" smtClean="0">
                <a:solidFill>
                  <a:srgbClr val="FFFF00"/>
                </a:solidFill>
                <a:cs typeface="Times New Roman" pitchFamily="18" charset="0"/>
              </a:rPr>
              <a:t>г.г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. на национальную 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экономику</a:t>
            </a:r>
            <a:endParaRPr lang="ru-RU" sz="2400" b="1" dirty="0">
              <a:solidFill>
                <a:srgbClr val="FFFF00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7127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90478"/>
            <a:ext cx="8286840" cy="1726354"/>
          </a:xfrm>
          <a:solidFill>
            <a:schemeClr val="accent1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>
            <a:noAutofit/>
          </a:bodyPr>
          <a:lstStyle/>
          <a:p>
            <a:pPr algn="ctr"/>
            <a:r>
              <a:rPr lang="en-US" sz="2400" b="1" i="1" dirty="0" smtClean="0">
                <a:solidFill>
                  <a:srgbClr val="00B0F0"/>
                </a:solidFill>
              </a:rPr>
              <a:t/>
            </a:r>
            <a:br>
              <a:rPr lang="en-US" sz="2400" b="1" i="1" dirty="0" smtClean="0">
                <a:solidFill>
                  <a:srgbClr val="00B0F0"/>
                </a:solidFill>
              </a:rPr>
            </a:br>
            <a:r>
              <a:rPr lang="ru-RU" sz="1800" i="1" dirty="0" smtClean="0">
                <a:solidFill>
                  <a:srgbClr val="00B0F0"/>
                </a:solidFill>
              </a:rPr>
              <a:t>Динамика расходов бюджета муниципального образования Кузоватовское городское поселение  по разделу «Жилищно-коммунальное хозяйство» на  </a:t>
            </a:r>
            <a:r>
              <a:rPr lang="ru-RU" sz="1800" i="1" dirty="0" smtClean="0">
                <a:solidFill>
                  <a:srgbClr val="00B0F0"/>
                </a:solidFill>
              </a:rPr>
              <a:t>01.06.2024 </a:t>
            </a:r>
            <a:r>
              <a:rPr lang="ru-RU" sz="1800" i="1" dirty="0" smtClean="0">
                <a:solidFill>
                  <a:srgbClr val="00B0F0"/>
                </a:solidFill>
              </a:rPr>
              <a:t>-2025 г.г., тыс.руб.</a:t>
            </a:r>
            <a:r>
              <a:rPr lang="ru-RU" sz="2400" i="1" dirty="0" smtClean="0"/>
              <a:t/>
            </a:r>
            <a:br>
              <a:rPr lang="ru-RU" sz="2400" i="1" dirty="0" smtClean="0"/>
            </a:br>
            <a:endParaRPr lang="ru-RU" sz="2400" i="1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714348" y="5286388"/>
            <a:ext cx="792961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7" name="Диаграмма 16"/>
          <p:cNvGraphicFramePr/>
          <p:nvPr>
            <p:extLst>
              <p:ext uri="{D42A27DB-BD31-4B8C-83A1-F6EECF244321}">
                <p14:modId xmlns:p14="http://schemas.microsoft.com/office/powerpoint/2010/main" val="2546568385"/>
              </p:ext>
            </p:extLst>
          </p:nvPr>
        </p:nvGraphicFramePr>
        <p:xfrm>
          <a:off x="600311" y="2060848"/>
          <a:ext cx="8215402" cy="47971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кругленный прямоугольник 16"/>
          <p:cNvSpPr/>
          <p:nvPr/>
        </p:nvSpPr>
        <p:spPr>
          <a:xfrm>
            <a:off x="1928794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2024 год (факт на 01.05.2024 года</a:t>
            </a:r>
            <a:r>
              <a:rPr lang="ru-RU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)</a:t>
            </a:r>
            <a:endParaRPr lang="ru-RU" dirty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prstClr val="white"/>
                </a:solidFill>
                <a:cs typeface="Times New Roman" pitchFamily="18" charset="0"/>
              </a:rPr>
              <a:t>2025 год  (факт на 01.05.2025 года)</a:t>
            </a:r>
            <a:endParaRPr lang="ru-RU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86446" y="4500570"/>
            <a:ext cx="2143140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C000"/>
                </a:solidFill>
                <a:cs typeface="Times New Roman" pitchFamily="18" charset="0"/>
              </a:rPr>
              <a:t>97,6 </a:t>
            </a:r>
            <a:r>
              <a:rPr lang="ru-RU" b="1" dirty="0" smtClean="0">
                <a:solidFill>
                  <a:srgbClr val="FFC000"/>
                </a:solidFill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C000"/>
              </a:solidFill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928794" y="4500570"/>
            <a:ext cx="214314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97,6 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571736" y="3643314"/>
            <a:ext cx="100013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2" name="Стрелка вниз 21"/>
          <p:cNvSpPr/>
          <p:nvPr/>
        </p:nvSpPr>
        <p:spPr>
          <a:xfrm>
            <a:off x="6215074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Стрелка вправо 10"/>
          <p:cNvSpPr/>
          <p:nvPr/>
        </p:nvSpPr>
        <p:spPr>
          <a:xfrm>
            <a:off x="4071934" y="4643446"/>
            <a:ext cx="1714512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>
              <a:solidFill>
                <a:srgbClr val="EEECE1">
                  <a:lumMod val="75000"/>
                </a:srgbClr>
              </a:solidFill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457200" y="316894"/>
            <a:ext cx="8229600" cy="152793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400" b="1" dirty="0" err="1" smtClean="0">
                <a:solidFill>
                  <a:srgbClr val="FFFF00"/>
                </a:solidFill>
                <a:cs typeface="Times New Roman" pitchFamily="18" charset="0"/>
              </a:rPr>
              <a:t>Кузоватовское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 городское поселение на 01.05.2024 -2025 </a:t>
            </a:r>
            <a:r>
              <a:rPr lang="ru-RU" sz="2400" b="1" dirty="0" err="1" smtClean="0">
                <a:solidFill>
                  <a:srgbClr val="FFFF00"/>
                </a:solidFill>
                <a:cs typeface="Times New Roman" pitchFamily="18" charset="0"/>
              </a:rPr>
              <a:t>г.г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. на социальную политику</a:t>
            </a:r>
            <a:endParaRPr lang="ru-RU" sz="2400" b="1" dirty="0">
              <a:solidFill>
                <a:srgbClr val="FFFF00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8604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071546"/>
          </a:xfrm>
          <a:solidFill>
            <a:srgbClr val="FFCC00"/>
          </a:solidFill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Соотношение сумм бюджетных ассигнований в рамках программ к сумме бюджетных ассигнований на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01.06.2025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года</a:t>
            </a: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69115705"/>
              </p:ext>
            </p:extLst>
          </p:nvPr>
        </p:nvGraphicFramePr>
        <p:xfrm>
          <a:off x="571472" y="1142984"/>
          <a:ext cx="8158162" cy="5715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5" y="116632"/>
            <a:ext cx="8543955" cy="1584176"/>
          </a:xfrm>
          <a:solidFill>
            <a:schemeClr val="bg2">
              <a:lumMod val="60000"/>
              <a:lumOff val="40000"/>
            </a:schemeClr>
          </a:solidFill>
          <a:scene3d>
            <a:camera prst="orthographicFront"/>
            <a:lightRig rig="soft" dir="t"/>
          </a:scene3d>
          <a:sp3d contourW="12700">
            <a:bevelT prst="angle"/>
            <a:contourClr>
              <a:schemeClr val="bg2">
                <a:lumMod val="50000"/>
              </a:schemeClr>
            </a:contourClr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бюджета муниципального образования Кузоватовское городское поселение</a:t>
            </a:r>
            <a:endParaRPr lang="ru-RU" sz="32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77205695"/>
              </p:ext>
            </p:extLst>
          </p:nvPr>
        </p:nvGraphicFramePr>
        <p:xfrm>
          <a:off x="142845" y="1928802"/>
          <a:ext cx="8501122" cy="44291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93192"/>
                <a:gridCol w="2927385"/>
                <a:gridCol w="2880545"/>
              </a:tblGrid>
              <a:tr h="2208284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</a:t>
                      </a:r>
                      <a:r>
                        <a:rPr lang="ru-RU" sz="1500" b="1" baseline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 01.06.2024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25год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</a:t>
                      </a:r>
                      <a:r>
                        <a:rPr lang="en-US" sz="1500" b="1" baseline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r>
                        <a:rPr lang="ru-RU" sz="1500" b="1" baseline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.2025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  <a:p>
                      <a:pPr algn="ctr"/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74029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119308,4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78276,3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74029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119308,4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81108,5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74029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Дефицит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-2832,2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5720" y="500042"/>
            <a:ext cx="8643999" cy="6124754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    </a:t>
            </a:r>
            <a:r>
              <a:rPr lang="ru-RU" sz="2800" i="1" dirty="0" smtClean="0"/>
              <a:t>В муниципальном образовании Кузоватовское городское поселение в бюджете 2025 года запланирована реализация  1 программа.</a:t>
            </a:r>
          </a:p>
          <a:p>
            <a:pPr algn="just"/>
            <a:endParaRPr lang="ru-RU" sz="2800" i="1" dirty="0" smtClean="0"/>
          </a:p>
          <a:p>
            <a:pPr algn="ctr"/>
            <a:r>
              <a:rPr lang="ru-RU" sz="2800" i="1" dirty="0" smtClean="0"/>
              <a:t>Плановые назначения –56281,4 тыс. руб.</a:t>
            </a:r>
          </a:p>
          <a:p>
            <a:pPr algn="ctr"/>
            <a:r>
              <a:rPr lang="ru-RU" sz="2800" i="1" dirty="0" smtClean="0"/>
              <a:t>Исполнено на отчетную дату </a:t>
            </a:r>
            <a:r>
              <a:rPr lang="ru-RU" sz="2800" i="1" smtClean="0"/>
              <a:t>– </a:t>
            </a:r>
            <a:r>
              <a:rPr lang="ru-RU" sz="2800" i="1" smtClean="0"/>
              <a:t>7061,2 </a:t>
            </a:r>
            <a:r>
              <a:rPr lang="ru-RU" sz="2800" i="1" dirty="0" smtClean="0"/>
              <a:t>тыс. руб.</a:t>
            </a:r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908720"/>
            <a:ext cx="7772400" cy="4786346"/>
          </a:xfrm>
          <a:solidFill>
            <a:srgbClr val="99FF99"/>
          </a:solidFill>
          <a:ln w="76200" cmpd="dbl">
            <a:solidFill>
              <a:schemeClr val="accent5">
                <a:lumMod val="50000"/>
              </a:schemeClr>
            </a:solidFill>
            <a:prstDash val="solid"/>
          </a:ln>
        </p:spPr>
        <p:txBody>
          <a:bodyPr anchor="ctr" anchorCtr="0">
            <a:norm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Доходы бюджета муниципального образования «</a:t>
            </a:r>
            <a:r>
              <a:rPr lang="ru-RU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Кузоватовское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городское поселение»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  <a:solidFill>
            <a:srgbClr val="66FFFF"/>
          </a:solidFill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990099"/>
                </a:solidFill>
              </a:rPr>
              <a:t>Нормативы зачисления основных доходов в местные бюджеты</a:t>
            </a:r>
            <a:endParaRPr lang="ru-RU" sz="2400" dirty="0">
              <a:solidFill>
                <a:srgbClr val="990099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357297"/>
          <a:ext cx="8229600" cy="52454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88389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Наименование доходных источников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Бюджет муниципального района, %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Бюджет </a:t>
                      </a:r>
                      <a:r>
                        <a:rPr lang="ru-RU" dirty="0" err="1" smtClean="0">
                          <a:solidFill>
                            <a:schemeClr val="bg1"/>
                          </a:solidFill>
                        </a:rPr>
                        <a:t>поселений,%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НДФЛ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ЕНВД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ЕСХН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Налог на имущество физических лиц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Земельный налог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pPr algn="ctr"/>
                      <a:endParaRPr lang="ru-RU" sz="160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Неналоговые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земельных участков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имущества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Доходы от оказания платных услуг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2" y="404664"/>
            <a:ext cx="8229600" cy="1524000"/>
          </a:xfrm>
          <a:solidFill>
            <a:srgbClr val="99FF99"/>
          </a:solidFill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Исполнение плана                                    за январь- май 20</a:t>
            </a:r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2</a:t>
            </a: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5 года</a:t>
            </a:r>
            <a:endParaRPr lang="ru-RU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graphicFrame>
        <p:nvGraphicFramePr>
          <p:cNvPr id="6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16456054"/>
              </p:ext>
            </p:extLst>
          </p:nvPr>
        </p:nvGraphicFramePr>
        <p:xfrm>
          <a:off x="502282" y="2060848"/>
          <a:ext cx="8229600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116632"/>
            <a:ext cx="8229600" cy="1524000"/>
          </a:xfrm>
          <a:solidFill>
            <a:srgbClr val="FFFF00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Факт поступления                                       за январь-май 2025 </a:t>
            </a:r>
            <a:r>
              <a:rPr lang="ru-RU" dirty="0" err="1" smtClean="0">
                <a:solidFill>
                  <a:schemeClr val="bg1"/>
                </a:solidFill>
              </a:rPr>
              <a:t>годА</a:t>
            </a: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01363844"/>
              </p:ext>
            </p:extLst>
          </p:nvPr>
        </p:nvGraphicFramePr>
        <p:xfrm>
          <a:off x="533400" y="1916832"/>
          <a:ext cx="8229600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87072" cy="144016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2400" dirty="0" smtClean="0"/>
              <a:t>Исполнение по налоговым и неналоговым доходам бюджета МО «Кузоватовское городское поселение» за январь-май 2025 года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47073416"/>
              </p:ext>
            </p:extLst>
          </p:nvPr>
        </p:nvGraphicFramePr>
        <p:xfrm>
          <a:off x="107504" y="1772816"/>
          <a:ext cx="8784976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00010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1800" i="1" dirty="0" smtClean="0"/>
              <a:t>Справка о выполнении плана поступления доходов бюджета муниципального образования «Кузоватовское городское поселение»  в разрезе доходных источников за январь-май 2025г.</a:t>
            </a:r>
            <a:endParaRPr lang="ru-RU" sz="1800" i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2745189"/>
              </p:ext>
            </p:extLst>
          </p:nvPr>
        </p:nvGraphicFramePr>
        <p:xfrm>
          <a:off x="428596" y="1212044"/>
          <a:ext cx="8358247" cy="5169285"/>
        </p:xfrm>
        <a:graphic>
          <a:graphicData uri="http://schemas.openxmlformats.org/drawingml/2006/table">
            <a:tbl>
              <a:tblPr/>
              <a:tblGrid>
                <a:gridCol w="5043770"/>
                <a:gridCol w="1171336"/>
                <a:gridCol w="1071570"/>
                <a:gridCol w="1071571"/>
              </a:tblGrid>
              <a:tr h="79063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Наименование доходных источников</a:t>
                      </a:r>
                    </a:p>
                  </a:txBody>
                  <a:tcPr marL="4382" marR="4382" marT="43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план на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              01.06.2025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года</a:t>
                      </a: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Факт на                             01.06.2025</a:t>
                      </a:r>
                      <a:r>
                        <a:rPr lang="ru-RU" sz="1200" b="1" i="0" u="none" strike="noStrike" baseline="0" dirty="0" smtClean="0">
                          <a:solidFill>
                            <a:schemeClr val="bg1"/>
                          </a:solidFill>
                          <a:latin typeface="Arial"/>
                        </a:rPr>
                        <a:t>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года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Процент  выполнения, (%)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5558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11664,0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12480,1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107,0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налог на доходы 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8640,0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9103,2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105,4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акцизы на нефтепродукты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1336,0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1458,9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109,2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единый сельхозналог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170,0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317,5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186,8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3383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налог на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имущество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115,0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136,4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118,6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8897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земельный налог 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1403,0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1464,1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104,4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 - госпошлина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355,0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1163,4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в 3,2 раза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21897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использования имущества, находящегося в государственной и муниципальной собственности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26,0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590,5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в 22,7 раза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42387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оказания платных услуг и компенсации затрат государства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398697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продажи материальных и нематериальных активов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4,3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штрафы, санкции, возмещение ущерба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прочие 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329,0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564,4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171,6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 - невыясненные поступления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15364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Всего собственных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доходов: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12019,0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13643,5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113,5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392446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dirty="0" smtClean="0">
                <a:solidFill>
                  <a:srgbClr val="FFFF00"/>
                </a:solidFill>
              </a:rPr>
              <a:t>Динамика поступления налоговых и неналоговых доходов за январь-май 2025года к уровню января-мая 2024года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2024 год  (факт на 01.06.2024 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2025 год  (факт на 01.06.2025 года)</a:t>
            </a:r>
            <a:endParaRPr lang="ru-RU" sz="2400" dirty="0">
              <a:solidFill>
                <a:schemeClr val="accent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18431" y="4250537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10640,2  тыс. руб.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88887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13643,5 тыс. руб.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875951" y="4429132"/>
            <a:ext cx="1767620" cy="1214446"/>
          </a:xfrm>
          <a:prstGeom prst="rightArrow">
            <a:avLst/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Увеличение в </a:t>
            </a:r>
            <a:r>
              <a:rPr lang="ru-RU" sz="1200" b="1" smtClean="0">
                <a:solidFill>
                  <a:schemeClr val="bg1"/>
                </a:solidFill>
              </a:rPr>
              <a:t>сумме 3003,3 тыс</a:t>
            </a:r>
            <a:r>
              <a:rPr lang="ru-RU" sz="1200" b="1" dirty="0" smtClean="0">
                <a:solidFill>
                  <a:schemeClr val="bg1"/>
                </a:solidFill>
              </a:rPr>
              <a:t>. руб.</a:t>
            </a:r>
            <a:endParaRPr lang="ru-RU" sz="1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3812</TotalTime>
  <Words>759</Words>
  <Application>Microsoft Office PowerPoint</Application>
  <PresentationFormat>Экран (4:3)</PresentationFormat>
  <Paragraphs>244</Paragraphs>
  <Slides>20</Slides>
  <Notes>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6" baseType="lpstr">
      <vt:lpstr>Arial</vt:lpstr>
      <vt:lpstr>Calibri</vt:lpstr>
      <vt:lpstr>Century Gothic</vt:lpstr>
      <vt:lpstr>Times New Roman</vt:lpstr>
      <vt:lpstr>Wingdings 3</vt:lpstr>
      <vt:lpstr>Сектор</vt:lpstr>
      <vt:lpstr>Презентация PowerPoint</vt:lpstr>
      <vt:lpstr>Параметры бюджета муниципального образования Кузоватовское городское поселение</vt:lpstr>
      <vt:lpstr>Доходы бюджета муниципального образования «Кузоватовское городское поселение»</vt:lpstr>
      <vt:lpstr>Нормативы зачисления основных доходов в местные бюджеты</vt:lpstr>
      <vt:lpstr>Исполнение плана                                    за январь- май 2025 года</vt:lpstr>
      <vt:lpstr>Факт поступления                                       за январь-май 2025 годА</vt:lpstr>
      <vt:lpstr>Исполнение по налоговым и неналоговым доходам бюджета МО «Кузоватовское городское поселение» за январь-май 2025 года</vt:lpstr>
      <vt:lpstr>Справка о выполнении плана поступления доходов бюджета муниципального образования «Кузоватовское городское поселение»  в разрезе доходных источников за январь-май 2025г.</vt:lpstr>
      <vt:lpstr>Презентация PowerPoint</vt:lpstr>
      <vt:lpstr>  Параметры расходов бюджета муниципального образования Кузоватовское городское поселение</vt:lpstr>
      <vt:lpstr>Динамика расходов бюджета  муниципального образования Кузоватовское городское поселение на 01 июня 2025 года</vt:lpstr>
      <vt:lpstr>Структура и динамика расходов бюджета муниципального образования Кузоватовское городское поселение по разделам классификации расходов (тыс.руб.)</vt:lpstr>
      <vt:lpstr>Структура расходов бюджета муниципального образования Кузоватовское городское поселение на 01.06.2025 года</vt:lpstr>
      <vt:lpstr>Презентация PowerPoint</vt:lpstr>
      <vt:lpstr>Презентация PowerPoint</vt:lpstr>
      <vt:lpstr>Презентация PowerPoint</vt:lpstr>
      <vt:lpstr> Динамика расходов бюджета муниципального образования Кузоватовское городское поселение  по разделу «Жилищно-коммунальное хозяйство» на  01.06.2024 -2025 г.г., тыс.руб. </vt:lpstr>
      <vt:lpstr>Презентация PowerPoint</vt:lpstr>
      <vt:lpstr>Соотношение сумм бюджетных ассигнований в рамках программ к сумме бюджетных ассигнований на 01.06.2025 года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Доходы бюджета муниципального образования «Кузоватовский район»</dc:title>
  <cp:lastModifiedBy>1</cp:lastModifiedBy>
  <cp:revision>635</cp:revision>
  <cp:lastPrinted>2024-05-13T11:59:59Z</cp:lastPrinted>
  <dcterms:modified xsi:type="dcterms:W3CDTF">2025-06-17T04:51:07Z</dcterms:modified>
</cp:coreProperties>
</file>