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1.1240000000000001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433548768"/>
        <c:axId val="-433542784"/>
        <c:axId val="0"/>
      </c:bar3DChart>
      <c:catAx>
        <c:axId val="-433548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33542784"/>
        <c:crosses val="autoZero"/>
        <c:auto val="1"/>
        <c:lblAlgn val="ctr"/>
        <c:lblOffset val="100"/>
        <c:noMultiLvlLbl val="0"/>
      </c:catAx>
      <c:valAx>
        <c:axId val="-4335427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433548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79.099999999999994</c:v>
                </c:pt>
                <c:pt idx="1">
                  <c:v>82.8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2030</c:v>
                </c:pt>
                <c:pt idx="1">
                  <c:v>6925.6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1103.5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982.7</c:v>
                </c:pt>
                <c:pt idx="1">
                  <c:v>1103.5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612482112"/>
        <c:axId val="-612885888"/>
      </c:barChart>
      <c:catAx>
        <c:axId val="-61248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612885888"/>
        <c:crosses val="autoZero"/>
        <c:auto val="1"/>
        <c:lblAlgn val="ctr"/>
        <c:lblOffset val="100"/>
        <c:noMultiLvlLbl val="0"/>
      </c:catAx>
      <c:valAx>
        <c:axId val="-61288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61248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9146.2000000000007</c:v>
                </c:pt>
                <c:pt idx="1">
                  <c:v>9354.4</c:v>
                </c:pt>
                <c:pt idx="2">
                  <c:v>3353.5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15113088"/>
        <c:axId val="-115106016"/>
        <c:axId val="0"/>
      </c:bar3DChart>
      <c:catAx>
        <c:axId val="-11511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15106016"/>
        <c:crosses val="autoZero"/>
        <c:auto val="1"/>
        <c:lblAlgn val="ctr"/>
        <c:lblOffset val="100"/>
        <c:tickMarkSkip val="2"/>
        <c:noMultiLvlLbl val="0"/>
      </c:catAx>
      <c:valAx>
        <c:axId val="-11510601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1511308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4530365995917177"/>
                  <c:y val="-1.793563284809920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829250510352864E-2"/>
                  <c:y val="-0.13836507568554857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453679401185945E-2"/>
                  <c:y val="5.6074982651545388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5884368620589377E-3"/>
                  <c:y val="1.302879190179001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990145329056084"/>
                  <c:y val="0.183178401090292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348084961602022"/>
                  <c:y val="5.249647898233349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68.2</c:v>
                </c:pt>
                <c:pt idx="1">
                  <c:v>4.0999999999999996</c:v>
                </c:pt>
                <c:pt idx="2">
                  <c:v>0.2</c:v>
                </c:pt>
                <c:pt idx="3">
                  <c:v>19.100000000000001</c:v>
                </c:pt>
                <c:pt idx="4">
                  <c:v>5.7</c:v>
                </c:pt>
                <c:pt idx="5">
                  <c:v>0.5</c:v>
                </c:pt>
                <c:pt idx="6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1630.7</c:v>
                </c:pt>
                <c:pt idx="1">
                  <c:v>1781.1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119.5</c:v>
                </c:pt>
                <c:pt idx="1">
                  <c:v>106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1347.3</c:v>
                </c:pt>
                <c:pt idx="1">
                  <c:v>491.6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188.5</c:v>
                </c:pt>
                <c:pt idx="1">
                  <c:v>188.4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1104,1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982,7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18.06.2025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11842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029718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12093,3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3365,1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9354,4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3353,5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6034,6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6598,4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2391,8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1770,2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smtClean="0">
                          <a:latin typeface="Times New Roman" pitchFamily="18" charset="0"/>
                          <a:cs typeface="Times New Roman" pitchFamily="18" charset="0"/>
                        </a:rPr>
                        <a:t>79,1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36484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05641238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41023866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</a:t>
            </a:r>
            <a:r>
              <a:rPr lang="ru-RU" sz="2400" b="1" dirty="0" err="1" smtClean="0">
                <a:solidFill>
                  <a:srgbClr val="990099"/>
                </a:solidFill>
              </a:rPr>
              <a:t>муниципальногуо</a:t>
            </a:r>
            <a:r>
              <a:rPr lang="ru-RU" sz="2400" b="1" dirty="0" smtClean="0">
                <a:solidFill>
                  <a:srgbClr val="990099"/>
                </a:solidFill>
              </a:rPr>
              <a:t> образования Коромысловское сельское поселение  на национальную </a:t>
            </a:r>
            <a:r>
              <a:rPr lang="ru-RU" sz="2400" dirty="0" smtClean="0">
                <a:solidFill>
                  <a:srgbClr val="990099"/>
                </a:solidFill>
              </a:rPr>
              <a:t>экономику</a:t>
            </a:r>
            <a:r>
              <a:rPr lang="ru-RU" sz="2400" b="1" dirty="0" smtClean="0">
                <a:solidFill>
                  <a:srgbClr val="990099"/>
                </a:solidFill>
              </a:rPr>
              <a:t> на </a:t>
            </a:r>
            <a:r>
              <a:rPr lang="ru-RU" sz="2400" b="1" dirty="0" smtClean="0">
                <a:solidFill>
                  <a:srgbClr val="990099"/>
                </a:solidFill>
              </a:rPr>
              <a:t>01.06.2024-2025г.г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245105067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04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ru-RU" sz="2400" dirty="0" smtClean="0">
                <a:solidFill>
                  <a:srgbClr val="990099"/>
                </a:solidFill>
              </a:rPr>
              <a:t>6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87677477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70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ru-RU" sz="2400" dirty="0" smtClean="0">
                <a:solidFill>
                  <a:srgbClr val="990099"/>
                </a:solidFill>
              </a:rPr>
              <a:t>6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239265744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25934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522847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01.06.2024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11993,4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12093,3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9354,4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2030,0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716,3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93975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январь-май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86532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январь-май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8816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25728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01.06.2025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01.06.2025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-19,8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434,8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2025года                                                                   к уровню января-мая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01.06.2025года)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730,3 тыс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1104,1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373,8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3598</TotalTime>
  <Words>579</Words>
  <Application>Microsoft Office PowerPoint</Application>
  <PresentationFormat>Экран (4:3)</PresentationFormat>
  <Paragraphs>214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январь-май 2025 года</vt:lpstr>
      <vt:lpstr>Факт поступления                                       за январь-май 2025 года</vt:lpstr>
      <vt:lpstr>Исполнение по налоговым и неналоговым доходам  бюджета МО «Коромысловское сельское поселение»                     за январь-май 2025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январь-май 2025г.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июня 2025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01.06.2025 г.</vt:lpstr>
      <vt:lpstr> Динамика расходов бюджета муниципального образования Коромысловское сельское поселение  на общегосударственные расходы на 01.06.2024-2025г.г.</vt:lpstr>
      <vt:lpstr> Динамика расходов бюджета муниципального образования Коромысловское сельское поселение  на национальную оборону на 01.06.2024-2025г.г.</vt:lpstr>
      <vt:lpstr> Динамика расходов бюджета муниципальногуо образования Коромысловское сельское поселение  на национальную экономику на 01.06.2024-2025г.г.</vt:lpstr>
      <vt:lpstr> Динамика расходов бюджета муниципального образования Коромысловское сельское поселение  на жилищно-коммунальное хозяйство на 01.06.2024-2025г.г.</vt:lpstr>
      <vt:lpstr> Динамика расходов бюджета муниципального образования Коромысловское сельское поселение  на социальную политику на 01.06.2024-2025г.г.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497</cp:revision>
  <cp:lastPrinted>2024-05-13T11:38:06Z</cp:lastPrinted>
  <dcterms:modified xsi:type="dcterms:W3CDTF">2025-06-18T09:51:08Z</dcterms:modified>
</cp:coreProperties>
</file>