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6" r:id="rId16"/>
    <p:sldId id="327" r:id="rId17"/>
    <p:sldId id="329" r:id="rId18"/>
    <p:sldId id="321" r:id="rId19"/>
    <p:sldId id="322" r:id="rId20"/>
    <p:sldId id="32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44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1.2450000000000001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36457984"/>
        <c:axId val="-36451456"/>
        <c:axId val="0"/>
      </c:bar3DChart>
      <c:catAx>
        <c:axId val="-36457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36451456"/>
        <c:crosses val="autoZero"/>
        <c:auto val="1"/>
        <c:lblAlgn val="ctr"/>
        <c:lblOffset val="100"/>
        <c:noMultiLvlLbl val="0"/>
      </c:catAx>
      <c:valAx>
        <c:axId val="-364514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36457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2908598980193557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358.8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январь-май2025г.</c:v>
                </c:pt>
                <c:pt idx="1">
                  <c:v>Факт по налоговым доходам за январь-май 2025г.</c:v>
                </c:pt>
                <c:pt idx="2">
                  <c:v>План по неналоговым доходам за январь-май 2025г.</c:v>
                </c:pt>
                <c:pt idx="3">
                  <c:v>Факт по неналоговым доходам за январь-май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288.10000000000002</c:v>
                </c:pt>
                <c:pt idx="1">
                  <c:v>244.3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36448192"/>
        <c:axId val="-36455808"/>
      </c:barChart>
      <c:catAx>
        <c:axId val="-36448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36455808"/>
        <c:crosses val="autoZero"/>
        <c:auto val="1"/>
        <c:lblAlgn val="ctr"/>
        <c:lblOffset val="100"/>
        <c:noMultiLvlLbl val="0"/>
      </c:catAx>
      <c:valAx>
        <c:axId val="-36455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364481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01.06.2025 года</c:v>
                </c:pt>
                <c:pt idx="2">
                  <c:v>факт на 01.06.2025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6052.6</c:v>
                </c:pt>
                <c:pt idx="1">
                  <c:v>5627.5</c:v>
                </c:pt>
                <c:pt idx="2">
                  <c:v>2080.6999999999998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36455264"/>
        <c:axId val="-36454720"/>
        <c:axId val="0"/>
      </c:bar3DChart>
      <c:catAx>
        <c:axId val="-36455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36454720"/>
        <c:crosses val="autoZero"/>
        <c:auto val="1"/>
        <c:lblAlgn val="ctr"/>
        <c:lblOffset val="100"/>
        <c:tickMarkSkip val="2"/>
        <c:noMultiLvlLbl val="0"/>
      </c:catAx>
      <c:valAx>
        <c:axId val="-3645472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3645526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fld id="{FE3E8749-644C-488C-A96E-8925D869B47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00308702731603"/>
                  <c:y val="-0.27325122560054238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ru-RU" dirty="0" smtClean="0"/>
                      <a:t>Национальная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85802469135801"/>
                      <c:h val="0.293332611983834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.1012075921065422"/>
                  <c:y val="0.520878717188371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523524837173134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336529114416254"/>
                  <c:y val="9.609585978176403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7883238553514144"/>
                  <c:y val="1.021018510181242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44.7</c:v>
                </c:pt>
                <c:pt idx="1">
                  <c:v>2.7</c:v>
                </c:pt>
                <c:pt idx="3">
                  <c:v>19.5</c:v>
                </c:pt>
                <c:pt idx="4">
                  <c:v>28</c:v>
                </c:pt>
                <c:pt idx="6">
                  <c:v>5.0999999999999996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1875.8</c:v>
                </c:pt>
                <c:pt idx="1">
                  <c:v>2080.6999999999998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2457.6999999999998</c:v>
                </c:pt>
                <c:pt idx="1">
                  <c:v>3169.8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0.54723</cdr:x>
      <cdr:y>0.66383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40" y="2222543"/>
          <a:ext cx="1152104" cy="6480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358,8 </a:t>
          </a:r>
          <a:r>
            <a:rPr lang="ru-RU" sz="1800" dirty="0" smtClean="0"/>
            <a:t>тыс. 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0.39848</cdr:x>
      <cdr:y>0.79704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726614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288,1</a:t>
          </a:r>
        </a:p>
        <a:p xmlns:a="http://schemas.openxmlformats.org/drawingml/2006/main">
          <a:pPr algn="ctr"/>
          <a:r>
            <a:rPr lang="ru-RU" sz="1800" b="1" dirty="0" smtClean="0"/>
            <a:t>тыс. 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9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4111957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480722"/>
              </p:ext>
            </p:extLst>
          </p:nvPr>
        </p:nvGraphicFramePr>
        <p:xfrm>
          <a:off x="107504" y="955839"/>
          <a:ext cx="8928993" cy="5130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742"/>
                <a:gridCol w="1125373"/>
                <a:gridCol w="1107226"/>
                <a:gridCol w="1093193"/>
                <a:gridCol w="1192218"/>
                <a:gridCol w="1152128"/>
                <a:gridCol w="1008113"/>
              </a:tblGrid>
              <a:tr h="105317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01.06.2024г.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01.06.2024г.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5399,6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1875,8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5627,5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2080,7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71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2823,3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1211,2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1027,2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1626,0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1430,5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62854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64381" y="4289282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852,1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930,7т.руб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78,6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01.06.2024-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5,3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57,1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31,8</a:t>
            </a:r>
            <a:endParaRPr lang="ru-RU" sz="1100" b="1" dirty="0" smtClean="0">
              <a:solidFill>
                <a:srgbClr val="66FF99"/>
              </a:solidFill>
            </a:endParaRPr>
          </a:p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01.06.2024-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889,3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404,9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484,4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66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01.06.2024-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жилищно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-комму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109,1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582,0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76666" y="443711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472,9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080840"/>
              </p:ext>
            </p:extLst>
          </p:nvPr>
        </p:nvGraphicFramePr>
        <p:xfrm>
          <a:off x="235335" y="17016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6061531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231777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01.05.2024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.2025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5346,8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5537,9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5399,6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5627,5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-89,6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2457,7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986,9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Исполнение плана                                    за январь-май 20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ru-RU" dirty="0" smtClean="0">
                <a:solidFill>
                  <a:srgbClr val="FF0000"/>
                </a:solidFill>
              </a:rPr>
              <a:t>5 года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4956943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январь-май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6550205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Исполнение по налоговым и неналоговым доходам  бюджета МО «Лесоматюнинское сельское поселение»                     за январь-май 2025 года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88825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январь-май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516043"/>
              </p:ext>
            </p:extLst>
          </p:nvPr>
        </p:nvGraphicFramePr>
        <p:xfrm>
          <a:off x="428596" y="1142988"/>
          <a:ext cx="8358247" cy="514353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01.06.2025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01.06.2025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124,5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147,6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288,1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124,5 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2025 года к </a:t>
            </a:r>
            <a:r>
              <a:rPr lang="ru-RU" sz="2800" smtClean="0"/>
              <a:t>уровню января-мая </a:t>
            </a:r>
            <a:r>
              <a:rPr lang="ru-RU" sz="2800" dirty="0" smtClean="0"/>
              <a:t>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01.06.2024года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2160" y="2214554"/>
            <a:ext cx="271747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01.06.2025года)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434,1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84168" y="4286256"/>
            <a:ext cx="264546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358,8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29798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в сумме 75,3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2963</TotalTime>
  <Words>734</Words>
  <Application>Microsoft Office PowerPoint</Application>
  <PresentationFormat>Экран (4:3)</PresentationFormat>
  <Paragraphs>230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январь-май 2025 года</vt:lpstr>
      <vt:lpstr>Факт поступления                                       за январь-май 2025 года</vt:lpstr>
      <vt:lpstr>Исполнение по налоговым и неналоговым доходам  бюджета МО «Лесоматюнинское сельское поселение»                     за январь-май 2025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январь-май 2025г.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01.06.2025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01.06.2025 года (в тыс.руб.)</vt:lpstr>
      <vt:lpstr>Соотношение сумм бюджетных ассигнований в рамках программ к сумме бюджетных ассигнований на 01.06.2025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513</cp:revision>
  <dcterms:modified xsi:type="dcterms:W3CDTF">2025-06-16T12:33:53Z</dcterms:modified>
</cp:coreProperties>
</file>