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31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1.5249999999999999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1923104"/>
        <c:axId val="891923648"/>
        <c:axId val="0"/>
      </c:bar3DChart>
      <c:catAx>
        <c:axId val="891923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91923648"/>
        <c:crosses val="autoZero"/>
        <c:auto val="1"/>
        <c:lblAlgn val="ctr"/>
        <c:lblOffset val="100"/>
        <c:noMultiLvlLbl val="0"/>
      </c:catAx>
      <c:valAx>
        <c:axId val="891923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919231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1662</c:v>
                </c:pt>
                <c:pt idx="1">
                  <c:v>98.7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347954943132109"/>
          <c:y val="0.35549620174130214"/>
          <c:w val="0.25903166618061629"/>
          <c:h val="0.38210598124573636"/>
        </c:manualLayout>
      </c:layout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2025г.</c:v>
                </c:pt>
                <c:pt idx="1">
                  <c:v>Факт по налоговым доходам за январь-май 2025г.</c:v>
                </c:pt>
                <c:pt idx="2">
                  <c:v>План по неналоговым доходам за январь-май 2025г.</c:v>
                </c:pt>
                <c:pt idx="3">
                  <c:v>Факт по неналоговым доходам за январь-май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1056.2</c:v>
                </c:pt>
                <c:pt idx="1">
                  <c:v>1662</c:v>
                </c:pt>
                <c:pt idx="2">
                  <c:v>98.1</c:v>
                </c:pt>
                <c:pt idx="3">
                  <c:v>98.7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91925280"/>
        <c:axId val="873191152"/>
      </c:barChart>
      <c:catAx>
        <c:axId val="89192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3191152"/>
        <c:crosses val="autoZero"/>
        <c:auto val="1"/>
        <c:lblAlgn val="ctr"/>
        <c:lblOffset val="100"/>
        <c:noMultiLvlLbl val="0"/>
      </c:catAx>
      <c:valAx>
        <c:axId val="873191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1925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01.06.2025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10751</c:v>
                </c:pt>
                <c:pt idx="1">
                  <c:v>10352.299999999999</c:v>
                </c:pt>
                <c:pt idx="2">
                  <c:v>3480.4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366647632"/>
        <c:axId val="1366660688"/>
        <c:axId val="0"/>
      </c:bar3DChart>
      <c:catAx>
        <c:axId val="136664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366660688"/>
        <c:crosses val="autoZero"/>
        <c:auto val="1"/>
        <c:lblAlgn val="ctr"/>
        <c:lblOffset val="100"/>
        <c:tickMarkSkip val="2"/>
        <c:noMultiLvlLbl val="0"/>
      </c:catAx>
      <c:valAx>
        <c:axId val="136666068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6664763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475308641975315E-2"/>
          <c:y val="0.10574308961052424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4665232818119964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-3.6035947418161518E-3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17489446480281054"/>
                    </c:manualLayout>
                  </c15:layout>
                </c:ext>
              </c:extLst>
            </c:dLbl>
            <c:dLbl>
              <c:idx val="6"/>
              <c:layout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058641975308643"/>
                      <c:h val="0.1567563712690025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73.8</c:v>
                </c:pt>
                <c:pt idx="1">
                  <c:v>2</c:v>
                </c:pt>
                <c:pt idx="3">
                  <c:v>13.8</c:v>
                </c:pt>
                <c:pt idx="4">
                  <c:v>8.3000000000000007</c:v>
                </c:pt>
                <c:pt idx="6">
                  <c:v>2.1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2594.8000000000002</c:v>
                </c:pt>
                <c:pt idx="1">
                  <c:v>7358.9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58"/>
          <a:ext cx="1008088" cy="864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1760,7 </a:t>
          </a:r>
          <a:r>
            <a:rPr lang="ru-RU" sz="1800" b="1" dirty="0" err="1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1154,3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34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июня 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170546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784040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10578,3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3480,4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5977,9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7113,3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2567,8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92942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01.06.2025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01.06.2024-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01.06.2024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(факт на 01.06.2025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2062,4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2567,8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505,4 т. 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01.06.2024-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01.06.2024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01.06.2025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59,0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68,8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9,8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01.06.2024-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01.06.2024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01.06.2025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1069,2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1160,4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91,2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2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01.06.2024-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01.06.2024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01.06.2025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123,4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290,2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166,8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01.06.2024-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01.06.2024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01.06.2025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58,7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73,3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14,6 тыс. рублей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01.06.2025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85540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705777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01.06.2024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10401,2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9012,4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10578,3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-1339,9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2594,8 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en-US" sz="2800" dirty="0" smtClean="0"/>
              <a:t>7</a:t>
            </a:r>
            <a:r>
              <a:rPr lang="ru-RU" sz="2800" smtClean="0"/>
              <a:t>70,5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81425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489211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январь-май 20</a:t>
            </a:r>
            <a:r>
              <a:rPr lang="en-US" sz="2400" dirty="0" smtClean="0"/>
              <a:t>2</a:t>
            </a:r>
            <a:r>
              <a:rPr lang="ru-RU" sz="2400" dirty="0" smtClean="0"/>
              <a:t>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4939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январь-май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844865"/>
              </p:ext>
            </p:extLst>
          </p:nvPr>
        </p:nvGraphicFramePr>
        <p:xfrm>
          <a:off x="467544" y="1094715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01.06.20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1662,0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376,4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844,1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877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1760,7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2025 года к уровню января-мая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01.06.2024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01.06.2025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4971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1269,4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4321975"/>
            <a:ext cx="311907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1760,7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491,3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2944</TotalTime>
  <Words>780</Words>
  <Application>Microsoft Office PowerPoint</Application>
  <PresentationFormat>Экран (4:3)</PresentationFormat>
  <Paragraphs>242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январь-май 2025 года</vt:lpstr>
      <vt:lpstr>Факт поступления                                       за январь-май 2025 года</vt:lpstr>
      <vt:lpstr>Исполнение по налоговым и неналоговым доходам бюджета МО «Спешневское поселение»                                       за январь-май 2025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январь-май 2025г.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01.06.2025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546</cp:revision>
  <dcterms:modified xsi:type="dcterms:W3CDTF">2025-06-18T10:03:36Z</dcterms:modified>
</cp:coreProperties>
</file>