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1"/>
  </p:notesMasterIdLst>
  <p:sldIdLst>
    <p:sldId id="299" r:id="rId2"/>
    <p:sldId id="332" r:id="rId3"/>
    <p:sldId id="333" r:id="rId4"/>
    <p:sldId id="334" r:id="rId5"/>
    <p:sldId id="313" r:id="rId6"/>
    <p:sldId id="256" r:id="rId7"/>
    <p:sldId id="314" r:id="rId8"/>
    <p:sldId id="315" r:id="rId9"/>
    <p:sldId id="316" r:id="rId10"/>
    <p:sldId id="345" r:id="rId11"/>
    <p:sldId id="318" r:id="rId12"/>
    <p:sldId id="319" r:id="rId13"/>
    <p:sldId id="320" r:id="rId14"/>
    <p:sldId id="336" r:id="rId15"/>
    <p:sldId id="283" r:id="rId16"/>
    <p:sldId id="284" r:id="rId17"/>
    <p:sldId id="321" r:id="rId18"/>
    <p:sldId id="322" r:id="rId19"/>
    <p:sldId id="344" r:id="rId20"/>
    <p:sldId id="288" r:id="rId21"/>
    <p:sldId id="328" r:id="rId22"/>
    <p:sldId id="326" r:id="rId23"/>
    <p:sldId id="347" r:id="rId24"/>
    <p:sldId id="342" r:id="rId25"/>
    <p:sldId id="296" r:id="rId26"/>
    <p:sldId id="297" r:id="rId27"/>
    <p:sldId id="323" r:id="rId28"/>
    <p:sldId id="340" r:id="rId29"/>
    <p:sldId id="33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66FFFF"/>
    <a:srgbClr val="990099"/>
    <a:srgbClr val="00FFFF"/>
    <a:srgbClr val="336699"/>
    <a:srgbClr val="009999"/>
    <a:srgbClr val="33CCCC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4" autoAdjust="0"/>
    <p:restoredTop sz="99857" autoAdjust="0"/>
  </p:normalViewPr>
  <p:slideViewPr>
    <p:cSldViewPr>
      <p:cViewPr varScale="1">
        <p:scale>
          <a:sx n="116" d="100"/>
          <a:sy n="116" d="100"/>
        </p:scale>
        <p:origin x="121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01.06.2025г.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01.06.2025.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1.0880000000000001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72927552"/>
        <c:axId val="280430672"/>
        <c:axId val="0"/>
      </c:bar3DChart>
      <c:catAx>
        <c:axId val="19729275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80430672"/>
        <c:crosses val="autoZero"/>
        <c:auto val="1"/>
        <c:lblAlgn val="ctr"/>
        <c:lblOffset val="100"/>
        <c:noMultiLvlLbl val="0"/>
      </c:catAx>
      <c:valAx>
        <c:axId val="28043067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9729275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56"/>
          <c:y val="8.810572687224771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48400.4</c:v>
                </c:pt>
                <c:pt idx="1">
                  <c:v>7573.9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64E-2"/>
          <c:w val="0.8698676727909016"/>
          <c:h val="0.583126508104456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январь-май 2025г.</c:v>
                </c:pt>
                <c:pt idx="1">
                  <c:v>Факт по налоговым доходам за январь-май 2025г.</c:v>
                </c:pt>
                <c:pt idx="2">
                  <c:v>План по неналоговым доходам за январь-май 2025г.</c:v>
                </c:pt>
                <c:pt idx="3">
                  <c:v>Факт по неналоговым доходам за январь-май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44583.5</c:v>
                </c:pt>
                <c:pt idx="1">
                  <c:v>48400.4</c:v>
                </c:pt>
                <c:pt idx="2">
                  <c:v>6886.7</c:v>
                </c:pt>
                <c:pt idx="3">
                  <c:v>7573.9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80424688"/>
        <c:axId val="280426320"/>
      </c:barChart>
      <c:catAx>
        <c:axId val="280424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80426320"/>
        <c:crosses val="autoZero"/>
        <c:auto val="1"/>
        <c:lblAlgn val="ctr"/>
        <c:lblOffset val="100"/>
        <c:noMultiLvlLbl val="0"/>
      </c:catAx>
      <c:valAx>
        <c:axId val="280426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04246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1933878028839982"/>
          <c:y val="4.6900353731493566E-2"/>
          <c:w val="0.85807876445999864"/>
          <c:h val="0.8053737180664756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01.06.2025 года</c:v>
                </c:pt>
                <c:pt idx="2">
                  <c:v>факт на 01.06.2025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876661.2</c:v>
                </c:pt>
                <c:pt idx="1">
                  <c:v>917090.2</c:v>
                </c:pt>
                <c:pt idx="2">
                  <c:v>341029.1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280429040"/>
        <c:axId val="280420880"/>
        <c:axId val="0"/>
      </c:bar3DChart>
      <c:catAx>
        <c:axId val="280429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280420880"/>
        <c:crosses val="autoZero"/>
        <c:auto val="1"/>
        <c:lblAlgn val="ctr"/>
        <c:lblOffset val="100"/>
        <c:tickMarkSkip val="2"/>
        <c:noMultiLvlLbl val="0"/>
      </c:catAx>
      <c:valAx>
        <c:axId val="280420880"/>
        <c:scaling>
          <c:orientation val="minMax"/>
          <c:min val="0"/>
        </c:scaling>
        <c:delete val="0"/>
        <c:axPos val="l"/>
        <c:numFmt formatCode="#\ ##0.0" sourceLinked="1"/>
        <c:majorTickMark val="out"/>
        <c:minorTickMark val="none"/>
        <c:tickLblPos val="nextTo"/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80429040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7129629629629636E-2"/>
          <c:y val="7.9316728170539127E-2"/>
          <c:w val="0.84104938271604934"/>
          <c:h val="0.822147371702568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4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  <a:alpha val="90000"/>
                </a:schemeClr>
              </a:solidFill>
              <a:ln w="19050">
                <a:solidFill>
                  <a:schemeClr val="accent1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60000"/>
                    <a:lumMod val="75000"/>
                  </a:schemeClr>
                </a:contourClr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  <a:alpha val="90000"/>
                </a:schemeClr>
              </a:solidFill>
              <a:ln w="19050">
                <a:solidFill>
                  <a:schemeClr val="accent2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60000"/>
                    <a:lumMod val="75000"/>
                  </a:schemeClr>
                </a:contourClr>
              </a:sp3d>
            </c:spPr>
          </c:dPt>
          <c:dPt>
            <c:idx val="8"/>
            <c:bubble3D val="0"/>
            <c:spPr>
              <a:solidFill>
                <a:schemeClr val="accent3">
                  <a:lumMod val="60000"/>
                  <a:alpha val="90000"/>
                </a:schemeClr>
              </a:solidFill>
              <a:ln w="19050">
                <a:solidFill>
                  <a:schemeClr val="accent3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60000"/>
                    <a:lumMod val="75000"/>
                  </a:schemeClr>
                </a:contourClr>
              </a:sp3d>
            </c:spPr>
          </c:dPt>
          <c:dPt>
            <c:idx val="9"/>
            <c:bubble3D val="0"/>
            <c:spPr>
              <a:solidFill>
                <a:schemeClr val="accent4">
                  <a:lumMod val="60000"/>
                  <a:alpha val="90000"/>
                </a:schemeClr>
              </a:solidFill>
              <a:ln w="19050">
                <a:solidFill>
                  <a:schemeClr val="accent4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60000"/>
                    <a:lumMod val="75000"/>
                  </a:schemeClr>
                </a:contourClr>
              </a:sp3d>
            </c:spPr>
          </c:dPt>
          <c:dLbls>
            <c:dLbl>
              <c:idx val="0"/>
              <c:layout>
                <c:manualLayout>
                  <c:x val="-9.49883347914844E-2"/>
                  <c:y val="1.1227893223123236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3122630504520268E-3"/>
                  <c:y val="5.402119556869453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1604452221250122E-4"/>
                  <c:y val="6.7659808549807493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3021775055895791E-2"/>
                  <c:y val="1.3163808634553499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4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9459147467677649E-2"/>
                  <c:y val="0.1674256600158747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5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6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2.843321668124817E-2"/>
                  <c:y val="8.9421359158654221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2.6205526392534258E-2"/>
                  <c:y val="3.847712275375928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4.7323806746378941E-2"/>
                  <c:y val="5.2549491259438377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3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5.5810245941479535E-2"/>
                  <c:y val="1.2975021886399552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4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CEB966"/>
                </a:solidFill>
                <a:round/>
              </a:ln>
              <a:effectLst>
                <a:outerShdw blurRad="50800" dist="38100" dir="2700000" algn="tl" rotWithShape="0">
                  <a:srgbClr val="CEB966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 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Культура, кинематография 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отношения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11.6</c:v>
                </c:pt>
                <c:pt idx="1">
                  <c:v>0.9</c:v>
                </c:pt>
                <c:pt idx="2">
                  <c:v>3.5</c:v>
                </c:pt>
                <c:pt idx="3">
                  <c:v>0.1</c:v>
                </c:pt>
                <c:pt idx="4">
                  <c:v>0.1</c:v>
                </c:pt>
                <c:pt idx="5">
                  <c:v>58.4</c:v>
                </c:pt>
                <c:pt idx="6">
                  <c:v>6.8</c:v>
                </c:pt>
                <c:pt idx="7">
                  <c:v>4.5</c:v>
                </c:pt>
                <c:pt idx="8">
                  <c:v>11.5</c:v>
                </c:pt>
                <c:pt idx="9">
                  <c:v>2.5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effectLst>
          <a:innerShdw blurRad="114300">
            <a:prstClr val="black"/>
          </a:innerShdw>
          <a:softEdge rad="317500"/>
        </a:effectLst>
      </c:spPr>
    </c:sideWall>
    <c:backWall>
      <c:thickness val="0"/>
      <c:spPr>
        <a:effectLst>
          <a:innerShdw blurRad="114300">
            <a:prstClr val="black"/>
          </a:innerShdw>
          <a:softEdge rad="317500"/>
        </a:effectLst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C000"/>
            </a:solidFill>
            <a:ln w="28575"/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 w="28575">
                <a:noFill/>
              </a:ln>
            </c:spPr>
          </c:dPt>
          <c:cat>
            <c:strRef>
              <c:f>Лист1!$A$2:$A$3</c:f>
              <c:strCache>
                <c:ptCount val="2"/>
                <c:pt idx="0">
                  <c:v>2024 год (факт на 01.06.2024)</c:v>
                </c:pt>
                <c:pt idx="1">
                  <c:v>2025 год (факт на 01.06.2025)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165757.6</c:v>
                </c:pt>
                <c:pt idx="1">
                  <c:v>199243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80431216"/>
        <c:axId val="280435024"/>
        <c:axId val="0"/>
      </c:bar3DChart>
      <c:catAx>
        <c:axId val="280431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80435024"/>
        <c:crosses val="autoZero"/>
        <c:auto val="1"/>
        <c:lblAlgn val="ctr"/>
        <c:lblOffset val="100"/>
        <c:noMultiLvlLbl val="0"/>
      </c:catAx>
      <c:valAx>
        <c:axId val="28043502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8043121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ru-RU"/>
            </a:pPr>
            <a:endParaRPr lang="ru-RU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9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482444.1</c:v>
                </c:pt>
                <c:pt idx="1">
                  <c:v>108318.2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0.39931</cdr:x>
      <cdr:y>0.5782</cdr:y>
    </cdr:from>
    <cdr:to>
      <cdr:x>0.52973</cdr:x>
      <cdr:y>0.75992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86162" y="2500339"/>
          <a:ext cx="1073266" cy="7858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55974,3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0.25848</cdr:x>
      <cdr:y>0.68048</cdr:y>
    </cdr:from>
    <cdr:to>
      <cdr:x>0.38973</cdr:x>
      <cdr:y>0.83035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27180" y="2942638"/>
          <a:ext cx="1080120" cy="6480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51470,2</a:t>
          </a:r>
        </a:p>
        <a:p xmlns:a="http://schemas.openxmlformats.org/drawingml/2006/main">
          <a:pPr algn="ctr"/>
          <a:r>
            <a:rPr lang="ru-RU" sz="1800" b="1" dirty="0" smtClean="0"/>
            <a:t>тыс. руб.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0.31973</cdr:x>
      <cdr:y>0</cdr:y>
    </cdr:from>
    <cdr:to>
      <cdr:x>0.45862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631236" y="-86828"/>
          <a:ext cx="1143009" cy="3503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0.18229</cdr:x>
      <cdr:y>0.05405</cdr:y>
    </cdr:from>
    <cdr:to>
      <cdr:x>0.34722</cdr:x>
      <cdr:y>0.14865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1500198" y="285752"/>
          <a:ext cx="1357322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0.69445</cdr:x>
      <cdr:y>0.01351</cdr:y>
    </cdr:from>
    <cdr:to>
      <cdr:x>0.82466</cdr:x>
      <cdr:y>0.06757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5715040" y="71438"/>
          <a:ext cx="107157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0.66841</cdr:x>
      <cdr:y>0.01351</cdr:y>
    </cdr:from>
    <cdr:to>
      <cdr:x>0.79862</cdr:x>
      <cdr:y>0.08108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5500726" y="71438"/>
          <a:ext cx="107157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0.75521</cdr:x>
      <cdr:y>0</cdr:y>
    </cdr:from>
    <cdr:to>
      <cdr:x>0.96355</cdr:x>
      <cdr:y>0.12162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6215106" y="0"/>
          <a:ext cx="1714512" cy="6429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0.45946</cdr:y>
    </cdr:from>
    <cdr:to>
      <cdr:x>0.43229</cdr:x>
      <cdr:y>0.63243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643206" y="242889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0.10508</cdr:x>
      <cdr:y>0.2992</cdr:y>
    </cdr:from>
    <cdr:to>
      <cdr:x>0.29773</cdr:x>
      <cdr:y>0.3874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857260" y="1709953"/>
          <a:ext cx="1571670" cy="5040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0.40281</cdr:x>
      <cdr:y>0.4126</cdr:y>
    </cdr:from>
    <cdr:to>
      <cdr:x>0.59545</cdr:x>
      <cdr:y>0.5512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89" y="2358024"/>
          <a:ext cx="1571589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16.06.2025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062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406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788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121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16.06.2025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«Кузоватовский район»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«Кузоватовский район»                                                   за январь- май 2025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0796768"/>
              </p:ext>
            </p:extLst>
          </p:nvPr>
        </p:nvGraphicFramePr>
        <p:xfrm>
          <a:off x="457200" y="1481138"/>
          <a:ext cx="8229600" cy="5019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223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январь-май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37136"/>
              </p:ext>
            </p:extLst>
          </p:nvPr>
        </p:nvGraphicFramePr>
        <p:xfrm>
          <a:off x="428596" y="1124744"/>
          <a:ext cx="8358247" cy="5410025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43204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 доходных источников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план на 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01.06.2025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                            01.06.2025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Процент  выполнения, 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07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44583,5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48400,4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057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налог на доходы физических лиц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13845,0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14132,8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акцизы на нефтепродукты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7446,2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7800,6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43292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налог, взимаемый в связи с применением упрощённой системы налогообложения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12850,0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13966,9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ЕНВД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единый сельхозналог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2290,0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2667,7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40873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налог, взимаемый в связи с применением патентной системы налогообложения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6193,0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7524,6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121,5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 на добычу полезных ископаемых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402,5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439,2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1308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- госпошлина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1556,8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1868,6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120,0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8927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6886,7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7573,9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34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1874,9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2161,3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3661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плата за негативное воздействие на окружающую среду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907,0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946,7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6448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2904,8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3015,4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103,8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1226,4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122,6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19029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штрафы, санкции, возмещение ущерба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224,1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112,1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прочие 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ВСЕГО: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51470,2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55974,3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64357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январь-май 20</a:t>
            </a:r>
            <a:r>
              <a:rPr lang="en-US" sz="2800" dirty="0" smtClean="0"/>
              <a:t>2</a:t>
            </a:r>
            <a:r>
              <a:rPr lang="ru-RU" sz="2800" dirty="0" smtClean="0"/>
              <a:t>5 года к уровню января-мая 2024года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2024год  (факт на 01.06.2024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2025год  (факт на 01.06.2025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41753,8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786082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55974,3тыс.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2009954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</a:t>
            </a:r>
            <a:r>
              <a:rPr lang="ru-RU" sz="1400" b="1" smtClean="0">
                <a:solidFill>
                  <a:schemeClr val="bg1"/>
                </a:solidFill>
              </a:rPr>
              <a:t>на 14220,5 </a:t>
            </a:r>
            <a:r>
              <a:rPr lang="ru-RU" sz="1400" b="1" dirty="0" smtClean="0">
                <a:solidFill>
                  <a:schemeClr val="bg1"/>
                </a:solidFill>
              </a:rPr>
              <a:t>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«Кузоватовский район»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«Кузоватовский район»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июня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4927920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14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«Кузоватовский район»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859145"/>
              </p:ext>
            </p:extLst>
          </p:nvPr>
        </p:nvGraphicFramePr>
        <p:xfrm>
          <a:off x="1" y="857232"/>
          <a:ext cx="9143998" cy="5562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9109"/>
                <a:gridCol w="1129556"/>
                <a:gridCol w="1223684"/>
                <a:gridCol w="975652"/>
                <a:gridCol w="1322213"/>
                <a:gridCol w="1177589"/>
                <a:gridCol w="1056195"/>
              </a:tblGrid>
              <a:tr h="723674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01.06.2024 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01.06.2024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01.06.2025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01.06.2025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731867,2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331189,0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917090,1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341029,1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41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82430,7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48144,4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89278,8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39617,3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4344,5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2110,7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6997,4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3069,8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79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97268,9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6715,5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108003,0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12077,3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1943,9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229,1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1411,4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363492,0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165757,6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482137,2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199243,0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46636,9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19030,8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66521,8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23341,8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34461,3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15498,2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40383,9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15451,6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85881,5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67497,1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101140,1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39382,6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14872,3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6196,5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20216,5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8426,5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«Кузоватовский район» 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на </a:t>
            </a:r>
            <a:r>
              <a:rPr lang="ru-RU" sz="2800" b="1" dirty="0" smtClean="0">
                <a:solidFill>
                  <a:srgbClr val="FFFF00"/>
                </a:solidFill>
              </a:rPr>
              <a:t>01.06.2025 </a:t>
            </a:r>
            <a:r>
              <a:rPr lang="ru-RU" sz="2800" b="1" dirty="0" smtClean="0">
                <a:solidFill>
                  <a:srgbClr val="FFFF00"/>
                </a:solidFill>
              </a:rPr>
              <a:t>гг.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0034493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01.06.2025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39617,3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48144,4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Снижение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8527,1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01.06.2024-2025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01.06.2025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823471" y="4518912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3069,8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000232" y="4492418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2110,7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28184" y="3669502"/>
            <a:ext cx="1000132" cy="82291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143372" y="4635294"/>
            <a:ext cx="1643074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959,1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65666" y="274638"/>
            <a:ext cx="8229600" cy="134307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 г.г. на национальную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безопасность и правоохранительную деятельность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01.06.2025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12077,3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35696" y="447676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6715,5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3978836" y="4643446"/>
            <a:ext cx="1807610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на 5361,8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01.05.2024 -2025 г.г. на национальную экономику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69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Вводная часть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714375" y="714375"/>
            <a:ext cx="7972425" cy="5411788"/>
          </a:xfrm>
        </p:spPr>
        <p:txBody>
          <a:bodyPr>
            <a:normAutofit lnSpcReduction="10000"/>
          </a:bodyPr>
          <a:lstStyle/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целях реализации принципа прозрачности (открытости) бюджетной системы Российской Федерации и обеспечения полного и доступного информирования граждан о бюджете муниципального образования «Кузоватовский район», в соответствии с Бюджетным кодексом Российской Федерации и Уставом муниципального образования «Кузоватовский район», составлен «Бюджет для граждан».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«Бюджет для граждан» - информационный ресурс, содержащий основные положения проекта бюджета  (решения) о бюджете, об его исполнении за отчетный финансовый год) муниципального образования «Кузоватовский район» в доступной для широкого круга заинтересованных пользователей форме. Его цель - познакомить граждан с основными целями, задачами и приоритетными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бюджетом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является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Бюджет состоит из трех основных частей: доходов, расходов и источников финансирования дефицита бюджета.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доходами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понимаются денежные средств, поступающие в бюджет в безвозмездном и безвозвратном порядке в соответствии с законодательством Российской Федерации.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РФ доходы бюджета образуются за счет налоговых и неналоговых доходов, а также за счет безвозмездных поступлений.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это выплачиваемые из бюджета денежные средства, которые направляются на финансовое обеспечение задач и функций государственной власти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Дефицит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превышение расходов бюджета над его доходами.</a:t>
            </a:r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4292703-9414-4C96-8EDB-F8476F9B6060}" type="slidenum">
              <a:rPr lang="ru-RU" altLang="ru-RU"/>
              <a:pPr/>
              <a:t>2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01.06.2024-2025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в сфере образования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212623"/>
              </p:ext>
            </p:extLst>
          </p:nvPr>
        </p:nvGraphicFramePr>
        <p:xfrm>
          <a:off x="457200" y="2143125"/>
          <a:ext cx="8229600" cy="4500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7000892" y="1857364"/>
            <a:ext cx="1714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457200" y="274638"/>
            <a:ext cx="8229600" cy="179704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01.06.2024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 г.г. в сфере культуры и кинематографии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2976" y="2357430"/>
            <a:ext cx="2286016" cy="12858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 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0694" y="2357430"/>
            <a:ext cx="2214578" cy="128588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2025 год   (факт на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01.06.2025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72132" y="4500570"/>
            <a:ext cx="2143140" cy="127159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23341,8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4500570"/>
            <a:ext cx="2143140" cy="128588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19030,8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785918" y="3643314"/>
            <a:ext cx="1000132" cy="8572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6143636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3643306" y="4643446"/>
            <a:ext cx="1714512" cy="1000132"/>
          </a:xfrm>
          <a:prstGeom prst="righ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Увеличение на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4311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01.06.2025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98428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15451,6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15498,2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Снижение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46,6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 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57200" y="275368"/>
            <a:ext cx="8229600" cy="122480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социальную политику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01.06.2025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98428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39382,6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67497,1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Снижение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28114,5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 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57200" y="275368"/>
            <a:ext cx="8229600" cy="122480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физическую культуру и спорт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55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01.06.2025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6741,2 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12009" y="449342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4958,6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1782,6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7"/>
            <a:ext cx="8258204" cy="122159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межбюджетные трансферты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92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229600" cy="1785950"/>
          </a:xfr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  <a:scene3d>
            <a:camera prst="perspectiveRelaxedModerately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Межбюджетные отношения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Финансовая помощь из областного бюджета тыс. руб.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4957307"/>
              </p:ext>
            </p:extLst>
          </p:nvPr>
        </p:nvGraphicFramePr>
        <p:xfrm>
          <a:off x="0" y="1484784"/>
          <a:ext cx="9144000" cy="658891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3047999"/>
                <a:gridCol w="3032135"/>
                <a:gridCol w="3063866"/>
              </a:tblGrid>
              <a:tr h="413008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Финансовая помощь из областного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01.06.2024г.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01.06.2025г.)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8655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316242,5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330256,5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4861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92746,7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93297,0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5674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8608,0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68743,6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04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121477,0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152597,5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3771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3287,6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15688,3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6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687,3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357,1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4140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Возврат остатков субсидий, субвенций и иных межбюджетных трансфертов, имеющих целевое назначение, прошлых лет</a:t>
                      </a:r>
                      <a:endParaRPr lang="ru-RU" sz="2000" baseline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-564,1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-427,0</a:t>
                      </a:r>
                    </a:p>
                    <a:p>
                      <a:pPr algn="ctr"/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01.06.2025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6724561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гнутая вправо стрелка 4"/>
          <p:cNvSpPr/>
          <p:nvPr/>
        </p:nvSpPr>
        <p:spPr>
          <a:xfrm>
            <a:off x="6804248" y="2143116"/>
            <a:ext cx="1268215" cy="3714776"/>
          </a:xfrm>
          <a:prstGeom prst="curvedLeftArrow">
            <a:avLst/>
          </a:prstGeom>
          <a:solidFill>
            <a:srgbClr val="00B05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8072438" y="2857500"/>
            <a:ext cx="731837" cy="185737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100" dirty="0" smtClean="0">
                <a:solidFill>
                  <a:schemeClr val="tx1"/>
                </a:solidFill>
              </a:rPr>
              <a:t>+</a:t>
            </a:r>
            <a:r>
              <a:rPr lang="ru-RU" sz="1100" dirty="0" smtClean="0">
                <a:solidFill>
                  <a:schemeClr val="tx1"/>
                </a:solidFill>
              </a:rPr>
              <a:t>24473,7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6858015" y="3500439"/>
            <a:ext cx="3071834" cy="50006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28875" y="500063"/>
            <a:ext cx="492918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2786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2025 год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(первоначальный)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7500" y="2786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13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457970,4 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57500" y="5072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13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162734,7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1500" y="5072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01.06.2025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357438" y="3214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357438" y="4357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71500" y="1714500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01.06.2024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500" y="1714500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dirty="0" smtClean="0">
                <a:solidFill>
                  <a:srgbClr val="C9C2D1">
                    <a:lumMod val="50000"/>
                  </a:srgbClr>
                </a:solidFill>
              </a:rPr>
              <a:t>16 муниципальных программ на общую сумму </a:t>
            </a:r>
            <a:r>
              <a:rPr lang="ru-RU" dirty="0" smtClean="0">
                <a:solidFill>
                  <a:srgbClr val="C9C2D1">
                    <a:lumMod val="50000"/>
                  </a:srgbClr>
                </a:solidFill>
              </a:rPr>
              <a:t>165557,0 </a:t>
            </a:r>
            <a:r>
              <a:rPr lang="ru-RU" dirty="0" smtClean="0">
                <a:solidFill>
                  <a:srgbClr val="C9C2D1">
                    <a:lumMod val="50000"/>
                  </a:srgbClr>
                </a:solidFill>
              </a:rPr>
              <a:t>тыс. рублей</a:t>
            </a:r>
            <a:endParaRPr lang="ru-RU" dirty="0">
              <a:solidFill>
                <a:srgbClr val="C9C2D1">
                  <a:lumMod val="50000"/>
                </a:srgbClr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357438" y="2214563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571500" y="3929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(уточнённый)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857500" y="3929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13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482444,1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2357438" y="5500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948264" y="3717032"/>
            <a:ext cx="1006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smtClean="0"/>
              <a:t>-2822,3</a:t>
            </a: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-1071594"/>
            <a:ext cx="8643998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defRPr/>
            </a:pPr>
            <a:endParaRPr lang="ru-RU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 algn="ctr"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 МУ Финансовое управление администрации муниципального образования «Кузоватовский район» : р.п. Кузоватово, ул. 5О лет Октября, 5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Режим работы МУ Финансовое управление администрации муниципального образования «Кузоватовский район»: понедельник-пятница с 8-00 до 12-00 и с 13-00 до 17-00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Телефон: 2-37-68, 2-36-59, 2-36-18 факс: 2-36-18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электронной почты: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 kuz-fu@mail.ru</a:t>
            </a: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 </a:t>
            </a: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Лица, ответственные за формирование бюджета для граждан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:</a:t>
            </a: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Фадеева В.В.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– начальник МУ Финансовое управление администрации муниципального образования «Кузоватовский район»</a:t>
            </a: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Майская Е.В. – начальник отдела доходов</a:t>
            </a:r>
          </a:p>
          <a:p>
            <a:pPr lvl="0">
              <a:defRPr/>
            </a:pPr>
            <a:r>
              <a:rPr lang="ru-RU" sz="1600" dirty="0" err="1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Абесадзе</a:t>
            </a:r>
            <a:r>
              <a:rPr lang="ru-RU" sz="1600" dirty="0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 Е.Г. </a:t>
            </a:r>
            <a:r>
              <a:rPr lang="ru-RU" sz="1600" dirty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– начальник </a:t>
            </a:r>
            <a:r>
              <a:rPr lang="ru-RU" sz="1600" dirty="0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отдела планирования расходов бюджета</a:t>
            </a:r>
            <a:endParaRPr lang="ru-RU" sz="1600" dirty="0">
              <a:solidFill>
                <a:prstClr val="white">
                  <a:lumMod val="65000"/>
                  <a:lumOff val="35000"/>
                </a:prstClr>
              </a:solidFill>
              <a:latin typeface="Cambria Math" pitchFamily="18" charset="0"/>
              <a:ea typeface="Cambria Math" pitchFamily="18" charset="0"/>
            </a:endParaRPr>
          </a:p>
          <a:p>
            <a:pPr lvl="0">
              <a:defRPr/>
            </a:pPr>
            <a:endParaRPr lang="ru-RU" sz="2000" dirty="0">
              <a:solidFill>
                <a:prstClr val="white">
                  <a:lumMod val="65000"/>
                  <a:lumOff val="35000"/>
                </a:prstClr>
              </a:solidFill>
              <a:latin typeface="Arial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714375" y="857250"/>
            <a:ext cx="7972425" cy="5429250"/>
          </a:xfrm>
        </p:spPr>
        <p:txBody>
          <a:bodyPr>
            <a:normAutofit/>
          </a:bodyPr>
          <a:lstStyle/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предельные объемы денежных средств, предусмотренных в соответствующем финансовом году для исполнения бюджетных обязательств.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расходные обязательства, подлежащие исполнению в соответствующем финансовом году.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обусловленные законом, иным нормативным правовым актом, договором или соглашением обязанности муниципального образования или действующего от его имени казенного учреждения предоставить физическому или юридическому лицу, иному публично-правовому образованию, субъекту международного права средства из бюджета.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отношения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одним бюджетом бюджетной системы Российской Федерации другому бюджету бюджетной системы Российской Федерации.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Субвенции местным бюджетам из бюджета субъекта Российской Федерации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местным бюджетам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порядке.</a:t>
            </a: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184741-9C81-457B-9E53-E1D9CD18F7B2}" type="slidenum">
              <a:rPr lang="ru-RU" altLang="ru-RU"/>
              <a:pPr/>
              <a:t>3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214313" y="142875"/>
            <a:ext cx="8858250" cy="6500813"/>
          </a:xfrm>
        </p:spPr>
        <p:txBody>
          <a:bodyPr/>
          <a:lstStyle/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Субсидии бюджетам субъектов Российской Федерации из федерального бюджета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бюджетам субъектов Российской Федерации в целях софинансирования расходных обязательств, возникающих при выполнении полномочий органов государственной власти субъектов Российской Федерации по предметам ведения субъектов Российской Федерации и предметам совместного ведения Российской Федерации и субъектов Российской Федерации, и расходных обязательств по выполнению полномочий органов местного самоуправления по вопросам местного значения.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Текущий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Очередной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следующий за текущим финансовым годом.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Плановый период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два финансовых года, следующие за очередным финансовым годом.</a:t>
            </a:r>
          </a:p>
          <a:p>
            <a:pPr marL="0" indent="452438" algn="just">
              <a:buFont typeface="Arial" charset="0"/>
              <a:buNone/>
              <a:defRPr/>
            </a:pP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sz="1400" dirty="0" smtClean="0"/>
          </a:p>
          <a:p>
            <a:pPr marL="0" indent="450850" algn="just">
              <a:buFont typeface="Arial" charset="0"/>
              <a:buNone/>
              <a:defRPr/>
            </a:pPr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«Кузоватовский район»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4255359"/>
              </p:ext>
            </p:extLst>
          </p:nvPr>
        </p:nvGraphicFramePr>
        <p:xfrm>
          <a:off x="142845" y="2000240"/>
          <a:ext cx="8501121" cy="4433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4"/>
                <a:gridCol w="2880545"/>
              </a:tblGrid>
              <a:tr h="217384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01.06.2024г)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</a:t>
                      </a:r>
                      <a:r>
                        <a:rPr lang="en-US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.2025г)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80208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727941,5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904276,8</a:t>
                      </a:r>
                      <a:endParaRPr lang="ru-RU" sz="20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731867,2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917090,2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-3925,7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12813,3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«Кузоватовский район»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073262"/>
              </p:ext>
            </p:extLst>
          </p:nvPr>
        </p:nvGraphicFramePr>
        <p:xfrm>
          <a:off x="457200" y="1357297"/>
          <a:ext cx="8229600" cy="484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93207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29968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0617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24064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53515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8943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</a:t>
            </a:r>
            <a:r>
              <a:rPr lang="en-US" dirty="0" smtClean="0"/>
              <a:t>-</a:t>
            </a:r>
            <a:r>
              <a:rPr lang="ru-RU" dirty="0" smtClean="0"/>
              <a:t>май 20</a:t>
            </a:r>
            <a:r>
              <a:rPr lang="en-US" dirty="0" smtClean="0"/>
              <a:t>2</a:t>
            </a:r>
            <a:r>
              <a:rPr lang="ru-RU" dirty="0" smtClean="0"/>
              <a:t>5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8370882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 май 2025 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6723559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5088</TotalTime>
  <Words>1774</Words>
  <Application>Microsoft Office PowerPoint</Application>
  <PresentationFormat>Экран (4:3)</PresentationFormat>
  <Paragraphs>377</Paragraphs>
  <Slides>29</Slides>
  <Notes>3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9" baseType="lpstr">
      <vt:lpstr>Arial</vt:lpstr>
      <vt:lpstr>Book Antiqua</vt:lpstr>
      <vt:lpstr>Calibri</vt:lpstr>
      <vt:lpstr>Cambria Math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Вводная часть</vt:lpstr>
      <vt:lpstr>Презентация PowerPoint</vt:lpstr>
      <vt:lpstr>Презентация PowerPoint</vt:lpstr>
      <vt:lpstr>Параметры бюджета муниципального образования «Кузоватовский район»</vt:lpstr>
      <vt:lpstr>Доходы бюджета муниципального образования «Кузоватовский район»</vt:lpstr>
      <vt:lpstr>Нормативы зачисления основных доходов в местные бюджеты</vt:lpstr>
      <vt:lpstr>Исполнение плана                                    за январь-май 2025 года</vt:lpstr>
      <vt:lpstr>Факт поступления                                       за январь- май 2025 года</vt:lpstr>
      <vt:lpstr>Исполнение по налоговым и неналоговым доходам  бюджета МО «Кузоватовский район»                                                   за январь- май 2025 года</vt:lpstr>
      <vt:lpstr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январь-май 2025г.</vt:lpstr>
      <vt:lpstr>Презентация PowerPoint</vt:lpstr>
      <vt:lpstr>  Параметры расходов бюджета муниципального образования «Кузоватовский район»  </vt:lpstr>
      <vt:lpstr>Динамика расходов бюджета  муниципального образования «Кузоватовский район»  на 01 июня 2025 года</vt:lpstr>
      <vt:lpstr>Структура и динамика расходов бюджета муниципального образования «Кузоватовский район» по разделам классификации расходов (тыс.руб.)</vt:lpstr>
      <vt:lpstr>Структура расходов бюджета муниципального образования «Кузоватовский район»  на 01.06.2025 гг.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Презентация PowerPoint</vt:lpstr>
      <vt:lpstr>Презентация PowerPoint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Межбюджетные отношения</vt:lpstr>
      <vt:lpstr>Финансовая помощь из областного бюджета тыс. руб.</vt:lpstr>
      <vt:lpstr>Соотношение сумм бюджетных ассигнований в рамках программ к сумме бюджетных ассигнований на 01.06.2025 года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805</cp:revision>
  <dcterms:modified xsi:type="dcterms:W3CDTF">2025-06-16T11:07:04Z</dcterms:modified>
</cp:coreProperties>
</file>