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gif" ContentType="image/gif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drawings/drawing1.xml" ContentType="application/vnd.openxmlformats-officedocument.drawingml.chartshapes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notesSlides/notesSlide1.xml" ContentType="application/vnd.openxmlformats-officedocument.presentationml.notesSlide+xml"/>
  <Override PartName="/ppt/charts/chart4.xml" ContentType="application/vnd.openxmlformats-officedocument.drawingml.chart+xml"/>
  <Override PartName="/ppt/notesSlides/notesSlide2.xml" ContentType="application/vnd.openxmlformats-officedocument.presentationml.notesSlide+xml"/>
  <Override PartName="/ppt/charts/chart5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rawings/drawing2.xml" ContentType="application/vnd.openxmlformats-officedocument.drawingml.chartshapes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rts/chart6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drawings/drawing3.xml" ContentType="application/vnd.openxmlformats-officedocument.drawingml.chartshapes+xml"/>
  <Override PartName="/ppt/notesSlides/notesSlide6.xml" ContentType="application/vnd.openxmlformats-officedocument.presentationml.notesSlide+xml"/>
  <Override PartName="/ppt/charts/chart7.xml" ContentType="application/vnd.openxmlformats-officedocument.drawingml.chart+xml"/>
  <Override PartName="/ppt/drawings/drawing4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458" r:id="rId1"/>
  </p:sldMasterIdLst>
  <p:notesMasterIdLst>
    <p:notesMasterId r:id="rId22"/>
  </p:notesMasterIdLst>
  <p:sldIdLst>
    <p:sldId id="299" r:id="rId2"/>
    <p:sldId id="313" r:id="rId3"/>
    <p:sldId id="314" r:id="rId4"/>
    <p:sldId id="315" r:id="rId5"/>
    <p:sldId id="321" r:id="rId6"/>
    <p:sldId id="322" r:id="rId7"/>
    <p:sldId id="323" r:id="rId8"/>
    <p:sldId id="324" r:id="rId9"/>
    <p:sldId id="325" r:id="rId10"/>
    <p:sldId id="278" r:id="rId11"/>
    <p:sldId id="329" r:id="rId12"/>
    <p:sldId id="283" r:id="rId13"/>
    <p:sldId id="284" r:id="rId14"/>
    <p:sldId id="327" r:id="rId15"/>
    <p:sldId id="330" r:id="rId16"/>
    <p:sldId id="336" r:id="rId17"/>
    <p:sldId id="294" r:id="rId18"/>
    <p:sldId id="334" r:id="rId19"/>
    <p:sldId id="326" r:id="rId20"/>
    <p:sldId id="328" r:id="rId2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6699"/>
    <a:srgbClr val="66FFFF"/>
    <a:srgbClr val="990099"/>
    <a:srgbClr val="00FFFF"/>
    <a:srgbClr val="009999"/>
    <a:srgbClr val="33CCCC"/>
    <a:srgbClr val="99FF99"/>
    <a:srgbClr val="9999FF"/>
    <a:srgbClr val="99FFCC"/>
    <a:srgbClr val="CC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8FB837D-C827-4EFA-A057-4D05807E0F7C}" styleName="Стиль из темы 1 - акцент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78" autoAdjust="0"/>
    <p:restoredTop sz="91286" autoAdjust="0"/>
  </p:normalViewPr>
  <p:slideViewPr>
    <p:cSldViewPr>
      <p:cViewPr varScale="1">
        <p:scale>
          <a:sx n="106" d="100"/>
          <a:sy n="106" d="100"/>
        </p:scale>
        <p:origin x="1386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chartUserShapes" Target="../drawings/drawing2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6.xlsx"/><Relationship Id="rId2" Type="http://schemas.microsoft.com/office/2011/relationships/chartColorStyle" Target="colors2.xml"/><Relationship Id="rId1" Type="http://schemas.microsoft.com/office/2011/relationships/chartStyle" Target="style2.xml"/><Relationship Id="rId4" Type="http://schemas.openxmlformats.org/officeDocument/2006/relationships/chartUserShapes" Target="../drawings/drawing3.xml"/></Relationships>
</file>

<file path=ppt/charts/_rels/chart7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4.xml"/><Relationship Id="rId1" Type="http://schemas.openxmlformats.org/officeDocument/2006/relationships/package" Target="../embeddings/Microsoft_Excel_Worksheet7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План на 01.06.2025г.</c:v>
                </c:pt>
              </c:strCache>
            </c:strRef>
          </c:tx>
          <c:spPr>
            <a:solidFill>
              <a:srgbClr val="FF66CC"/>
            </a:solidFill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Лист1!$A$2</c:f>
              <c:strCache>
                <c:ptCount val="1"/>
                <c:pt idx="0">
                  <c:v>%</c:v>
                </c:pt>
              </c:strCache>
            </c:strRef>
          </c:cat>
          <c:val>
            <c:numRef>
              <c:f>Лист1!$B$2</c:f>
              <c:numCache>
                <c:formatCode>0%</c:formatCode>
                <c:ptCount val="1"/>
                <c:pt idx="0">
                  <c:v>1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Факт на 01.06.2025г.</c:v>
                </c:pt>
              </c:strCache>
            </c:strRef>
          </c:tx>
          <c:spPr>
            <a:solidFill>
              <a:srgbClr val="92D050"/>
            </a:solidFill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Лист1!$A$2</c:f>
              <c:strCache>
                <c:ptCount val="1"/>
                <c:pt idx="0">
                  <c:v>%</c:v>
                </c:pt>
              </c:strCache>
            </c:strRef>
          </c:cat>
          <c:val>
            <c:numRef>
              <c:f>Лист1!$C$2</c:f>
              <c:numCache>
                <c:formatCode>0%</c:formatCode>
                <c:ptCount val="1"/>
                <c:pt idx="0">
                  <c:v>1.135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-1958107824"/>
        <c:axId val="-1958105648"/>
        <c:axId val="0"/>
      </c:bar3DChart>
      <c:catAx>
        <c:axId val="-1958107824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-1958105648"/>
        <c:crosses val="autoZero"/>
        <c:auto val="1"/>
        <c:lblAlgn val="ctr"/>
        <c:lblOffset val="100"/>
        <c:noMultiLvlLbl val="0"/>
      </c:catAx>
      <c:valAx>
        <c:axId val="-1958105648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-1958107824"/>
        <c:crosses val="autoZero"/>
        <c:crossBetween val="between"/>
      </c:valAx>
    </c:plotArea>
    <c:legend>
      <c:legendPos val="r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hart>
    <c:title>
      <c:tx>
        <c:rich>
          <a:bodyPr/>
          <a:lstStyle/>
          <a:p>
            <a:pPr>
              <a:defRPr>
                <a:solidFill>
                  <a:schemeClr val="bg1"/>
                </a:solidFill>
              </a:defRPr>
            </a:pPr>
            <a:r>
              <a:rPr lang="ru-RU" dirty="0">
                <a:solidFill>
                  <a:schemeClr val="bg1"/>
                </a:solidFill>
              </a:rPr>
              <a:t>тыс.рублей</a:t>
            </a:r>
          </a:p>
        </c:rich>
      </c:tx>
      <c:layout>
        <c:manualLayout>
          <c:xMode val="edge"/>
          <c:yMode val="edge"/>
          <c:x val="0.42983413531642145"/>
          <c:y val="8.8105726872247676E-3"/>
        </c:manualLayout>
      </c:layout>
      <c:overlay val="0"/>
    </c:title>
    <c:autoTitleDeleted val="0"/>
    <c:plotArea>
      <c:layout/>
      <c:doughnut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тыс.рублей</c:v>
                </c:pt>
              </c:strCache>
            </c:strRef>
          </c:tx>
          <c:spPr>
            <a:ln>
              <a:solidFill>
                <a:srgbClr val="66FF66"/>
              </a:solidFill>
            </a:ln>
          </c:spPr>
          <c:explosion val="25"/>
          <c:dPt>
            <c:idx val="0"/>
            <c:bubble3D val="0"/>
            <c:spPr>
              <a:solidFill>
                <a:srgbClr val="00B050"/>
              </a:solidFill>
              <a:ln>
                <a:solidFill>
                  <a:srgbClr val="66FF66"/>
                </a:solidFill>
              </a:ln>
            </c:spPr>
          </c:dPt>
          <c:dPt>
            <c:idx val="1"/>
            <c:bubble3D val="0"/>
            <c:spPr>
              <a:solidFill>
                <a:srgbClr val="FFC000"/>
              </a:solidFill>
              <a:ln>
                <a:solidFill>
                  <a:srgbClr val="66FF66"/>
                </a:solidFill>
              </a:ln>
            </c:spPr>
          </c:dPt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600" baseline="0">
                    <a:solidFill>
                      <a:schemeClr val="bg1"/>
                    </a:solidFill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Лист1!$A$2:$A$3</c:f>
              <c:strCache>
                <c:ptCount val="2"/>
                <c:pt idx="0">
                  <c:v>Налоговые доходы</c:v>
                </c:pt>
                <c:pt idx="1">
                  <c:v>Неналоговые доходы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12480.1</c:v>
                </c:pt>
                <c:pt idx="1">
                  <c:v>1163.4000000000001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50"/>
      </c:doughnutChart>
    </c:plotArea>
    <c:legend>
      <c:legendPos val="r"/>
      <c:overlay val="0"/>
      <c:txPr>
        <a:bodyPr/>
        <a:lstStyle/>
        <a:p>
          <a:pPr>
            <a:defRPr sz="2400" baseline="0">
              <a:solidFill>
                <a:schemeClr val="bg1"/>
              </a:solidFill>
            </a:defRPr>
          </a:pPr>
          <a:endParaRPr lang="ru-RU"/>
        </a:p>
      </c:txPr>
    </c:legend>
    <c:plotVisOnly val="1"/>
    <c:dispBlanksAs val="gap"/>
    <c:showDLblsOverMax val="0"/>
  </c:chart>
  <c:spPr>
    <a:gradFill rotWithShape="1">
      <a:gsLst>
        <a:gs pos="0">
          <a:schemeClr val="accent5">
            <a:shade val="45000"/>
            <a:satMod val="155000"/>
          </a:schemeClr>
        </a:gs>
        <a:gs pos="60000">
          <a:schemeClr val="accent5">
            <a:shade val="95000"/>
            <a:satMod val="150000"/>
          </a:schemeClr>
        </a:gs>
        <a:gs pos="100000">
          <a:schemeClr val="accent5">
            <a:tint val="87000"/>
            <a:satMod val="250000"/>
          </a:schemeClr>
        </a:gs>
      </a:gsLst>
      <a:lin ang="16200000" scaled="0"/>
    </a:gradFill>
    <a:ln w="9525" cap="flat" cmpd="sng" algn="ctr">
      <a:solidFill>
        <a:schemeClr val="accent5">
          <a:satMod val="150000"/>
        </a:schemeClr>
      </a:solidFill>
      <a:prstDash val="solid"/>
    </a:ln>
    <a:effectLst>
      <a:outerShdw blurRad="65500" dist="38100" dir="5400000" rotWithShape="0">
        <a:srgbClr val="000000">
          <a:alpha val="40000"/>
        </a:srgbClr>
      </a:outerShdw>
    </a:effectLst>
  </c:spPr>
  <c:txPr>
    <a:bodyPr/>
    <a:lstStyle/>
    <a:p>
      <a:pPr>
        <a:defRPr>
          <a:solidFill>
            <a:schemeClr val="lt1"/>
          </a:solidFill>
          <a:latin typeface="+mn-lt"/>
          <a:ea typeface="+mn-ea"/>
          <a:cs typeface="+mn-cs"/>
        </a:defRPr>
      </a:pPr>
      <a:endParaRPr lang="ru-RU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2383104889666571"/>
          <c:y val="7.0115685877237613E-2"/>
          <c:w val="0.8698676727909016"/>
          <c:h val="0.58312650810445699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spPr>
            <a:solidFill>
              <a:srgbClr val="00CC99"/>
            </a:solidFill>
          </c:spPr>
          <c:invertIfNegative val="0"/>
          <c:dPt>
            <c:idx val="2"/>
            <c:invertIfNegative val="0"/>
            <c:bubble3D val="0"/>
            <c:spPr>
              <a:solidFill>
                <a:srgbClr val="33CCFF"/>
              </a:solidFill>
            </c:spPr>
          </c:dPt>
          <c:dPt>
            <c:idx val="3"/>
            <c:invertIfNegative val="0"/>
            <c:bubble3D val="0"/>
            <c:spPr>
              <a:solidFill>
                <a:srgbClr val="33CCFF"/>
              </a:solidFill>
            </c:spPr>
          </c:dPt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400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Лист1!$A$2:$A$5</c:f>
              <c:strCache>
                <c:ptCount val="4"/>
                <c:pt idx="0">
                  <c:v>План по налоговым доходам за январь-май 2025г.</c:v>
                </c:pt>
                <c:pt idx="1">
                  <c:v>Факт по налоговым доходам за январь-май 2025г.</c:v>
                </c:pt>
                <c:pt idx="2">
                  <c:v>План по неналоговым доходам за январь-май 2025г.</c:v>
                </c:pt>
                <c:pt idx="3">
                  <c:v>Факт по неналоговым доходам за январь-май 2025г.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11664</c:v>
                </c:pt>
                <c:pt idx="1">
                  <c:v>12480.1</c:v>
                </c:pt>
                <c:pt idx="2">
                  <c:v>355</c:v>
                </c:pt>
                <c:pt idx="3">
                  <c:v>1163.4000000000001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0"/>
        <c:axId val="-1958099120"/>
        <c:axId val="-1958102928"/>
      </c:barChart>
      <c:catAx>
        <c:axId val="-195809912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1958102928"/>
        <c:crosses val="autoZero"/>
        <c:auto val="1"/>
        <c:lblAlgn val="ctr"/>
        <c:lblOffset val="100"/>
        <c:noMultiLvlLbl val="0"/>
      </c:catAx>
      <c:valAx>
        <c:axId val="-195810292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1958099120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</c:spPr>
          <c:invertIfNegative val="0"/>
          <c:cat>
            <c:strRef>
              <c:f>Лист1!$A$2:$A$4</c:f>
              <c:strCache>
                <c:ptCount val="3"/>
                <c:pt idx="0">
                  <c:v>2025(первоначальный план)</c:v>
                </c:pt>
                <c:pt idx="1">
                  <c:v>Уточнённый план на 01.06.2025 года</c:v>
                </c:pt>
                <c:pt idx="2">
                  <c:v>факт на 01.06.2025 года</c:v>
                </c:pt>
              </c:strCache>
            </c:strRef>
          </c:cat>
          <c:val>
            <c:numRef>
              <c:f>Лист1!$B$2:$B$4</c:f>
              <c:numCache>
                <c:formatCode>#\ ##0.0</c:formatCode>
                <c:ptCount val="3"/>
                <c:pt idx="0">
                  <c:v>41285.4</c:v>
                </c:pt>
                <c:pt idx="1">
                  <c:v>81108.5</c:v>
                </c:pt>
                <c:pt idx="2">
                  <c:v>11080.4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axId val="-1958107280"/>
        <c:axId val="-1958098576"/>
      </c:barChart>
      <c:catAx>
        <c:axId val="-195810728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crossAx val="-1958098576"/>
        <c:crosses val="autoZero"/>
        <c:auto val="1"/>
        <c:lblAlgn val="ctr"/>
        <c:lblOffset val="100"/>
        <c:noMultiLvlLbl val="0"/>
      </c:catAx>
      <c:valAx>
        <c:axId val="-1958098576"/>
        <c:scaling>
          <c:orientation val="minMax"/>
          <c:min val="0"/>
        </c:scaling>
        <c:delete val="0"/>
        <c:axPos val="l"/>
        <c:majorGridlines/>
        <c:numFmt formatCode="#\ ##0.0" sourceLinked="1"/>
        <c:majorTickMark val="none"/>
        <c:minorTickMark val="none"/>
        <c:tickLblPos val="nextTo"/>
        <c:spPr>
          <a:ln w="9525">
            <a:noFill/>
          </a:ln>
        </c:spPr>
        <c:txPr>
          <a:bodyPr/>
          <a:lstStyle/>
          <a:p>
            <a:pPr>
              <a:defRPr sz="1589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-1958107280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  <c:showDLblsOverMax val="0"/>
  </c:chart>
  <c:txPr>
    <a:bodyPr/>
    <a:lstStyle/>
    <a:p>
      <a:pPr>
        <a:defRPr sz="1750"/>
      </a:pPr>
      <a:endParaRPr lang="ru-RU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explosion val="16"/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>
                <a:outerShdw blurRad="88900" sx="102000" sy="102000" algn="ctr" rotWithShape="0">
                  <a:prstClr val="black">
                    <a:alpha val="1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 w="127000" h="127000"/>
                <a:bevelB w="127000" h="127000"/>
              </a:sp3d>
            </c:spPr>
          </c:dPt>
          <c:dPt>
            <c:idx val="1"/>
            <c:bubble3D val="0"/>
            <c:spPr>
              <a:solidFill>
                <a:schemeClr val="accent3"/>
              </a:solidFill>
              <a:ln>
                <a:noFill/>
              </a:ln>
              <a:effectLst>
                <a:outerShdw blurRad="88900" sx="102000" sy="102000" algn="ctr" rotWithShape="0">
                  <a:prstClr val="black">
                    <a:alpha val="1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 w="127000" h="127000"/>
                <a:bevelB w="127000" h="127000"/>
              </a:sp3d>
            </c:spPr>
          </c:dPt>
          <c:dPt>
            <c:idx val="2"/>
            <c:bubble3D val="0"/>
            <c:spPr>
              <a:solidFill>
                <a:schemeClr val="accent5"/>
              </a:solidFill>
              <a:ln>
                <a:noFill/>
              </a:ln>
              <a:effectLst>
                <a:outerShdw blurRad="88900" sx="102000" sy="102000" algn="ctr" rotWithShape="0">
                  <a:prstClr val="black">
                    <a:alpha val="1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 w="127000" h="127000"/>
                <a:bevelB w="127000" h="127000"/>
              </a:sp3d>
            </c:spPr>
          </c:dPt>
          <c:dPt>
            <c:idx val="3"/>
            <c:bubble3D val="0"/>
            <c:spPr>
              <a:solidFill>
                <a:schemeClr val="accent1">
                  <a:lumMod val="60000"/>
                </a:schemeClr>
              </a:solidFill>
              <a:ln>
                <a:noFill/>
              </a:ln>
              <a:effectLst>
                <a:outerShdw blurRad="88900" sx="102000" sy="102000" algn="ctr" rotWithShape="0">
                  <a:prstClr val="black">
                    <a:alpha val="1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 w="127000" h="127000"/>
                <a:bevelB w="127000" h="127000"/>
              </a:sp3d>
            </c:spPr>
          </c:dPt>
          <c:dPt>
            <c:idx val="4"/>
            <c:bubble3D val="0"/>
            <c:spPr>
              <a:solidFill>
                <a:schemeClr val="accent3">
                  <a:lumMod val="60000"/>
                </a:schemeClr>
              </a:solidFill>
              <a:ln>
                <a:noFill/>
              </a:ln>
              <a:effectLst>
                <a:outerShdw blurRad="88900" sx="102000" sy="102000" algn="ctr" rotWithShape="0">
                  <a:prstClr val="black">
                    <a:alpha val="1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 w="127000" h="127000"/>
                <a:bevelB w="127000" h="127000"/>
              </a:sp3d>
            </c:spPr>
          </c:dPt>
          <c:dPt>
            <c:idx val="5"/>
            <c:bubble3D val="0"/>
            <c:spPr>
              <a:solidFill>
                <a:schemeClr val="accent5">
                  <a:lumMod val="60000"/>
                </a:schemeClr>
              </a:solidFill>
              <a:ln>
                <a:noFill/>
              </a:ln>
              <a:effectLst>
                <a:outerShdw blurRad="88900" sx="102000" sy="102000" algn="ctr" rotWithShape="0">
                  <a:prstClr val="black">
                    <a:alpha val="1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 w="127000" h="127000"/>
                <a:bevelB w="127000" h="127000"/>
              </a:sp3d>
            </c:spPr>
          </c:dPt>
          <c:dPt>
            <c:idx val="6"/>
            <c:bubble3D val="0"/>
            <c:spPr>
              <a:solidFill>
                <a:schemeClr val="accent1">
                  <a:lumMod val="80000"/>
                  <a:lumOff val="20000"/>
                </a:schemeClr>
              </a:solidFill>
              <a:ln>
                <a:noFill/>
              </a:ln>
              <a:effectLst>
                <a:outerShdw blurRad="88900" sx="102000" sy="102000" algn="ctr" rotWithShape="0">
                  <a:prstClr val="black">
                    <a:alpha val="1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 w="127000" h="127000"/>
                <a:bevelB w="127000" h="127000"/>
              </a:sp3d>
            </c:spPr>
          </c:dPt>
          <c:dPt>
            <c:idx val="7"/>
            <c:bubble3D val="0"/>
            <c:spPr>
              <a:solidFill>
                <a:schemeClr val="accent3">
                  <a:lumMod val="80000"/>
                  <a:lumOff val="20000"/>
                </a:schemeClr>
              </a:solidFill>
              <a:ln>
                <a:noFill/>
              </a:ln>
              <a:effectLst>
                <a:outerShdw blurRad="88900" sx="102000" sy="102000" algn="ctr" rotWithShape="0">
                  <a:prstClr val="black">
                    <a:alpha val="1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 w="127000" h="127000"/>
                <a:bevelB w="127000" h="127000"/>
              </a:sp3d>
            </c:spPr>
          </c:dPt>
          <c:dLbls>
            <c:dLbl>
              <c:idx val="0"/>
              <c:layout/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330" b="1" i="0" u="none" strike="noStrike" kern="1200" spc="0" baseline="0">
                        <a:solidFill>
                          <a:schemeClr val="accent1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6B05CFF4-5E89-4682-935A-939CCF7C36AA}" type="CATEGORYNAME">
                      <a:rPr lang="ru-RU"/>
                      <a:pPr>
                        <a:defRPr/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fld id="{F6FF5861-EBFC-4B3A-8321-B5214EEA6A20}" type="VALUE">
                      <a:rPr lang="ru-RU" baseline="0" smtClean="0"/>
                      <a:pPr>
                        <a:defRPr/>
                      </a:pPr>
                      <a:t>[ЗНАЧЕНИЕ]</a:t>
                    </a:fld>
                    <a:r>
                      <a:rPr lang="ru-RU" baseline="0" dirty="0" smtClean="0"/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outEnd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</c:extLst>
            </c:dLbl>
            <c:dLbl>
              <c:idx val="1"/>
              <c:layout/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330" b="1" i="0" u="none" strike="noStrike" kern="1200" spc="0" baseline="0">
                        <a:solidFill>
                          <a:schemeClr val="accent1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ADA0F82B-A8AB-4416-AD85-B7B110E69261}" type="CATEGORYNAME">
                      <a:rPr lang="ru-RU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fld id="{0CCA5E81-B527-46EE-955D-0A397055091A}" type="VALUE">
                      <a:rPr lang="ru-RU" baseline="0" smtClean="0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[ЗНАЧЕНИЕ]</a:t>
                    </a:fld>
                    <a:r>
                      <a:rPr lang="ru-RU" baseline="0" dirty="0" smtClean="0"/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outEnd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</c:extLst>
            </c:dLbl>
            <c:dLbl>
              <c:idx val="2"/>
              <c:layout>
                <c:manualLayout>
                  <c:x val="3.2407407407407295E-2"/>
                  <c:y val="0.11531503173811679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330" b="1" i="0" u="none" strike="noStrike" kern="1200" spc="0" baseline="0">
                        <a:solidFill>
                          <a:schemeClr val="accent1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9240F5EE-8241-48C4-8FC1-47466D5E88E4}" type="CATEGORYNAME">
                      <a:rPr lang="ru-RU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fld id="{E597AB56-4440-4565-8A58-085614A3AB57}" type="VALUE">
                      <a:rPr lang="ru-RU" baseline="0" smtClean="0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[ЗНАЧЕНИЕ]</a:t>
                    </a:fld>
                    <a:r>
                      <a:rPr lang="ru-RU" baseline="0" dirty="0" smtClean="0"/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</c:extLst>
            </c:dLbl>
            <c:dLbl>
              <c:idx val="3"/>
              <c:layout>
                <c:manualLayout>
                  <c:x val="1.3200884611645767E-2"/>
                  <c:y val="0.172972547607175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330" b="1" i="0" u="none" strike="noStrike" kern="1200" spc="0" baseline="0">
                        <a:solidFill>
                          <a:schemeClr val="accent1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81063A84-F200-4EC9-8DB7-9210665FD265}" type="CATEGORYNAME">
                      <a:rPr lang="ru-RU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fld id="{670EF43C-573E-46D9-BCF9-148F2A9BFD46}" type="VALUE">
                      <a:rPr lang="ru-RU" baseline="0" smtClean="0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[ЗНАЧЕНИЕ]</a:t>
                    </a:fld>
                    <a:r>
                      <a:rPr lang="ru-RU" baseline="0" dirty="0" smtClean="0"/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</c:extLst>
            </c:dLbl>
            <c:dLbl>
              <c:idx val="4"/>
              <c:layout/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330" b="1" i="0" u="none" strike="noStrike" kern="1200" spc="0" baseline="0">
                        <a:solidFill>
                          <a:schemeClr val="accent1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CCBD1EDA-83F5-4A37-9BBE-A36A7FE52E7F}" type="CATEGORYNAME">
                      <a:rPr lang="ru-RU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fld id="{E66C1581-6E04-42A2-A41F-66C39C7DAF08}" type="VALUE">
                      <a:rPr lang="ru-RU" baseline="0" smtClean="0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[ЗНАЧЕНИЕ]</a:t>
                    </a:fld>
                    <a:r>
                      <a:rPr lang="ru-RU" baseline="0" dirty="0" smtClean="0"/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outEnd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</c:extLst>
            </c:dLbl>
            <c:dLbl>
              <c:idx val="5"/>
              <c:layout/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330" b="1" i="0" u="none" strike="noStrike" kern="1200" spc="0" baseline="0">
                        <a:solidFill>
                          <a:schemeClr val="accent1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86B3BE63-7EC6-4ADF-B6FC-9203897CFC63}" type="CATEGORYNAME">
                      <a:rPr lang="ru-RU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fld id="{06C7C94E-92B9-4C5A-9892-23C0090BE057}" type="VALUE">
                      <a:rPr lang="ru-RU" baseline="0" smtClean="0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[ЗНАЧЕНИЕ]</a:t>
                    </a:fld>
                    <a:r>
                      <a:rPr lang="ru-RU" baseline="0" dirty="0" smtClean="0"/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outEnd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</c:extLst>
            </c:dLbl>
            <c:dLbl>
              <c:idx val="6"/>
              <c:layout/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330" b="1" i="0" u="none" strike="noStrike" kern="1200" spc="0" baseline="0">
                        <a:solidFill>
                          <a:schemeClr val="accent1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CDCF32FA-7AF3-48D5-941A-5E869A3741A1}" type="CATEGORYNAME">
                      <a:rPr lang="ru-RU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fld id="{0A151023-89DF-4A11-B3CE-AD208F9F79A7}" type="VALUE">
                      <a:rPr lang="ru-RU" baseline="0" smtClean="0"/>
                      <a:pPr>
                        <a:defRPr>
                          <a:solidFill>
                            <a:schemeClr val="accent1"/>
                          </a:solidFill>
                        </a:defRPr>
                      </a:pPr>
                      <a:t>[ЗНАЧЕНИЕ]</a:t>
                    </a:fld>
                    <a:r>
                      <a:rPr lang="ru-RU" baseline="0" dirty="0" smtClean="0"/>
                      <a:t>%</a:t>
                    </a:r>
                  </a:p>
                </c:rich>
              </c:tx>
              <c:numFmt formatCode="0.00%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outEnd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</c:extLst>
            </c:dLbl>
            <c:dLbl>
              <c:idx val="7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3">
                          <a:lumMod val="80000"/>
                          <a:lumOff val="20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outEnd"/>
              <c:showLegendKey val="0"/>
              <c:showVal val="0"/>
              <c:showCatName val="1"/>
              <c:showSerName val="0"/>
              <c:showPercent val="1"/>
              <c:showBubbleSize val="0"/>
            </c:dLbl>
            <c:spPr>
              <a:noFill/>
              <a:ln>
                <a:noFill/>
              </a:ln>
              <a:effectLst/>
            </c:sp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Лист1!$A$2:$A$9</c:f>
              <c:strCache>
                <c:ptCount val="7"/>
                <c:pt idx="0">
                  <c:v>Общегосударственные расходы</c:v>
                </c:pt>
                <c:pt idx="1">
                  <c:v>Национальная оборона</c:v>
                </c:pt>
                <c:pt idx="2">
                  <c:v>Национальная безопасность</c:v>
                </c:pt>
                <c:pt idx="3">
                  <c:v>Национальная экономика </c:v>
                </c:pt>
                <c:pt idx="4">
                  <c:v>Жилищно-коммунальное хозяйство</c:v>
                </c:pt>
                <c:pt idx="5">
                  <c:v>Культура</c:v>
                </c:pt>
                <c:pt idx="6">
                  <c:v>Социальная политика</c:v>
                </c:pt>
              </c:strCache>
            </c:strRef>
          </c:cat>
          <c:val>
            <c:numRef>
              <c:f>Лист1!$B$2:$B$9</c:f>
              <c:numCache>
                <c:formatCode>General</c:formatCode>
                <c:ptCount val="8"/>
                <c:pt idx="0">
                  <c:v>22</c:v>
                </c:pt>
                <c:pt idx="1">
                  <c:v>0.9</c:v>
                </c:pt>
                <c:pt idx="2">
                  <c:v>0.1</c:v>
                </c:pt>
                <c:pt idx="3">
                  <c:v>13.2</c:v>
                </c:pt>
                <c:pt idx="4">
                  <c:v>45.8</c:v>
                </c:pt>
                <c:pt idx="5">
                  <c:v>17.3</c:v>
                </c:pt>
                <c:pt idx="6">
                  <c:v>0.7</c:v>
                </c:pt>
              </c:numCache>
            </c:numRef>
          </c:val>
        </c:ser>
        <c:dLbls>
          <c:dLblPos val="outEnd"/>
          <c:showLegendKey val="0"/>
          <c:showVal val="0"/>
          <c:showCatName val="1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  <c:userShapes r:id="rId4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4820796352996674"/>
          <c:y val="0"/>
          <c:w val="0.59207522650748556"/>
          <c:h val="0.94567939254241473"/>
        </c:manualLayout>
      </c:layout>
      <c:doughnut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chemeClr val="accent1">
                  <a:shade val="76000"/>
                </a:schemeClr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</c:dPt>
          <c:dPt>
            <c:idx val="1"/>
            <c:bubble3D val="0"/>
            <c:spPr>
              <a:solidFill>
                <a:schemeClr val="accent1">
                  <a:tint val="77000"/>
                </a:schemeClr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</c:dPt>
          <c:dLbls>
            <c:spPr>
              <a:pattFill prst="pct75">
                <a:fgClr>
                  <a:schemeClr val="dk1">
                    <a:lumMod val="75000"/>
                    <a:lumOff val="25000"/>
                  </a:schemeClr>
                </a:fgClr>
                <a:bgClr>
                  <a:schemeClr val="dk1">
                    <a:lumMod val="65000"/>
                    <a:lumOff val="35000"/>
                  </a:schemeClr>
                </a:bgClr>
              </a:patt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330" b="1" i="0" u="none" strike="noStrike" kern="1200" baseline="0">
                    <a:solidFill>
                      <a:schemeClr val="tx2">
                        <a:lumMod val="7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  <c:leaderLines>
              <c:spPr>
                <a:ln w="9525">
                  <a:solidFill>
                    <a:schemeClr val="dk1">
                      <a:lumMod val="50000"/>
                      <a:lumOff val="50000"/>
                    </a:schemeClr>
                  </a:solidFill>
                </a:ln>
                <a:effectLst/>
              </c:spPr>
            </c:leaderLines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numRef>
              <c:f>Лист1!$A$2:$A$3</c:f>
              <c:numCache>
                <c:formatCode>General</c:formatCode>
                <c:ptCount val="2"/>
                <c:pt idx="0">
                  <c:v>2024</c:v>
                </c:pt>
                <c:pt idx="1">
                  <c:v>2025</c:v>
                </c:pt>
              </c:numCache>
            </c:num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23420.7</c:v>
                </c:pt>
                <c:pt idx="1">
                  <c:v>6622.1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Столбец2</c:v>
                </c:pt>
              </c:strCache>
            </c:strRef>
          </c:tx>
          <c:dPt>
            <c:idx val="0"/>
            <c:bubble3D val="0"/>
            <c:spPr>
              <a:solidFill>
                <a:schemeClr val="accent1">
                  <a:shade val="76000"/>
                </a:schemeClr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</c:dPt>
          <c:dPt>
            <c:idx val="1"/>
            <c:bubble3D val="0"/>
            <c:spPr>
              <a:solidFill>
                <a:schemeClr val="accent1">
                  <a:tint val="77000"/>
                </a:schemeClr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</c:dPt>
          <c:dLbls>
            <c:spPr>
              <a:pattFill prst="pct75">
                <a:fgClr>
                  <a:schemeClr val="dk1">
                    <a:lumMod val="75000"/>
                    <a:lumOff val="25000"/>
                  </a:schemeClr>
                </a:fgClr>
                <a:bgClr>
                  <a:schemeClr val="dk1">
                    <a:lumMod val="65000"/>
                    <a:lumOff val="35000"/>
                  </a:schemeClr>
                </a:bgClr>
              </a:patt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330" b="1" i="0" u="none" strike="noStrike" kern="1200" baseline="0">
                    <a:solidFill>
                      <a:schemeClr val="tx2">
                        <a:lumMod val="7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  <c:leaderLines>
              <c:spPr>
                <a:ln w="9525">
                  <a:solidFill>
                    <a:schemeClr val="dk1">
                      <a:lumMod val="50000"/>
                      <a:lumOff val="50000"/>
                    </a:schemeClr>
                  </a:solidFill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numRef>
              <c:f>Лист1!$A$2:$A$3</c:f>
              <c:numCache>
                <c:formatCode>General</c:formatCode>
                <c:ptCount val="2"/>
                <c:pt idx="0">
                  <c:v>2024</c:v>
                </c:pt>
                <c:pt idx="1">
                  <c:v>2025</c:v>
                </c:pt>
              </c:numCache>
            </c:numRef>
          </c:cat>
          <c:val>
            <c:numRef>
              <c:f>Лист1!$C$2:$C$3</c:f>
              <c:numCache>
                <c:formatCode>General</c:formatCode>
                <c:ptCount val="2"/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  <c:holeSize val="50"/>
      </c:doughnutChart>
      <c:spPr>
        <a:noFill/>
        <a:ln>
          <a:noFill/>
        </a:ln>
        <a:effectLst/>
      </c:spPr>
    </c:plotArea>
    <c:legend>
      <c:legendPos val="r"/>
      <c:layout/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2">
                  <a:lumMod val="7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tx2">
        <a:lumMod val="60000"/>
        <a:lumOff val="40000"/>
      </a:schemeClr>
    </a:soli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>
          <a:solidFill>
            <a:schemeClr val="tx2">
              <a:lumMod val="75000"/>
            </a:schemeClr>
          </a:solidFill>
        </a:defRPr>
      </a:pPr>
      <a:endParaRPr lang="ru-RU"/>
    </a:p>
  </c:txPr>
  <c:externalData r:id="rId3">
    <c:autoUpdate val="0"/>
  </c:externalData>
  <c:userShapes r:id="rId4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5"/>
    </mc:Choice>
    <mc:Fallback>
      <c:style val="5"/>
    </mc:Fallback>
  </mc:AlternateContent>
  <c:chart>
    <c:title>
      <c:tx>
        <c:rich>
          <a:bodyPr/>
          <a:lstStyle/>
          <a:p>
            <a:pPr>
              <a:defRPr/>
            </a:pPr>
            <a:r>
              <a:rPr lang="ru-RU"/>
              <a:t>в % к плану</a:t>
            </a:r>
          </a:p>
        </c:rich>
      </c:tx>
      <c:layout>
        <c:manualLayout>
          <c:xMode val="edge"/>
          <c:yMode val="edge"/>
          <c:x val="0.42677080295518632"/>
          <c:y val="2.3848169273178808E-2"/>
        </c:manualLayout>
      </c:layout>
      <c:overlay val="0"/>
    </c:title>
    <c:autoTitleDeleted val="0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тыс.руб.</c:v>
                </c:pt>
              </c:strCache>
            </c:strRef>
          </c:tx>
          <c:explosion val="25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1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Лист1!$A$2:$A$3</c:f>
              <c:strCache>
                <c:ptCount val="2"/>
                <c:pt idx="0">
                  <c:v>бюджетные ассигнования запланированные в рамках программ</c:v>
                </c:pt>
                <c:pt idx="1">
                  <c:v> бюджетные ассигнования запланированные на непрограммные мероприятия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56281.4</c:v>
                </c:pt>
                <c:pt idx="1">
                  <c:v>24428.6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0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  <c:userShapes r:id="rId2"/>
</c:chartSpace>
</file>

<file path=ppt/charts/colors1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withinLinear" id="14">
  <a:schemeClr val="accent1"/>
</cs:colorStyle>
</file>

<file path=ppt/charts/style1.xml><?xml version="1.0" encoding="utf-8"?>
<cs:chartStyle xmlns:cs="http://schemas.microsoft.com/office/drawing/2012/chartStyle" xmlns:a="http://schemas.openxmlformats.org/drawingml/2006/main" id="259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cs:styleClr val="auto"/>
    </cs:fontRef>
    <cs:defRPr sz="1330" b="1" i="0" u="none" strike="noStrike" kern="1200" spc="0" baseline="0"/>
  </cs:dataLabel>
  <cs:dataLabelCallout>
    <cs:lnRef idx="0">
      <cs:styleClr val="auto"/>
    </cs:lnRef>
    <cs:fillRef idx="0"/>
    <cs:effectRef idx="0"/>
    <cs:fontRef idx="minor">
      <cs:styleClr val="auto"/>
    </cs:fontRef>
    <cs:spPr>
      <a:solidFill>
        <a:schemeClr val="lt1"/>
      </a:solidFill>
      <a:ln>
        <a:solidFill>
          <a:schemeClr val="phClr"/>
        </a:solidFill>
      </a:ln>
    </cs:spPr>
    <cs:defRPr sz="1330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63500" sx="102000" sy="102000" algn="ctr" rotWithShape="0">
          <a:prstClr val="black">
            <a:alpha val="20000"/>
          </a:prstClr>
        </a:outerShdw>
      </a:effectLst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88900" sx="102000" sy="102000" algn="ctr" rotWithShape="0">
          <a:prstClr val="black">
            <a:alpha val="10000"/>
          </a:prstClr>
        </a:outerShdw>
      </a:effectLst>
      <a:scene3d>
        <a:camera prst="orthographicFront"/>
        <a:lightRig rig="threePt" dir="t"/>
      </a:scene3d>
      <a:sp3d>
        <a:bevelT w="127000" h="127000"/>
        <a:bevelB w="127000" h="127000"/>
      </a:sp3d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cap="all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3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spPr>
      <a:pattFill prst="pct75">
        <a:fgClr>
          <a:schemeClr val="dk1">
            <a:lumMod val="75000"/>
            <a:lumOff val="25000"/>
          </a:schemeClr>
        </a:fgClr>
        <a:bgClr>
          <a:schemeClr val="dk1">
            <a:lumMod val="65000"/>
            <a:lumOff val="35000"/>
          </a:schemeClr>
        </a:bgClr>
      </a:pattFill>
      <a:effectLst>
        <a:outerShdw blurRad="50800" dist="38100" dir="2700000" algn="tl" rotWithShape="0">
          <a:prstClr val="black">
            <a:alpha val="40000"/>
          </a:prstClr>
        </a:outerShdw>
      </a:effectLst>
    </cs:spPr>
    <cs:defRPr sz="1330" b="1" i="0" u="none" strike="noStrike" kern="1200" baseline="0"/>
  </cs:dataLabel>
  <cs:dataLabelCallout>
    <cs:lnRef idx="0"/>
    <cs:fillRef idx="0"/>
    <cs:effectRef idx="0"/>
    <cs:fontRef idx="minor">
      <a:schemeClr val="lt1"/>
    </cs:fontRef>
    <cs:spPr>
      <a:pattFill prst="pct75">
        <a:fgClr>
          <a:schemeClr val="dk1">
            <a:lumMod val="75000"/>
            <a:lumOff val="25000"/>
          </a:schemeClr>
        </a:fgClr>
        <a:bgClr>
          <a:schemeClr val="dk1">
            <a:lumMod val="65000"/>
            <a:lumOff val="35000"/>
          </a:schemeClr>
        </a:bgClr>
      </a:pattFill>
      <a:effectLst>
        <a:outerShdw blurRad="50800" dist="38100" dir="2700000" algn="tl" rotWithShape="0">
          <a:prstClr val="black">
            <a:alpha val="40000"/>
          </a:prstClr>
        </a:outerShdw>
      </a:effectLst>
    </cs:spPr>
    <cs:defRPr sz="1330" b="1" i="0" u="none" strike="noStrike" kern="1200" baseline="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254000" sx="102000" sy="102000" algn="ctr" rotWithShape="0">
          <a:prstClr val="black">
            <a:alpha val="20000"/>
          </a:prstClr>
        </a:outerShdw>
      </a:effectLst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254000" sx="102000" sy="102000" algn="ctr" rotWithShape="0">
          <a:prstClr val="black">
            <a:alpha val="20000"/>
          </a:prstClr>
        </a:outerShdw>
      </a:effectLst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>
      <a:ln w="317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0.38077</cdr:x>
      <cdr:y>0.4</cdr:y>
    </cdr:from>
    <cdr:to>
      <cdr:x>0.52098</cdr:x>
      <cdr:y>0.52056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3133614" y="1872208"/>
          <a:ext cx="1153843" cy="564283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pPr algn="ctr"/>
          <a:r>
            <a:rPr lang="ru-RU" sz="1800" b="1" dirty="0" smtClean="0"/>
            <a:t>13643,5</a:t>
          </a:r>
        </a:p>
        <a:p xmlns:a="http://schemas.openxmlformats.org/drawingml/2006/main">
          <a:pPr algn="ctr"/>
          <a:r>
            <a:rPr lang="ru-RU" sz="1800" dirty="0" err="1" smtClean="0"/>
            <a:t>тыс.руб</a:t>
          </a:r>
          <a:r>
            <a:rPr lang="ru-RU" sz="1800" dirty="0" smtClean="0"/>
            <a:t>.</a:t>
          </a:r>
          <a:endParaRPr lang="ru-RU" sz="1800" dirty="0"/>
        </a:p>
      </cdr:txBody>
    </cdr:sp>
  </cdr:relSizeAnchor>
  <cdr:relSizeAnchor xmlns:cdr="http://schemas.openxmlformats.org/drawingml/2006/chartDrawing">
    <cdr:from>
      <cdr:x>0.24306</cdr:x>
      <cdr:y>0.63053</cdr:y>
    </cdr:from>
    <cdr:to>
      <cdr:x>0.37327</cdr:x>
      <cdr:y>0.76374</cdr:y>
    </cdr:to>
    <cdr:sp macro="" textlink="">
      <cdr:nvSpPr>
        <cdr:cNvPr id="3" name="TextBox 1"/>
        <cdr:cNvSpPr txBox="1"/>
      </cdr:nvSpPr>
      <cdr:spPr>
        <a:xfrm xmlns:a="http://schemas.openxmlformats.org/drawingml/2006/main">
          <a:off x="2000287" y="2726614"/>
          <a:ext cx="1071576" cy="576064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/>
          <a:r>
            <a:rPr lang="ru-RU" sz="1800" b="1" dirty="0" smtClean="0"/>
            <a:t>12019,0</a:t>
          </a:r>
        </a:p>
        <a:p xmlns:a="http://schemas.openxmlformats.org/drawingml/2006/main">
          <a:pPr algn="ctr"/>
          <a:r>
            <a:rPr lang="ru-RU" sz="1800" dirty="0" err="1" smtClean="0"/>
            <a:t>тыс.руб</a:t>
          </a:r>
          <a:r>
            <a:rPr lang="ru-RU" sz="1800" dirty="0" smtClean="0"/>
            <a:t>.</a:t>
          </a:r>
          <a:endParaRPr lang="ru-RU" sz="1800" dirty="0"/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0.28298</cdr:x>
      <cdr:y>0.48299</cdr:y>
    </cdr:from>
    <cdr:to>
      <cdr:x>0.3941</cdr:x>
      <cdr:y>0.68502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2328850" y="2185990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0.33854</cdr:x>
      <cdr:y>0.52703</cdr:y>
    </cdr:from>
    <cdr:to>
      <cdr:x>0.44965</cdr:x>
      <cdr:y>0.72906</cdr:y>
    </cdr:to>
    <cdr:sp macro="" textlink="">
      <cdr:nvSpPr>
        <cdr:cNvPr id="5" name="TextBox 4"/>
        <cdr:cNvSpPr txBox="1"/>
      </cdr:nvSpPr>
      <cdr:spPr>
        <a:xfrm xmlns:a="http://schemas.openxmlformats.org/drawingml/2006/main">
          <a:off x="2786082" y="2786082"/>
          <a:ext cx="914391" cy="1068009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0.28646</cdr:x>
      <cdr:y>0.05405</cdr:y>
    </cdr:from>
    <cdr:to>
      <cdr:x>0.42535</cdr:x>
      <cdr:y>0.16833</cdr:y>
    </cdr:to>
    <cdr:sp macro="" textlink="">
      <cdr:nvSpPr>
        <cdr:cNvPr id="11" name="TextBox 10"/>
        <cdr:cNvSpPr txBox="1"/>
      </cdr:nvSpPr>
      <cdr:spPr>
        <a:xfrm xmlns:a="http://schemas.openxmlformats.org/drawingml/2006/main" flipV="1">
          <a:off x="2357454" y="285752"/>
          <a:ext cx="1143009" cy="604128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0.50868</cdr:x>
      <cdr:y>0.13574</cdr:y>
    </cdr:from>
    <cdr:to>
      <cdr:x>0.57813</cdr:x>
      <cdr:y>0.21466</cdr:y>
    </cdr:to>
    <cdr:sp macro="" textlink="">
      <cdr:nvSpPr>
        <cdr:cNvPr id="16" name="TextBox 15"/>
        <cdr:cNvSpPr txBox="1"/>
      </cdr:nvSpPr>
      <cdr:spPr>
        <a:xfrm xmlns:a="http://schemas.openxmlformats.org/drawingml/2006/main">
          <a:off x="4186238" y="614354"/>
          <a:ext cx="571504" cy="35719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0.51736</cdr:x>
      <cdr:y>0.11996</cdr:y>
    </cdr:from>
    <cdr:to>
      <cdr:x>0.57639</cdr:x>
      <cdr:y>0.21466</cdr:y>
    </cdr:to>
    <cdr:sp macro="" textlink="">
      <cdr:nvSpPr>
        <cdr:cNvPr id="17" name="TextBox 16"/>
        <cdr:cNvSpPr txBox="1"/>
      </cdr:nvSpPr>
      <cdr:spPr>
        <a:xfrm xmlns:a="http://schemas.openxmlformats.org/drawingml/2006/main" flipV="1">
          <a:off x="4257676" y="542916"/>
          <a:ext cx="485772" cy="428628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0.27778</cdr:x>
      <cdr:y>1.89165E-7</cdr:y>
    </cdr:from>
    <cdr:to>
      <cdr:x>0.39063</cdr:x>
      <cdr:y>0.08108</cdr:y>
    </cdr:to>
    <cdr:sp macro="" textlink="">
      <cdr:nvSpPr>
        <cdr:cNvPr id="7" name="TextBox 6"/>
        <cdr:cNvSpPr txBox="1"/>
      </cdr:nvSpPr>
      <cdr:spPr>
        <a:xfrm xmlns:a="http://schemas.openxmlformats.org/drawingml/2006/main">
          <a:off x="2286016" y="1"/>
          <a:ext cx="928694" cy="428628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0.28646</cdr:x>
      <cdr:y>0.01429</cdr:y>
    </cdr:from>
    <cdr:to>
      <cdr:x>0.42535</cdr:x>
      <cdr:y>0.08057</cdr:y>
    </cdr:to>
    <cdr:sp macro="" textlink="">
      <cdr:nvSpPr>
        <cdr:cNvPr id="8" name="TextBox 7"/>
        <cdr:cNvSpPr txBox="1"/>
      </cdr:nvSpPr>
      <cdr:spPr>
        <a:xfrm xmlns:a="http://schemas.openxmlformats.org/drawingml/2006/main">
          <a:off x="2357454" y="71438"/>
          <a:ext cx="1143008" cy="331471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0.8073</cdr:x>
      <cdr:y>0.28379</cdr:y>
    </cdr:from>
    <cdr:to>
      <cdr:x>0.98091</cdr:x>
      <cdr:y>0.35135</cdr:y>
    </cdr:to>
    <cdr:sp macro="" textlink="">
      <cdr:nvSpPr>
        <cdr:cNvPr id="19" name="TextBox 18"/>
        <cdr:cNvSpPr txBox="1"/>
      </cdr:nvSpPr>
      <cdr:spPr>
        <a:xfrm xmlns:a="http://schemas.openxmlformats.org/drawingml/2006/main">
          <a:off x="6643756" y="1500198"/>
          <a:ext cx="1428741" cy="35719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endParaRPr lang="ru-RU" sz="1100" b="1" dirty="0">
            <a:solidFill>
              <a:schemeClr val="tx1"/>
            </a:solidFill>
          </a:endParaRPr>
        </a:p>
      </cdr:txBody>
    </cdr:sp>
  </cdr:relSizeAnchor>
  <cdr:relSizeAnchor xmlns:cdr="http://schemas.openxmlformats.org/drawingml/2006/chartDrawing">
    <cdr:from>
      <cdr:x>0.87674</cdr:x>
      <cdr:y>0.28379</cdr:y>
    </cdr:from>
    <cdr:to>
      <cdr:x>0.99653</cdr:x>
      <cdr:y>0.35135</cdr:y>
    </cdr:to>
    <cdr:sp macro="" textlink="">
      <cdr:nvSpPr>
        <cdr:cNvPr id="21" name="TextBox 20"/>
        <cdr:cNvSpPr txBox="1"/>
      </cdr:nvSpPr>
      <cdr:spPr>
        <a:xfrm xmlns:a="http://schemas.openxmlformats.org/drawingml/2006/main">
          <a:off x="7215238" y="1500199"/>
          <a:ext cx="985829" cy="35719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</c:userShapes>
</file>

<file path=ppt/drawings/drawing3.xml><?xml version="1.0" encoding="utf-8"?>
<c:userShapes xmlns:c="http://schemas.openxmlformats.org/drawingml/2006/chart">
  <cdr:relSizeAnchor xmlns:cdr="http://schemas.openxmlformats.org/drawingml/2006/chartDrawing">
    <cdr:from>
      <cdr:x>0.21094</cdr:x>
      <cdr:y>0.54493</cdr:y>
    </cdr:from>
    <cdr:to>
      <cdr:x>0.36094</cdr:x>
      <cdr:y>0.76993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1285884" y="2214578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0.08696</cdr:x>
      <cdr:y>0.48611</cdr:y>
    </cdr:from>
    <cdr:to>
      <cdr:x>0.26766</cdr:x>
      <cdr:y>0.55642</cdr:y>
    </cdr:to>
    <cdr:sp macro="" textlink="">
      <cdr:nvSpPr>
        <cdr:cNvPr id="4" name="TextBox 3"/>
        <cdr:cNvSpPr txBox="1"/>
      </cdr:nvSpPr>
      <cdr:spPr>
        <a:xfrm xmlns:a="http://schemas.openxmlformats.org/drawingml/2006/main">
          <a:off x="714380" y="2500330"/>
          <a:ext cx="1484571" cy="36164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endParaRPr lang="ru-RU" sz="1200" b="1" dirty="0"/>
        </a:p>
      </cdr:txBody>
    </cdr:sp>
  </cdr:relSizeAnchor>
  <cdr:relSizeAnchor xmlns:cdr="http://schemas.openxmlformats.org/drawingml/2006/chartDrawing">
    <cdr:from>
      <cdr:x>0.3913</cdr:x>
      <cdr:y>0.47222</cdr:y>
    </cdr:from>
    <cdr:to>
      <cdr:x>0.60944</cdr:x>
      <cdr:y>0.52496</cdr:y>
    </cdr:to>
    <cdr:sp macro="" textlink="">
      <cdr:nvSpPr>
        <cdr:cNvPr id="6" name="TextBox 5"/>
        <cdr:cNvSpPr txBox="1"/>
      </cdr:nvSpPr>
      <cdr:spPr>
        <a:xfrm xmlns:a="http://schemas.openxmlformats.org/drawingml/2006/main">
          <a:off x="3214687" y="2428881"/>
          <a:ext cx="1792108" cy="27127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200" b="1" dirty="0"/>
        </a:p>
      </cdr:txBody>
    </cdr:sp>
  </cdr:relSizeAnchor>
  <cdr:relSizeAnchor xmlns:cdr="http://schemas.openxmlformats.org/drawingml/2006/chartDrawing">
    <cdr:from>
      <cdr:x>0.55079</cdr:x>
      <cdr:y>0.54493</cdr:y>
    </cdr:from>
    <cdr:to>
      <cdr:x>0.57422</cdr:x>
      <cdr:y>0.55618</cdr:y>
    </cdr:to>
    <cdr:sp macro="" textlink="">
      <cdr:nvSpPr>
        <cdr:cNvPr id="7" name="TextBox 6"/>
        <cdr:cNvSpPr txBox="1"/>
      </cdr:nvSpPr>
      <cdr:spPr>
        <a:xfrm xmlns:a="http://schemas.openxmlformats.org/drawingml/2006/main" flipH="1" flipV="1">
          <a:off x="3357586" y="2214577"/>
          <a:ext cx="142876" cy="45719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0.54783</cdr:x>
      <cdr:y>0.45833</cdr:y>
    </cdr:from>
    <cdr:to>
      <cdr:x>0.8155</cdr:x>
      <cdr:y>0.52864</cdr:y>
    </cdr:to>
    <cdr:sp macro="" textlink="">
      <cdr:nvSpPr>
        <cdr:cNvPr id="9" name="TextBox 8"/>
        <cdr:cNvSpPr txBox="1"/>
      </cdr:nvSpPr>
      <cdr:spPr>
        <a:xfrm xmlns:a="http://schemas.openxmlformats.org/drawingml/2006/main">
          <a:off x="4500594" y="2357454"/>
          <a:ext cx="2199033" cy="36164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endParaRPr lang="ru-RU" sz="1200" b="1" dirty="0"/>
        </a:p>
      </cdr:txBody>
    </cdr:sp>
  </cdr:relSizeAnchor>
  <cdr:relSizeAnchor xmlns:cdr="http://schemas.openxmlformats.org/drawingml/2006/chartDrawing">
    <cdr:from>
      <cdr:x>0.70435</cdr:x>
      <cdr:y>0.45833</cdr:y>
    </cdr:from>
    <cdr:to>
      <cdr:x>0.99243</cdr:x>
      <cdr:y>0.52778</cdr:y>
    </cdr:to>
    <cdr:sp macro="" textlink="">
      <cdr:nvSpPr>
        <cdr:cNvPr id="10" name="TextBox 9"/>
        <cdr:cNvSpPr txBox="1"/>
      </cdr:nvSpPr>
      <cdr:spPr>
        <a:xfrm xmlns:a="http://schemas.openxmlformats.org/drawingml/2006/main">
          <a:off x="5786478" y="2357454"/>
          <a:ext cx="2366673" cy="35719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endParaRPr lang="ru-RU" sz="1200" b="1" dirty="0"/>
        </a:p>
      </cdr:txBody>
    </cdr:sp>
  </cdr:relSizeAnchor>
  <cdr:relSizeAnchor xmlns:cdr="http://schemas.openxmlformats.org/drawingml/2006/chartDrawing">
    <cdr:from>
      <cdr:x>0.48696</cdr:x>
      <cdr:y>0.90278</cdr:y>
    </cdr:from>
    <cdr:to>
      <cdr:x>0.59826</cdr:x>
      <cdr:y>1</cdr:y>
    </cdr:to>
    <cdr:sp macro="" textlink="">
      <cdr:nvSpPr>
        <cdr:cNvPr id="11" name="TextBox 10"/>
        <cdr:cNvSpPr txBox="1"/>
      </cdr:nvSpPr>
      <cdr:spPr>
        <a:xfrm xmlns:a="http://schemas.openxmlformats.org/drawingml/2006/main">
          <a:off x="4000528" y="4643470"/>
          <a:ext cx="914400" cy="500066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0.13913</cdr:x>
      <cdr:y>0.95833</cdr:y>
    </cdr:from>
    <cdr:to>
      <cdr:x>0.25043</cdr:x>
      <cdr:y>1</cdr:y>
    </cdr:to>
    <cdr:sp macro="" textlink="">
      <cdr:nvSpPr>
        <cdr:cNvPr id="14" name="TextBox 13"/>
        <cdr:cNvSpPr txBox="1"/>
      </cdr:nvSpPr>
      <cdr:spPr>
        <a:xfrm xmlns:a="http://schemas.openxmlformats.org/drawingml/2006/main">
          <a:off x="1143008" y="4929222"/>
          <a:ext cx="914400" cy="214314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0.13913</cdr:x>
      <cdr:y>0.91667</cdr:y>
    </cdr:from>
    <cdr:to>
      <cdr:x>0.44348</cdr:x>
      <cdr:y>0.97222</cdr:y>
    </cdr:to>
    <cdr:sp macro="" textlink="">
      <cdr:nvSpPr>
        <cdr:cNvPr id="16" name="TextBox 15"/>
        <cdr:cNvSpPr txBox="1"/>
      </cdr:nvSpPr>
      <cdr:spPr>
        <a:xfrm xmlns:a="http://schemas.openxmlformats.org/drawingml/2006/main">
          <a:off x="1143008" y="4714908"/>
          <a:ext cx="2500330" cy="28575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b="1" dirty="0"/>
        </a:p>
      </cdr:txBody>
    </cdr:sp>
  </cdr:relSizeAnchor>
  <cdr:relSizeAnchor xmlns:cdr="http://schemas.openxmlformats.org/drawingml/2006/chartDrawing">
    <cdr:from>
      <cdr:x>0.58261</cdr:x>
      <cdr:y>0.82222</cdr:y>
    </cdr:from>
    <cdr:to>
      <cdr:x>0.69391</cdr:x>
      <cdr:y>1</cdr:y>
    </cdr:to>
    <cdr:sp macro="" textlink="">
      <cdr:nvSpPr>
        <cdr:cNvPr id="18" name="TextBox 17"/>
        <cdr:cNvSpPr txBox="1"/>
      </cdr:nvSpPr>
      <cdr:spPr>
        <a:xfrm xmlns:a="http://schemas.openxmlformats.org/drawingml/2006/main">
          <a:off x="4786346" y="4857784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0.56522</cdr:x>
      <cdr:y>0.91667</cdr:y>
    </cdr:from>
    <cdr:to>
      <cdr:x>0.70261</cdr:x>
      <cdr:y>0.97222</cdr:y>
    </cdr:to>
    <cdr:sp macro="" textlink="">
      <cdr:nvSpPr>
        <cdr:cNvPr id="19" name="TextBox 18"/>
        <cdr:cNvSpPr txBox="1"/>
      </cdr:nvSpPr>
      <cdr:spPr>
        <a:xfrm xmlns:a="http://schemas.openxmlformats.org/drawingml/2006/main">
          <a:off x="4643470" y="4714908"/>
          <a:ext cx="1128714" cy="28575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600" b="1" dirty="0">
            <a:solidFill>
              <a:schemeClr val="accent6">
                <a:lumMod val="60000"/>
                <a:lumOff val="40000"/>
              </a:schemeClr>
            </a:solidFill>
          </a:endParaRPr>
        </a:p>
      </cdr:txBody>
    </cdr:sp>
  </cdr:relSizeAnchor>
  <cdr:relSizeAnchor xmlns:cdr="http://schemas.openxmlformats.org/drawingml/2006/chartDrawing">
    <cdr:from>
      <cdr:x>0.66087</cdr:x>
      <cdr:y>0.08333</cdr:y>
    </cdr:from>
    <cdr:to>
      <cdr:x>0.87826</cdr:x>
      <cdr:y>0.18056</cdr:y>
    </cdr:to>
    <cdr:sp macro="" textlink="">
      <cdr:nvSpPr>
        <cdr:cNvPr id="26" name="TextBox 25"/>
        <cdr:cNvSpPr txBox="1"/>
      </cdr:nvSpPr>
      <cdr:spPr>
        <a:xfrm xmlns:a="http://schemas.openxmlformats.org/drawingml/2006/main">
          <a:off x="5429288" y="428628"/>
          <a:ext cx="1785950" cy="500066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endParaRPr lang="ru-RU" sz="1400" b="1" dirty="0">
            <a:solidFill>
              <a:srgbClr val="FFFF00"/>
            </a:solidFill>
          </a:endParaRPr>
        </a:p>
      </cdr:txBody>
    </cdr:sp>
  </cdr:relSizeAnchor>
  <cdr:relSizeAnchor xmlns:cdr="http://schemas.openxmlformats.org/drawingml/2006/chartDrawing">
    <cdr:from>
      <cdr:x>0.11304</cdr:x>
      <cdr:y>0.11111</cdr:y>
    </cdr:from>
    <cdr:to>
      <cdr:x>0.30435</cdr:x>
      <cdr:y>0.19444</cdr:y>
    </cdr:to>
    <cdr:sp macro="" textlink="">
      <cdr:nvSpPr>
        <cdr:cNvPr id="31" name="TextBox 30"/>
        <cdr:cNvSpPr txBox="1"/>
      </cdr:nvSpPr>
      <cdr:spPr>
        <a:xfrm xmlns:a="http://schemas.openxmlformats.org/drawingml/2006/main">
          <a:off x="928694" y="571504"/>
          <a:ext cx="1571636" cy="428628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0.13913</cdr:x>
      <cdr:y>0.18056</cdr:y>
    </cdr:from>
    <cdr:to>
      <cdr:x>0.25043</cdr:x>
      <cdr:y>0.35833</cdr:y>
    </cdr:to>
    <cdr:sp macro="" textlink="">
      <cdr:nvSpPr>
        <cdr:cNvPr id="32" name="TextBox 31"/>
        <cdr:cNvSpPr txBox="1"/>
      </cdr:nvSpPr>
      <cdr:spPr>
        <a:xfrm xmlns:a="http://schemas.openxmlformats.org/drawingml/2006/main">
          <a:off x="1143008" y="928694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0.13913</cdr:x>
      <cdr:y>0.04167</cdr:y>
    </cdr:from>
    <cdr:to>
      <cdr:x>0.34783</cdr:x>
      <cdr:y>0.16667</cdr:y>
    </cdr:to>
    <cdr:sp macro="" textlink="">
      <cdr:nvSpPr>
        <cdr:cNvPr id="33" name="TextBox 32"/>
        <cdr:cNvSpPr txBox="1"/>
      </cdr:nvSpPr>
      <cdr:spPr>
        <a:xfrm xmlns:a="http://schemas.openxmlformats.org/drawingml/2006/main">
          <a:off x="1143008" y="214338"/>
          <a:ext cx="1714559" cy="642917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endParaRPr lang="ru-RU" sz="1400" b="1" dirty="0">
            <a:solidFill>
              <a:srgbClr val="FFFF00"/>
            </a:solidFill>
          </a:endParaRPr>
        </a:p>
      </cdr:txBody>
    </cdr:sp>
  </cdr:relSizeAnchor>
</c:userShapes>
</file>

<file path=ppt/drawings/drawing4.xml><?xml version="1.0" encoding="utf-8"?>
<c:userShapes xmlns:c="http://schemas.openxmlformats.org/drawingml/2006/chart">
  <cdr:relSizeAnchor xmlns:cdr="http://schemas.openxmlformats.org/drawingml/2006/chartDrawing">
    <cdr:from>
      <cdr:x>0.23438</cdr:x>
      <cdr:y>0.53659</cdr:y>
    </cdr:from>
    <cdr:to>
      <cdr:x>0.39931</cdr:x>
      <cdr:y>0.58537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1928826" y="3143272"/>
          <a:ext cx="1357322" cy="28575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0.2257</cdr:x>
      <cdr:y>0.56098</cdr:y>
    </cdr:from>
    <cdr:to>
      <cdr:x>0.33681</cdr:x>
      <cdr:y>0.62195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1857388" y="3286148"/>
          <a:ext cx="914400" cy="35719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0.07005</cdr:x>
      <cdr:y>0.3875</cdr:y>
    </cdr:from>
    <cdr:to>
      <cdr:x>0.27146</cdr:x>
      <cdr:y>0.4875</cdr:y>
    </cdr:to>
    <cdr:sp macro="" textlink="">
      <cdr:nvSpPr>
        <cdr:cNvPr id="4" name="TextBox 3"/>
        <cdr:cNvSpPr txBox="1"/>
      </cdr:nvSpPr>
      <cdr:spPr>
        <a:xfrm xmlns:a="http://schemas.openxmlformats.org/drawingml/2006/main">
          <a:off x="571504" y="2214579"/>
          <a:ext cx="1643074" cy="571503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600" dirty="0"/>
        </a:p>
      </cdr:txBody>
    </cdr:sp>
  </cdr:relSizeAnchor>
  <cdr:relSizeAnchor xmlns:cdr="http://schemas.openxmlformats.org/drawingml/2006/chartDrawing">
    <cdr:from>
      <cdr:x>0.42907</cdr:x>
      <cdr:y>0.4</cdr:y>
    </cdr:from>
    <cdr:to>
      <cdr:x>0.63048</cdr:x>
      <cdr:y>0.525</cdr:y>
    </cdr:to>
    <cdr:sp macro="" textlink="">
      <cdr:nvSpPr>
        <cdr:cNvPr id="5" name="TextBox 4"/>
        <cdr:cNvSpPr txBox="1"/>
      </cdr:nvSpPr>
      <cdr:spPr>
        <a:xfrm xmlns:a="http://schemas.openxmlformats.org/drawingml/2006/main">
          <a:off x="3500423" y="2286016"/>
          <a:ext cx="1643135" cy="71438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endParaRPr lang="ru-RU" sz="1600" b="1" dirty="0"/>
        </a:p>
      </cdr:txBody>
    </cdr:sp>
  </cdr:relSizeAnchor>
</c:userShapes>
</file>

<file path=ppt/media/image1.gif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F2C5D96-271A-43EC-BDA4-4A8E5C409C7D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961AC40-946F-4C5B-A774-AF779712E2A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961863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961AC40-946F-4C5B-A774-AF779712E2AA}" type="slidenum">
              <a:rPr lang="ru-RU" smtClean="0"/>
              <a:pPr/>
              <a:t>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3338281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961AC40-946F-4C5B-A774-AF779712E2AA}" type="slidenum">
              <a:rPr lang="ru-RU" smtClean="0"/>
              <a:pPr/>
              <a:t>13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9971453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961AC40-946F-4C5B-A774-AF779712E2AA}" type="slidenum">
              <a:rPr lang="ru-RU" smtClean="0"/>
              <a:pPr/>
              <a:t>14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3622884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961AC40-946F-4C5B-A774-AF779712E2AA}" type="slidenum">
              <a:rPr lang="ru-RU" smtClean="0">
                <a:solidFill>
                  <a:prstClr val="black"/>
                </a:solidFill>
              </a:rPr>
              <a:pPr/>
              <a:t>15</a:t>
            </a:fld>
            <a:endParaRPr lang="ru-RU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006251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961AC40-946F-4C5B-A774-AF779712E2AA}" type="slidenum">
              <a:rPr lang="ru-RU" smtClean="0">
                <a:solidFill>
                  <a:prstClr val="black"/>
                </a:solidFill>
              </a:rPr>
              <a:pPr/>
              <a:t>16</a:t>
            </a:fld>
            <a:endParaRPr lang="ru-RU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789438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961AC40-946F-4C5B-A774-AF779712E2AA}" type="slidenum">
              <a:rPr lang="ru-RU" smtClean="0">
                <a:solidFill>
                  <a:prstClr val="black"/>
                </a:solidFill>
              </a:rPr>
              <a:pPr/>
              <a:t>18</a:t>
            </a:fld>
            <a:endParaRPr lang="ru-RU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838168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4334933" y="1169931"/>
            <a:ext cx="4814835" cy="4993802"/>
            <a:chOff x="4334933" y="1169931"/>
            <a:chExt cx="4814835" cy="4993802"/>
          </a:xfrm>
        </p:grpSpPr>
        <p:cxnSp>
          <p:nvCxnSpPr>
            <p:cNvPr id="17" name="Straight Connector 16"/>
            <p:cNvCxnSpPr/>
            <p:nvPr/>
          </p:nvCxnSpPr>
          <p:spPr>
            <a:xfrm flipH="1">
              <a:off x="6009259" y="1169931"/>
              <a:ext cx="3134741" cy="313474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4334933" y="1348898"/>
              <a:ext cx="4814835" cy="481483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5225595" y="1469269"/>
              <a:ext cx="3912054" cy="39120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5304588" y="1307856"/>
              <a:ext cx="3839412" cy="3839412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5707078" y="1770196"/>
              <a:ext cx="3430571" cy="3430570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0"/>
            <a:ext cx="6154713" cy="3124201"/>
          </a:xfrm>
        </p:spPr>
        <p:txBody>
          <a:bodyPr anchor="b">
            <a:normAutofit/>
          </a:bodyPr>
          <a:lstStyle>
            <a:lvl1pPr algn="l">
              <a:defRPr sz="4400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843868"/>
            <a:ext cx="4954250" cy="1913466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10514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6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533400" y="533400"/>
            <a:ext cx="8077200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9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762002" y="3843867"/>
            <a:ext cx="7281332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545523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2895600"/>
          </a:xfrm>
        </p:spPr>
        <p:txBody>
          <a:bodyPr anchor="ctr">
            <a:normAutofit/>
          </a:bodyPr>
          <a:lstStyle>
            <a:lvl1pPr algn="l">
              <a:defRPr sz="28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114800"/>
            <a:ext cx="6383552" cy="1905000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618627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3" y="533400"/>
            <a:ext cx="6859787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66800" y="3429000"/>
            <a:ext cx="6402467" cy="48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301070"/>
            <a:ext cx="6382361" cy="171873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4659612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429000"/>
            <a:ext cx="6382361" cy="1697400"/>
          </a:xfrm>
        </p:spPr>
        <p:txBody>
          <a:bodyPr anchor="b">
            <a:normAutofit/>
          </a:bodyPr>
          <a:lstStyle>
            <a:lvl1pPr algn="l">
              <a:defRPr sz="28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132980"/>
            <a:ext cx="6383552" cy="886819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9472017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4" y="533400"/>
            <a:ext cx="6859786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886200"/>
            <a:ext cx="638236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953000"/>
            <a:ext cx="63823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46305011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7525658" cy="28956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2800" b="0" dirty="0"/>
            </a:lvl1pPr>
          </a:lstStyle>
          <a:p>
            <a:pPr marL="0" lvl="0"/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928534"/>
            <a:ext cx="6382361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766735"/>
            <a:ext cx="6382360" cy="1253065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5571886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 algn="l">
              <a:defRPr sz="28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1"/>
            <a:ext cx="6554867" cy="3767670"/>
          </a:xfrm>
        </p:spPr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245249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66406" y="533400"/>
            <a:ext cx="2044194" cy="4419600"/>
          </a:xfrm>
        </p:spPr>
        <p:txBody>
          <a:bodyPr vert="eaVert">
            <a:normAutofit/>
          </a:bodyPr>
          <a:lstStyle>
            <a:lvl1pPr>
              <a:defRPr sz="28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0"/>
            <a:ext cx="5850012" cy="5486400"/>
          </a:xfrm>
        </p:spPr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1515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533400"/>
            <a:ext cx="6554867" cy="3767670"/>
          </a:xfrm>
        </p:spPr>
        <p:txBody>
          <a:bodyPr anchor="ctr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91584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981199"/>
            <a:ext cx="6402468" cy="2319867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487333"/>
            <a:ext cx="6402467" cy="1532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65734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1" name="Content Placeholder 3"/>
          <p:cNvSpPr>
            <a:spLocks noGrp="1"/>
          </p:cNvSpPr>
          <p:nvPr>
            <p:ph sz="half" idx="13"/>
          </p:nvPr>
        </p:nvSpPr>
        <p:spPr>
          <a:xfrm>
            <a:off x="533400" y="533400"/>
            <a:ext cx="3949967" cy="3767667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2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533400"/>
            <a:ext cx="3948238" cy="3759200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29384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1" y="533400"/>
            <a:ext cx="3716866" cy="609600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399" y="1143000"/>
            <a:ext cx="3945467" cy="3158067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016" y="566738"/>
            <a:ext cx="376405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1143000"/>
            <a:ext cx="3956705" cy="3149600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8899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926359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818915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7" y="533400"/>
            <a:ext cx="3200400" cy="1524000"/>
          </a:xfrm>
        </p:spPr>
        <p:txBody>
          <a:bodyPr anchor="b">
            <a:normAutofit/>
          </a:bodyPr>
          <a:lstStyle>
            <a:lvl1pPr algn="l">
              <a:defRPr sz="2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399" y="533400"/>
            <a:ext cx="4438755" cy="5486400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18667" y="2209802"/>
            <a:ext cx="32004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153194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5800" y="1447800"/>
            <a:ext cx="3563258" cy="11430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762000" y="914400"/>
            <a:ext cx="3280974" cy="48006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96027" y="2743200"/>
            <a:ext cx="3564223" cy="2082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33400" y="6172200"/>
            <a:ext cx="5811724" cy="365125"/>
          </a:xfrm>
        </p:spPr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22342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33401"/>
            <a:ext cx="6554867" cy="37676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30245" y="6172203"/>
            <a:ext cx="1200463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5B106E36-FD25-4E2D-B0AA-010F637433A0}" type="datetimeFigureOut">
              <a:rPr lang="ru-RU" smtClean="0"/>
              <a:pPr/>
              <a:t>17.06.2025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172200"/>
            <a:ext cx="581172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74426" y="5578478"/>
            <a:ext cx="856907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28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14748802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4459" r:id="rId1"/>
    <p:sldLayoutId id="2147484460" r:id="rId2"/>
    <p:sldLayoutId id="2147484461" r:id="rId3"/>
    <p:sldLayoutId id="2147484462" r:id="rId4"/>
    <p:sldLayoutId id="2147484463" r:id="rId5"/>
    <p:sldLayoutId id="2147484464" r:id="rId6"/>
    <p:sldLayoutId id="2147484465" r:id="rId7"/>
    <p:sldLayoutId id="2147484466" r:id="rId8"/>
    <p:sldLayoutId id="2147484467" r:id="rId9"/>
    <p:sldLayoutId id="2147484468" r:id="rId10"/>
    <p:sldLayoutId id="2147484469" r:id="rId11"/>
    <p:sldLayoutId id="2147484470" r:id="rId12"/>
    <p:sldLayoutId id="2147484471" r:id="rId13"/>
    <p:sldLayoutId id="2147484472" r:id="rId14"/>
    <p:sldLayoutId id="2147484473" r:id="rId15"/>
    <p:sldLayoutId id="2147484474" r:id="rId16"/>
    <p:sldLayoutId id="2147484475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85720" y="2000240"/>
            <a:ext cx="8501122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4800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Информация для граждан об основных параметрах бюджета муниципального образования Кузоватовское городское поселение Ульяновской области</a:t>
            </a:r>
          </a:p>
        </p:txBody>
      </p:sp>
      <p:pic>
        <p:nvPicPr>
          <p:cNvPr id="1026" name="Picture 2" descr="C:\Documents and Settings\Денисов\Рабочий стол\73kuzovatovskiy_g.gif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857884" y="285728"/>
            <a:ext cx="1333500" cy="1666875"/>
          </a:xfrm>
          <a:prstGeom prst="rect">
            <a:avLst/>
          </a:prstGeom>
          <a:noFill/>
        </p:spPr>
      </p:pic>
      <p:pic>
        <p:nvPicPr>
          <p:cNvPr id="1027" name="Picture 3" descr="C:\Documents and Settings\Денисов\Рабочий стол\200px-Coat_of_Arms_of_Ulyanovsk_Oblast.pn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000232" y="142852"/>
            <a:ext cx="2152644" cy="1808221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5"/>
          <p:cNvSpPr>
            <a:spLocks noGrp="1"/>
          </p:cNvSpPr>
          <p:nvPr>
            <p:ph type="title"/>
          </p:nvPr>
        </p:nvSpPr>
        <p:spPr>
          <a:xfrm>
            <a:off x="571472" y="1500174"/>
            <a:ext cx="8229600" cy="3571900"/>
          </a:xfrm>
          <a:solidFill>
            <a:schemeClr val="accent1"/>
          </a:solidFill>
          <a:scene3d>
            <a:camera prst="orthographicFront"/>
            <a:lightRig rig="soft" dir="t"/>
          </a:scene3d>
          <a:sp3d prstMaterial="dkEdge">
            <a:bevelT/>
          </a:sp3d>
        </p:spPr>
        <p:txBody>
          <a:bodyPr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/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b="1" i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Параметры расходов бюджета муниципального образования Кузоватовское городское поселение</a:t>
            </a:r>
            <a:endParaRPr lang="ru-RU" sz="4900" b="1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Заголовок 1"/>
          <p:cNvSpPr>
            <a:spLocks noGrp="1"/>
          </p:cNvSpPr>
          <p:nvPr>
            <p:ph type="title"/>
          </p:nvPr>
        </p:nvSpPr>
        <p:spPr>
          <a:xfrm>
            <a:off x="642938" y="285750"/>
            <a:ext cx="8301037" cy="714375"/>
          </a:xfrm>
        </p:spPr>
        <p:txBody>
          <a:bodyPr>
            <a:normAutofit fontScale="90000"/>
          </a:bodyPr>
          <a:lstStyle/>
          <a:p>
            <a:pPr algn="ctr">
              <a:defRPr/>
            </a:pPr>
            <a:r>
              <a:rPr lang="ru-RU" sz="1800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Динамика расходов бюджета </a:t>
            </a:r>
            <a:br>
              <a:rPr lang="ru-RU" sz="1800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</a:br>
            <a:r>
              <a:rPr lang="ru-RU" sz="1800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муниципального образования </a:t>
            </a:r>
            <a:r>
              <a:rPr lang="ru-RU" sz="1800" b="1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Кузоватовское</a:t>
            </a:r>
            <a:r>
              <a:rPr lang="ru-RU" sz="1800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городское поселение</a:t>
            </a:r>
            <a:br>
              <a:rPr lang="ru-RU" sz="1800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</a:br>
            <a:r>
              <a:rPr lang="ru-RU" sz="1800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на 01 </a:t>
            </a:r>
            <a:r>
              <a:rPr lang="ru-RU" sz="1800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июня</a:t>
            </a:r>
            <a:r>
              <a:rPr lang="ru-RU" sz="1800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ru-RU" sz="1800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2025 года</a:t>
            </a:r>
          </a:p>
        </p:txBody>
      </p:sp>
      <p:graphicFrame>
        <p:nvGraphicFramePr>
          <p:cNvPr id="6" name="Содержимое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45685728"/>
              </p:ext>
            </p:extLst>
          </p:nvPr>
        </p:nvGraphicFramePr>
        <p:xfrm>
          <a:off x="142844" y="1142984"/>
          <a:ext cx="8858312" cy="55007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" name="Прямоугольник 6"/>
          <p:cNvSpPr/>
          <p:nvPr/>
        </p:nvSpPr>
        <p:spPr>
          <a:xfrm>
            <a:off x="6786563" y="1268413"/>
            <a:ext cx="1928812" cy="288925"/>
          </a:xfrm>
          <a:prstGeom prst="rect">
            <a:avLst/>
          </a:prstGeom>
          <a:noFill/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r>
              <a:rPr lang="ru-RU" sz="14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тыс. рублей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Заголовок 12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857232"/>
          </a:xfrm>
          <a:effectLst>
            <a:glow rad="101600">
              <a:schemeClr val="accent2">
                <a:satMod val="175000"/>
                <a:alpha val="40000"/>
              </a:schemeClr>
            </a:glow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>
            <a:normAutofit fontScale="90000"/>
          </a:bodyPr>
          <a:lstStyle/>
          <a:p>
            <a:pPr algn="ctr"/>
            <a:r>
              <a:rPr lang="ru-RU" sz="2000" b="0" dirty="0" smtClean="0">
                <a:solidFill>
                  <a:srgbClr val="FFFF00"/>
                </a:solidFill>
              </a:rPr>
              <a:t>Структура и динамика расходов бюджета муниципального образования Кузоватовское городское поселение по разделам классификации расходов (тыс.руб.)</a:t>
            </a:r>
            <a:endParaRPr lang="ru-RU" sz="2000" b="0" dirty="0">
              <a:solidFill>
                <a:srgbClr val="FFFF00"/>
              </a:solidFill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498975" y="3286125"/>
            <a:ext cx="146050" cy="285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graphicFrame>
        <p:nvGraphicFramePr>
          <p:cNvPr id="19" name="Таблица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4395952"/>
              </p:ext>
            </p:extLst>
          </p:nvPr>
        </p:nvGraphicFramePr>
        <p:xfrm>
          <a:off x="285717" y="928670"/>
          <a:ext cx="8715438" cy="48499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23827"/>
                <a:gridCol w="1111915"/>
                <a:gridCol w="1204573"/>
                <a:gridCol w="1092834"/>
                <a:gridCol w="1169144"/>
                <a:gridCol w="1159198"/>
                <a:gridCol w="753947"/>
              </a:tblGrid>
              <a:tr h="898855">
                <a:tc>
                  <a:txBody>
                    <a:bodyPr/>
                    <a:lstStyle/>
                    <a:p>
                      <a:endParaRPr lang="ru-RU" sz="10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aseline="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Назначено на 01.05.2024г.</a:t>
                      </a:r>
                      <a:endParaRPr lang="ru-RU" sz="1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Исполнено на 01.05.2024г.</a:t>
                      </a:r>
                      <a:endParaRPr lang="ru-RU" sz="1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 % к плану</a:t>
                      </a:r>
                      <a:endParaRPr lang="ru-RU" sz="1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aseline="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Назначено на 01.05.2025г.</a:t>
                      </a:r>
                      <a:endParaRPr lang="ru-RU" sz="1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Исполнено на 01.05.2025г.</a:t>
                      </a:r>
                      <a:endParaRPr lang="ru-RU" sz="1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 % к плану</a:t>
                      </a:r>
                      <a:endParaRPr lang="ru-RU" sz="1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/>
                    </a:solidFill>
                  </a:tcPr>
                </a:tc>
              </a:tr>
              <a:tr h="400849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Всего: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rgbClr val="7030A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119308,4</a:t>
                      </a:r>
                      <a:endParaRPr lang="ru-RU" sz="1000" b="1" dirty="0">
                        <a:solidFill>
                          <a:srgbClr val="7030A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rgbClr val="7030A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32598,5</a:t>
                      </a:r>
                      <a:endParaRPr lang="ru-RU" sz="1000" b="1" dirty="0">
                        <a:solidFill>
                          <a:srgbClr val="7030A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rgbClr val="7030A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27,3</a:t>
                      </a:r>
                      <a:endParaRPr lang="ru-RU" sz="1000" b="1" dirty="0">
                        <a:solidFill>
                          <a:srgbClr val="7030A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rgbClr val="7030A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81108,5</a:t>
                      </a:r>
                      <a:endParaRPr lang="ru-RU" sz="1000" b="1" dirty="0">
                        <a:solidFill>
                          <a:srgbClr val="7030A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rgbClr val="7030A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14447,4</a:t>
                      </a:r>
                      <a:endParaRPr lang="ru-RU" sz="1000" b="1" dirty="0">
                        <a:solidFill>
                          <a:srgbClr val="7030A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rgbClr val="7030A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17,8</a:t>
                      </a:r>
                      <a:endParaRPr lang="ru-RU" sz="1000" b="1" dirty="0">
                        <a:solidFill>
                          <a:srgbClr val="7030A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2867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в том числе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0849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Общегосударственные расходы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7976,3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2716,8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34,1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10015,2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3180,3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31,8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0849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Национальная</a:t>
                      </a:r>
                      <a:r>
                        <a:rPr lang="ru-RU" sz="10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оборона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359,7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65,5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18,2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398,0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131,4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33,0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81530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Национальная безопасность и правоохранительная деятельность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15,2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14,5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95,4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15,0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15,0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100,0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6619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Национальная</a:t>
                      </a:r>
                      <a:r>
                        <a:rPr lang="ru-RU" sz="10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экономика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4600,0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2783,4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60,5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5000,0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1901,0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38,0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0849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Жилищно-коммунальное хозяйство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99623,0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23420,7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23,5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59446,1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6622,1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11,1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5001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Культура, кинематография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6000,0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3500,0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58,3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6000,0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2500,0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41,7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0849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Социальная политика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234,2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97,6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41,7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234,2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97,6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17,8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0849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Физическая культура и спорт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500,0</a:t>
                      </a:r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28596" y="285728"/>
            <a:ext cx="8229600" cy="1143000"/>
          </a:xfrm>
          <a:solidFill>
            <a:schemeClr val="accent1"/>
          </a:solidFill>
          <a:effectLst>
            <a:glow rad="101600">
              <a:schemeClr val="accent2">
                <a:satMod val="175000"/>
                <a:alpha val="40000"/>
              </a:schemeClr>
            </a:glow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>
            <a:normAutofit fontScale="90000"/>
          </a:bodyPr>
          <a:lstStyle/>
          <a:p>
            <a:pPr algn="ctr"/>
            <a:r>
              <a:rPr lang="ru-RU" sz="2800" b="1" dirty="0" smtClean="0">
                <a:solidFill>
                  <a:srgbClr val="FFFF00"/>
                </a:solidFill>
              </a:rPr>
              <a:t>Структура расходов бюджета муниципального образования Кузоватовское городское поселение на </a:t>
            </a:r>
            <a:r>
              <a:rPr lang="ru-RU" sz="2800" b="1" dirty="0" smtClean="0">
                <a:solidFill>
                  <a:srgbClr val="FFFF00"/>
                </a:solidFill>
              </a:rPr>
              <a:t>01.06.2025 </a:t>
            </a:r>
            <a:r>
              <a:rPr lang="ru-RU" sz="2800" b="1" dirty="0" smtClean="0">
                <a:solidFill>
                  <a:srgbClr val="FFFF00"/>
                </a:solidFill>
              </a:rPr>
              <a:t>года</a:t>
            </a:r>
            <a:endParaRPr lang="ru-RU" sz="2800" b="1" dirty="0">
              <a:solidFill>
                <a:srgbClr val="FFFF00"/>
              </a:solidFill>
            </a:endParaRPr>
          </a:p>
        </p:txBody>
      </p:sp>
      <p:graphicFrame>
        <p:nvGraphicFramePr>
          <p:cNvPr id="6" name="Содержимое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14638681"/>
              </p:ext>
            </p:extLst>
          </p:nvPr>
        </p:nvGraphicFramePr>
        <p:xfrm>
          <a:off x="428596" y="1571612"/>
          <a:ext cx="8229600" cy="52863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Скругленный прямоугольник 16"/>
          <p:cNvSpPr/>
          <p:nvPr/>
        </p:nvSpPr>
        <p:spPr>
          <a:xfrm>
            <a:off x="1621174" y="2393145"/>
            <a:ext cx="2357454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2024 год (факт на </a:t>
            </a:r>
            <a:r>
              <a:rPr lang="ru-RU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01.06.2024 </a:t>
            </a:r>
            <a:r>
              <a:rPr lang="ru-RU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года</a:t>
            </a:r>
            <a:r>
              <a:rPr lang="ru-RU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)</a:t>
            </a:r>
            <a:endParaRPr lang="ru-RU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8" name="Скругленный прямоугольник 17"/>
          <p:cNvSpPr/>
          <p:nvPr/>
        </p:nvSpPr>
        <p:spPr>
          <a:xfrm>
            <a:off x="5643570" y="2357430"/>
            <a:ext cx="2357454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2025 год  (факт на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01.06.2025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года)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5786446" y="4500570"/>
            <a:ext cx="2143140" cy="127159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C000"/>
                </a:solidFill>
                <a:latin typeface="Times New Roman" pitchFamily="18" charset="0"/>
                <a:cs typeface="Times New Roman" pitchFamily="18" charset="0"/>
              </a:rPr>
              <a:t>3180,3 </a:t>
            </a:r>
            <a:r>
              <a:rPr lang="ru-RU" b="1" dirty="0" smtClean="0">
                <a:solidFill>
                  <a:srgbClr val="FFC000"/>
                </a:solidFill>
                <a:latin typeface="Times New Roman" pitchFamily="18" charset="0"/>
                <a:cs typeface="Times New Roman" pitchFamily="18" charset="0"/>
              </a:rPr>
              <a:t>тыс. руб.</a:t>
            </a:r>
            <a:endParaRPr lang="ru-RU" b="1" dirty="0">
              <a:solidFill>
                <a:srgbClr val="FFC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" name="Скругленный прямоугольник 19"/>
          <p:cNvSpPr/>
          <p:nvPr/>
        </p:nvSpPr>
        <p:spPr>
          <a:xfrm>
            <a:off x="1621175" y="4493423"/>
            <a:ext cx="2357454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2716,8</a:t>
            </a:r>
            <a:r>
              <a:rPr lang="en-US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тыс. руб.</a:t>
            </a:r>
            <a:endParaRPr lang="ru-RU" b="1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1" name="Стрелка вниз 20"/>
          <p:cNvSpPr/>
          <p:nvPr/>
        </p:nvSpPr>
        <p:spPr>
          <a:xfrm>
            <a:off x="2299835" y="3679029"/>
            <a:ext cx="1000132" cy="82154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Стрелка вниз 21"/>
          <p:cNvSpPr/>
          <p:nvPr/>
        </p:nvSpPr>
        <p:spPr>
          <a:xfrm>
            <a:off x="6215074" y="3643314"/>
            <a:ext cx="1000132" cy="857256"/>
          </a:xfrm>
          <a:prstGeom prst="downArrow">
            <a:avLst>
              <a:gd name="adj1" fmla="val 50000"/>
              <a:gd name="adj2" fmla="val 51163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Стрелка вправо 10"/>
          <p:cNvSpPr/>
          <p:nvPr/>
        </p:nvSpPr>
        <p:spPr>
          <a:xfrm>
            <a:off x="3871471" y="4643446"/>
            <a:ext cx="1914975" cy="10001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2">
                    <a:lumMod val="75000"/>
                  </a:schemeClr>
                </a:solidFill>
              </a:rPr>
              <a:t>Увеличение на </a:t>
            </a:r>
            <a:r>
              <a:rPr lang="ru-RU" sz="1200" b="1" dirty="0" smtClean="0">
                <a:solidFill>
                  <a:schemeClr val="tx2">
                    <a:lumMod val="75000"/>
                  </a:schemeClr>
                </a:solidFill>
              </a:rPr>
              <a:t>463,5 </a:t>
            </a:r>
            <a:r>
              <a:rPr lang="ru-RU" sz="1200" b="1" dirty="0" smtClean="0">
                <a:solidFill>
                  <a:schemeClr val="tx2">
                    <a:lumMod val="75000"/>
                  </a:schemeClr>
                </a:solidFill>
              </a:rPr>
              <a:t>тыс.руб.</a:t>
            </a:r>
            <a:endParaRPr lang="ru-RU" sz="1200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12" name="Заголовок 3"/>
          <p:cNvSpPr txBox="1">
            <a:spLocks/>
          </p:cNvSpPr>
          <p:nvPr/>
        </p:nvSpPr>
        <p:spPr>
          <a:xfrm>
            <a:off x="428596" y="285728"/>
            <a:ext cx="8229600" cy="1487088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  <a:effectLst>
            <a:glow rad="228600">
              <a:schemeClr val="accent6">
                <a:satMod val="175000"/>
                <a:alpha val="40000"/>
              </a:schemeClr>
            </a:glow>
          </a:effectLst>
          <a:scene3d>
            <a:camera prst="orthographicFront"/>
            <a:lightRig rig="threePt" dir="t"/>
          </a:scene3d>
          <a:sp3d prstMaterial="matte"/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4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Расходы бюджета муниципального образования </a:t>
            </a:r>
            <a:r>
              <a:rPr kumimoji="0" lang="ru-RU" sz="24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Кузоватовское</a:t>
            </a:r>
            <a:r>
              <a:rPr kumimoji="0" lang="ru-RU" sz="24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городское поселение на </a:t>
            </a:r>
            <a:r>
              <a:rPr kumimoji="0" lang="ru-RU" sz="24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01.06.2024 </a:t>
            </a:r>
            <a:r>
              <a:rPr kumimoji="0" lang="ru-RU" sz="24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-2025</a:t>
            </a:r>
            <a:r>
              <a:rPr kumimoji="0" lang="ru-RU" sz="2400" b="1" i="0" u="none" strike="noStrike" kern="1200" cap="none" spc="0" normalizeH="0" noProof="0" dirty="0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  <a:r>
              <a:rPr kumimoji="0" lang="ru-RU" sz="24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г.г</a:t>
            </a:r>
            <a:r>
              <a:rPr kumimoji="0" lang="ru-RU" sz="24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. на общегосударственные</a:t>
            </a:r>
            <a:r>
              <a:rPr kumimoji="0" lang="ru-RU" sz="2400" b="1" i="0" u="none" strike="noStrike" kern="1200" cap="none" spc="0" normalizeH="0" noProof="0" dirty="0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расходы</a:t>
            </a:r>
            <a:endParaRPr kumimoji="0" lang="ru-RU" sz="2400" b="1" i="0" u="none" strike="noStrike" kern="1200" cap="none" spc="0" normalizeH="0" baseline="0" noProof="0" dirty="0">
              <a:ln>
                <a:noFill/>
              </a:ln>
              <a:solidFill>
                <a:srgbClr val="FFFF00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Скругленный прямоугольник 16"/>
          <p:cNvSpPr/>
          <p:nvPr/>
        </p:nvSpPr>
        <p:spPr>
          <a:xfrm>
            <a:off x="1928794" y="2357430"/>
            <a:ext cx="2357454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7964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2024 год (факт на </a:t>
            </a:r>
            <a:r>
              <a:rPr lang="ru-RU" b="1" dirty="0" smtClean="0">
                <a:solidFill>
                  <a:srgbClr val="F7964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01.06.2024 </a:t>
            </a:r>
            <a:r>
              <a:rPr lang="ru-RU" b="1" dirty="0" smtClean="0">
                <a:solidFill>
                  <a:srgbClr val="F7964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года</a:t>
            </a:r>
            <a:r>
              <a:rPr lang="ru-RU" dirty="0" smtClean="0">
                <a:solidFill>
                  <a:srgbClr val="F7964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)</a:t>
            </a:r>
            <a:endParaRPr lang="ru-RU" dirty="0">
              <a:solidFill>
                <a:srgbClr val="F79646">
                  <a:lumMod val="75000"/>
                </a:srgb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Times New Roman" pitchFamily="18" charset="0"/>
            </a:endParaRPr>
          </a:p>
        </p:txBody>
      </p:sp>
      <p:sp>
        <p:nvSpPr>
          <p:cNvPr id="18" name="Скругленный прямоугольник 17"/>
          <p:cNvSpPr/>
          <p:nvPr/>
        </p:nvSpPr>
        <p:spPr>
          <a:xfrm>
            <a:off x="5643570" y="2357430"/>
            <a:ext cx="2357454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prstClr val="white"/>
                </a:solidFill>
                <a:cs typeface="Times New Roman" pitchFamily="18" charset="0"/>
              </a:rPr>
              <a:t>2025 год  (факт на </a:t>
            </a:r>
            <a:r>
              <a:rPr lang="ru-RU" b="1" dirty="0" smtClean="0">
                <a:solidFill>
                  <a:prstClr val="white"/>
                </a:solidFill>
                <a:cs typeface="Times New Roman" pitchFamily="18" charset="0"/>
              </a:rPr>
              <a:t>01.06.2025 </a:t>
            </a:r>
            <a:r>
              <a:rPr lang="ru-RU" b="1" dirty="0" smtClean="0">
                <a:solidFill>
                  <a:prstClr val="white"/>
                </a:solidFill>
                <a:cs typeface="Times New Roman" pitchFamily="18" charset="0"/>
              </a:rPr>
              <a:t>года)</a:t>
            </a:r>
            <a:endParaRPr lang="ru-RU" dirty="0">
              <a:solidFill>
                <a:prstClr val="white"/>
              </a:solidFill>
              <a:cs typeface="Times New Roman" pitchFamily="18" charset="0"/>
            </a:endParaRPr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5786446" y="4500570"/>
            <a:ext cx="2143140" cy="127159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C000"/>
                </a:solidFill>
                <a:cs typeface="Times New Roman" pitchFamily="18" charset="0"/>
              </a:rPr>
              <a:t>131,4 </a:t>
            </a:r>
            <a:r>
              <a:rPr lang="ru-RU" b="1" dirty="0" smtClean="0">
                <a:solidFill>
                  <a:srgbClr val="FFC000"/>
                </a:solidFill>
                <a:cs typeface="Times New Roman" pitchFamily="18" charset="0"/>
              </a:rPr>
              <a:t>тыс. руб.</a:t>
            </a:r>
            <a:endParaRPr lang="ru-RU" b="1" dirty="0">
              <a:solidFill>
                <a:srgbClr val="FFC000"/>
              </a:solidFill>
              <a:cs typeface="Times New Roman" pitchFamily="18" charset="0"/>
            </a:endParaRPr>
          </a:p>
        </p:txBody>
      </p:sp>
      <p:sp>
        <p:nvSpPr>
          <p:cNvPr id="20" name="Скругленный прямоугольник 19"/>
          <p:cNvSpPr/>
          <p:nvPr/>
        </p:nvSpPr>
        <p:spPr>
          <a:xfrm>
            <a:off x="1928795" y="4493423"/>
            <a:ext cx="2143140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65,5 </a:t>
            </a:r>
            <a:r>
              <a:rPr lang="ru-RU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тыс. руб.</a:t>
            </a:r>
            <a:endParaRPr lang="ru-RU" b="1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Times New Roman" pitchFamily="18" charset="0"/>
            </a:endParaRPr>
          </a:p>
        </p:txBody>
      </p:sp>
      <p:sp>
        <p:nvSpPr>
          <p:cNvPr id="21" name="Стрелка вниз 20"/>
          <p:cNvSpPr/>
          <p:nvPr/>
        </p:nvSpPr>
        <p:spPr>
          <a:xfrm>
            <a:off x="2571736" y="3643314"/>
            <a:ext cx="1000132" cy="8572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22" name="Стрелка вниз 21"/>
          <p:cNvSpPr/>
          <p:nvPr/>
        </p:nvSpPr>
        <p:spPr>
          <a:xfrm>
            <a:off x="6215074" y="3643314"/>
            <a:ext cx="1000132" cy="857256"/>
          </a:xfrm>
          <a:prstGeom prst="downArrow">
            <a:avLst>
              <a:gd name="adj1" fmla="val 50000"/>
              <a:gd name="adj2" fmla="val 51163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1" name="Стрелка вправо 10"/>
          <p:cNvSpPr/>
          <p:nvPr/>
        </p:nvSpPr>
        <p:spPr>
          <a:xfrm>
            <a:off x="4071934" y="4643446"/>
            <a:ext cx="1714512" cy="10001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rgbClr val="EEECE1">
                    <a:lumMod val="75000"/>
                  </a:srgbClr>
                </a:solidFill>
              </a:rPr>
              <a:t>Увеличение на </a:t>
            </a:r>
            <a:r>
              <a:rPr lang="ru-RU" sz="1200" b="1" dirty="0" smtClean="0">
                <a:solidFill>
                  <a:srgbClr val="EEECE1">
                    <a:lumMod val="75000"/>
                  </a:srgbClr>
                </a:solidFill>
              </a:rPr>
              <a:t>65,9</a:t>
            </a:r>
            <a:r>
              <a:rPr lang="en-US" sz="1200" b="1" dirty="0" smtClean="0">
                <a:solidFill>
                  <a:srgbClr val="EEECE1">
                    <a:lumMod val="75000"/>
                  </a:srgbClr>
                </a:solidFill>
              </a:rPr>
              <a:t> </a:t>
            </a:r>
            <a:r>
              <a:rPr lang="ru-RU" sz="1200" b="1" dirty="0" err="1" smtClean="0">
                <a:solidFill>
                  <a:srgbClr val="EEECE1">
                    <a:lumMod val="75000"/>
                  </a:srgbClr>
                </a:solidFill>
              </a:rPr>
              <a:t>тыс.руб</a:t>
            </a:r>
            <a:r>
              <a:rPr lang="ru-RU" sz="1200" b="1" dirty="0" smtClean="0">
                <a:solidFill>
                  <a:srgbClr val="EEECE1">
                    <a:lumMod val="75000"/>
                  </a:srgbClr>
                </a:solidFill>
              </a:rPr>
              <a:t>.</a:t>
            </a:r>
            <a:endParaRPr lang="ru-RU" sz="1200" b="1" dirty="0">
              <a:solidFill>
                <a:srgbClr val="EEECE1">
                  <a:lumMod val="75000"/>
                </a:srgbClr>
              </a:solidFill>
            </a:endParaRPr>
          </a:p>
        </p:txBody>
      </p:sp>
      <p:sp>
        <p:nvSpPr>
          <p:cNvPr id="12" name="Заголовок 3"/>
          <p:cNvSpPr txBox="1">
            <a:spLocks/>
          </p:cNvSpPr>
          <p:nvPr/>
        </p:nvSpPr>
        <p:spPr>
          <a:xfrm>
            <a:off x="428596" y="285728"/>
            <a:ext cx="8229600" cy="1487088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  <a:effectLst>
            <a:glow rad="228600">
              <a:schemeClr val="accent6">
                <a:satMod val="175000"/>
                <a:alpha val="40000"/>
              </a:schemeClr>
            </a:glow>
          </a:effectLst>
          <a:scene3d>
            <a:camera prst="orthographicFront"/>
            <a:lightRig rig="threePt" dir="t"/>
          </a:scene3d>
          <a:sp3d prstMaterial="matte"/>
        </p:spPr>
        <p:txBody>
          <a:bodyPr vert="horz" lIns="91440" tIns="45720" rIns="91440" bIns="45720" rtlCol="0" anchor="ctr">
            <a:no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Расходы бюджета муниципального образования </a:t>
            </a:r>
            <a:r>
              <a:rPr lang="ru-RU" sz="2400" b="1" dirty="0" err="1" smtClean="0">
                <a:solidFill>
                  <a:srgbClr val="FFFF00"/>
                </a:solidFill>
                <a:cs typeface="Times New Roman" pitchFamily="18" charset="0"/>
              </a:rPr>
              <a:t>Кузоватовское</a:t>
            </a: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 городское поселение на </a:t>
            </a: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01.06.2024 </a:t>
            </a: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-2025 </a:t>
            </a:r>
            <a:r>
              <a:rPr lang="ru-RU" sz="2400" b="1" dirty="0" err="1" smtClean="0">
                <a:solidFill>
                  <a:srgbClr val="FFFF00"/>
                </a:solidFill>
                <a:cs typeface="Times New Roman" pitchFamily="18" charset="0"/>
              </a:rPr>
              <a:t>г.г</a:t>
            </a: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. на национальную оборону</a:t>
            </a:r>
            <a:endParaRPr lang="ru-RU" sz="2400" b="1" dirty="0">
              <a:solidFill>
                <a:srgbClr val="FFFF00"/>
              </a:solidFill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34094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Скругленный прямоугольник 16"/>
          <p:cNvSpPr/>
          <p:nvPr/>
        </p:nvSpPr>
        <p:spPr>
          <a:xfrm>
            <a:off x="1928794" y="2357430"/>
            <a:ext cx="2357454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7964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2024 год (факт на </a:t>
            </a:r>
            <a:r>
              <a:rPr lang="ru-RU" b="1" dirty="0" smtClean="0">
                <a:solidFill>
                  <a:srgbClr val="F7964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01.06.2024 </a:t>
            </a:r>
            <a:r>
              <a:rPr lang="ru-RU" b="1" dirty="0" smtClean="0">
                <a:solidFill>
                  <a:srgbClr val="F7964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года</a:t>
            </a:r>
            <a:r>
              <a:rPr lang="ru-RU" dirty="0" smtClean="0">
                <a:solidFill>
                  <a:srgbClr val="F7964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)</a:t>
            </a:r>
            <a:endParaRPr lang="ru-RU" dirty="0">
              <a:solidFill>
                <a:srgbClr val="F79646">
                  <a:lumMod val="75000"/>
                </a:srgb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Times New Roman" pitchFamily="18" charset="0"/>
            </a:endParaRPr>
          </a:p>
        </p:txBody>
      </p:sp>
      <p:sp>
        <p:nvSpPr>
          <p:cNvPr id="18" name="Скругленный прямоугольник 17"/>
          <p:cNvSpPr/>
          <p:nvPr/>
        </p:nvSpPr>
        <p:spPr>
          <a:xfrm>
            <a:off x="5643570" y="2357430"/>
            <a:ext cx="2357454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prstClr val="white"/>
                </a:solidFill>
                <a:cs typeface="Times New Roman" pitchFamily="18" charset="0"/>
              </a:rPr>
              <a:t>2025 год  (факт на </a:t>
            </a:r>
            <a:r>
              <a:rPr lang="ru-RU" b="1" dirty="0" smtClean="0">
                <a:solidFill>
                  <a:prstClr val="white"/>
                </a:solidFill>
                <a:cs typeface="Times New Roman" pitchFamily="18" charset="0"/>
              </a:rPr>
              <a:t>01.06.2025 </a:t>
            </a:r>
            <a:r>
              <a:rPr lang="ru-RU" b="1" dirty="0" smtClean="0">
                <a:solidFill>
                  <a:prstClr val="white"/>
                </a:solidFill>
                <a:cs typeface="Times New Roman" pitchFamily="18" charset="0"/>
              </a:rPr>
              <a:t>года)</a:t>
            </a:r>
            <a:endParaRPr lang="ru-RU" dirty="0">
              <a:solidFill>
                <a:prstClr val="white"/>
              </a:solidFill>
              <a:cs typeface="Times New Roman" pitchFamily="18" charset="0"/>
            </a:endParaRPr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5786446" y="4500570"/>
            <a:ext cx="2143140" cy="127159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C000"/>
                </a:solidFill>
                <a:cs typeface="Times New Roman" pitchFamily="18" charset="0"/>
              </a:rPr>
              <a:t>1901,0 </a:t>
            </a:r>
            <a:r>
              <a:rPr lang="ru-RU" b="1" dirty="0" smtClean="0">
                <a:solidFill>
                  <a:srgbClr val="FFC000"/>
                </a:solidFill>
                <a:cs typeface="Times New Roman" pitchFamily="18" charset="0"/>
              </a:rPr>
              <a:t>тыс. руб.</a:t>
            </a:r>
            <a:endParaRPr lang="ru-RU" b="1" dirty="0">
              <a:solidFill>
                <a:srgbClr val="FFC000"/>
              </a:solidFill>
              <a:cs typeface="Times New Roman" pitchFamily="18" charset="0"/>
            </a:endParaRPr>
          </a:p>
        </p:txBody>
      </p:sp>
      <p:sp>
        <p:nvSpPr>
          <p:cNvPr id="20" name="Скругленный прямоугольник 19"/>
          <p:cNvSpPr/>
          <p:nvPr/>
        </p:nvSpPr>
        <p:spPr>
          <a:xfrm>
            <a:off x="1928795" y="4493423"/>
            <a:ext cx="2143140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2783,4 </a:t>
            </a:r>
            <a:r>
              <a:rPr lang="ru-RU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тыс. руб.</a:t>
            </a:r>
            <a:endParaRPr lang="ru-RU" b="1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Times New Roman" pitchFamily="18" charset="0"/>
            </a:endParaRPr>
          </a:p>
        </p:txBody>
      </p:sp>
      <p:sp>
        <p:nvSpPr>
          <p:cNvPr id="21" name="Стрелка вниз 20"/>
          <p:cNvSpPr/>
          <p:nvPr/>
        </p:nvSpPr>
        <p:spPr>
          <a:xfrm>
            <a:off x="2571736" y="3643314"/>
            <a:ext cx="1000132" cy="8572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22" name="Стрелка вниз 21"/>
          <p:cNvSpPr/>
          <p:nvPr/>
        </p:nvSpPr>
        <p:spPr>
          <a:xfrm>
            <a:off x="6215074" y="3643314"/>
            <a:ext cx="1000132" cy="857256"/>
          </a:xfrm>
          <a:prstGeom prst="downArrow">
            <a:avLst>
              <a:gd name="adj1" fmla="val 50000"/>
              <a:gd name="adj2" fmla="val 51163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1" name="Стрелка вправо 10"/>
          <p:cNvSpPr/>
          <p:nvPr/>
        </p:nvSpPr>
        <p:spPr>
          <a:xfrm>
            <a:off x="4071934" y="4643446"/>
            <a:ext cx="1714512" cy="10001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rgbClr val="EEECE1">
                    <a:lumMod val="75000"/>
                  </a:srgbClr>
                </a:solidFill>
              </a:rPr>
              <a:t>Снижение </a:t>
            </a:r>
            <a:r>
              <a:rPr lang="ru-RU" sz="1200" b="1" dirty="0" smtClean="0">
                <a:solidFill>
                  <a:srgbClr val="EEECE1">
                    <a:lumMod val="75000"/>
                  </a:srgbClr>
                </a:solidFill>
              </a:rPr>
              <a:t>на </a:t>
            </a:r>
            <a:r>
              <a:rPr lang="ru-RU" sz="1200" b="1" dirty="0" smtClean="0">
                <a:solidFill>
                  <a:srgbClr val="EEECE1">
                    <a:lumMod val="75000"/>
                  </a:srgbClr>
                </a:solidFill>
              </a:rPr>
              <a:t>882,4</a:t>
            </a:r>
            <a:r>
              <a:rPr lang="en-US" sz="1200" b="1" dirty="0" smtClean="0">
                <a:solidFill>
                  <a:srgbClr val="EEECE1">
                    <a:lumMod val="75000"/>
                  </a:srgbClr>
                </a:solidFill>
              </a:rPr>
              <a:t> </a:t>
            </a:r>
            <a:r>
              <a:rPr lang="ru-RU" sz="1200" b="1" dirty="0" err="1" smtClean="0">
                <a:solidFill>
                  <a:srgbClr val="EEECE1">
                    <a:lumMod val="75000"/>
                  </a:srgbClr>
                </a:solidFill>
              </a:rPr>
              <a:t>тыс.руб</a:t>
            </a:r>
            <a:r>
              <a:rPr lang="ru-RU" sz="1200" b="1" dirty="0" smtClean="0">
                <a:solidFill>
                  <a:srgbClr val="EEECE1">
                    <a:lumMod val="75000"/>
                  </a:srgbClr>
                </a:solidFill>
              </a:rPr>
              <a:t>.</a:t>
            </a:r>
            <a:endParaRPr lang="ru-RU" sz="1200" b="1" dirty="0">
              <a:solidFill>
                <a:srgbClr val="EEECE1">
                  <a:lumMod val="75000"/>
                </a:srgbClr>
              </a:solidFill>
            </a:endParaRPr>
          </a:p>
        </p:txBody>
      </p:sp>
      <p:sp>
        <p:nvSpPr>
          <p:cNvPr id="12" name="Заголовок 3"/>
          <p:cNvSpPr txBox="1">
            <a:spLocks/>
          </p:cNvSpPr>
          <p:nvPr/>
        </p:nvSpPr>
        <p:spPr>
          <a:xfrm>
            <a:off x="428596" y="285728"/>
            <a:ext cx="8229600" cy="1487088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  <a:effectLst>
            <a:glow rad="228600">
              <a:schemeClr val="accent6">
                <a:satMod val="175000"/>
                <a:alpha val="40000"/>
              </a:schemeClr>
            </a:glow>
          </a:effectLst>
          <a:scene3d>
            <a:camera prst="orthographicFront"/>
            <a:lightRig rig="threePt" dir="t"/>
          </a:scene3d>
          <a:sp3d prstMaterial="matte"/>
        </p:spPr>
        <p:txBody>
          <a:bodyPr vert="horz" lIns="91440" tIns="45720" rIns="91440" bIns="45720" rtlCol="0" anchor="ctr">
            <a:no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Расходы бюджета муниципального образования </a:t>
            </a:r>
            <a:r>
              <a:rPr lang="ru-RU" sz="2400" b="1" dirty="0" err="1" smtClean="0">
                <a:solidFill>
                  <a:srgbClr val="FFFF00"/>
                </a:solidFill>
                <a:cs typeface="Times New Roman" pitchFamily="18" charset="0"/>
              </a:rPr>
              <a:t>Кузоватовское</a:t>
            </a: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 городское поселение на </a:t>
            </a: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01.06.2024 </a:t>
            </a: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-2025 </a:t>
            </a:r>
            <a:r>
              <a:rPr lang="ru-RU" sz="2400" b="1" dirty="0" err="1" smtClean="0">
                <a:solidFill>
                  <a:srgbClr val="FFFF00"/>
                </a:solidFill>
                <a:cs typeface="Times New Roman" pitchFamily="18" charset="0"/>
              </a:rPr>
              <a:t>г.г</a:t>
            </a: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. на национальную </a:t>
            </a: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экономику</a:t>
            </a:r>
            <a:endParaRPr lang="ru-RU" sz="2400" b="1" dirty="0">
              <a:solidFill>
                <a:srgbClr val="FFFF00"/>
              </a:solidFill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17127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190478"/>
            <a:ext cx="8286840" cy="1726354"/>
          </a:xfrm>
          <a:solidFill>
            <a:schemeClr val="accent1">
              <a:lumMod val="20000"/>
              <a:lumOff val="80000"/>
            </a:schemeClr>
          </a:solidFill>
          <a:scene3d>
            <a:camera prst="orthographicFront"/>
            <a:lightRig rig="threePt" dir="t"/>
          </a:scene3d>
          <a:sp3d>
            <a:bevelT prst="relaxedInset"/>
          </a:sp3d>
        </p:spPr>
        <p:txBody>
          <a:bodyPr>
            <a:noAutofit/>
          </a:bodyPr>
          <a:lstStyle/>
          <a:p>
            <a:pPr algn="ctr"/>
            <a:r>
              <a:rPr lang="en-US" sz="2400" b="1" i="1" dirty="0" smtClean="0">
                <a:solidFill>
                  <a:srgbClr val="00B0F0"/>
                </a:solidFill>
              </a:rPr>
              <a:t/>
            </a:r>
            <a:br>
              <a:rPr lang="en-US" sz="2400" b="1" i="1" dirty="0" smtClean="0">
                <a:solidFill>
                  <a:srgbClr val="00B0F0"/>
                </a:solidFill>
              </a:rPr>
            </a:br>
            <a:r>
              <a:rPr lang="ru-RU" sz="1800" i="1" dirty="0" smtClean="0">
                <a:solidFill>
                  <a:srgbClr val="00B0F0"/>
                </a:solidFill>
              </a:rPr>
              <a:t>Динамика расходов бюджета муниципального образования Кузоватовское городское поселение  по разделу «Жилищно-коммунальное хозяйство» на  </a:t>
            </a:r>
            <a:r>
              <a:rPr lang="ru-RU" sz="1800" i="1" dirty="0" smtClean="0">
                <a:solidFill>
                  <a:srgbClr val="00B0F0"/>
                </a:solidFill>
              </a:rPr>
              <a:t>01.06.2024 </a:t>
            </a:r>
            <a:r>
              <a:rPr lang="ru-RU" sz="1800" i="1" dirty="0" smtClean="0">
                <a:solidFill>
                  <a:srgbClr val="00B0F0"/>
                </a:solidFill>
              </a:rPr>
              <a:t>-2025 г.г., тыс.руб.</a:t>
            </a:r>
            <a:r>
              <a:rPr lang="ru-RU" sz="2400" i="1" dirty="0" smtClean="0"/>
              <a:t/>
            </a:r>
            <a:br>
              <a:rPr lang="ru-RU" sz="2400" i="1" dirty="0" smtClean="0"/>
            </a:br>
            <a:endParaRPr lang="ru-RU" sz="2400" i="1" dirty="0"/>
          </a:p>
        </p:txBody>
      </p:sp>
      <p:cxnSp>
        <p:nvCxnSpPr>
          <p:cNvPr id="5" name="Прямая соединительная линия 4"/>
          <p:cNvCxnSpPr/>
          <p:nvPr/>
        </p:nvCxnSpPr>
        <p:spPr>
          <a:xfrm>
            <a:off x="714348" y="5286388"/>
            <a:ext cx="792961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7" name="Диаграмма 16"/>
          <p:cNvGraphicFramePr/>
          <p:nvPr>
            <p:extLst>
              <p:ext uri="{D42A27DB-BD31-4B8C-83A1-F6EECF244321}">
                <p14:modId xmlns:p14="http://schemas.microsoft.com/office/powerpoint/2010/main" val="2546568385"/>
              </p:ext>
            </p:extLst>
          </p:nvPr>
        </p:nvGraphicFramePr>
        <p:xfrm>
          <a:off x="600311" y="2060848"/>
          <a:ext cx="8215402" cy="47971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Скругленный прямоугольник 16"/>
          <p:cNvSpPr/>
          <p:nvPr/>
        </p:nvSpPr>
        <p:spPr>
          <a:xfrm>
            <a:off x="1928794" y="2357430"/>
            <a:ext cx="2357454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7964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2024 год (факт на 01.05.2024 года</a:t>
            </a:r>
            <a:r>
              <a:rPr lang="ru-RU" dirty="0" smtClean="0">
                <a:solidFill>
                  <a:srgbClr val="F7964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)</a:t>
            </a:r>
            <a:endParaRPr lang="ru-RU" dirty="0">
              <a:solidFill>
                <a:srgbClr val="F79646">
                  <a:lumMod val="75000"/>
                </a:srgb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Times New Roman" pitchFamily="18" charset="0"/>
            </a:endParaRPr>
          </a:p>
        </p:txBody>
      </p:sp>
      <p:sp>
        <p:nvSpPr>
          <p:cNvPr id="18" name="Скругленный прямоугольник 17"/>
          <p:cNvSpPr/>
          <p:nvPr/>
        </p:nvSpPr>
        <p:spPr>
          <a:xfrm>
            <a:off x="5643570" y="2357430"/>
            <a:ext cx="2357454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prstClr val="white"/>
                </a:solidFill>
                <a:cs typeface="Times New Roman" pitchFamily="18" charset="0"/>
              </a:rPr>
              <a:t>2025 год  (факт на 01.05.2025 года)</a:t>
            </a:r>
            <a:endParaRPr lang="ru-RU" dirty="0">
              <a:solidFill>
                <a:prstClr val="white"/>
              </a:solidFill>
              <a:cs typeface="Times New Roman" pitchFamily="18" charset="0"/>
            </a:endParaRPr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5786446" y="4500570"/>
            <a:ext cx="2143140" cy="127159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C000"/>
                </a:solidFill>
                <a:cs typeface="Times New Roman" pitchFamily="18" charset="0"/>
              </a:rPr>
              <a:t>97,6 </a:t>
            </a:r>
            <a:r>
              <a:rPr lang="ru-RU" b="1" dirty="0" smtClean="0">
                <a:solidFill>
                  <a:srgbClr val="FFC000"/>
                </a:solidFill>
                <a:cs typeface="Times New Roman" pitchFamily="18" charset="0"/>
              </a:rPr>
              <a:t>тыс. руб.</a:t>
            </a:r>
            <a:endParaRPr lang="ru-RU" b="1" dirty="0">
              <a:solidFill>
                <a:srgbClr val="FFC000"/>
              </a:solidFill>
              <a:cs typeface="Times New Roman" pitchFamily="18" charset="0"/>
            </a:endParaRPr>
          </a:p>
        </p:txBody>
      </p:sp>
      <p:sp>
        <p:nvSpPr>
          <p:cNvPr id="20" name="Скругленный прямоугольник 19"/>
          <p:cNvSpPr/>
          <p:nvPr/>
        </p:nvSpPr>
        <p:spPr>
          <a:xfrm>
            <a:off x="1928794" y="4500570"/>
            <a:ext cx="2143140" cy="12858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97,6 </a:t>
            </a:r>
            <a:r>
              <a:rPr lang="ru-RU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Times New Roman" pitchFamily="18" charset="0"/>
              </a:rPr>
              <a:t>тыс. руб.</a:t>
            </a:r>
            <a:endParaRPr lang="ru-RU" b="1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Times New Roman" pitchFamily="18" charset="0"/>
            </a:endParaRPr>
          </a:p>
        </p:txBody>
      </p:sp>
      <p:sp>
        <p:nvSpPr>
          <p:cNvPr id="21" name="Стрелка вниз 20"/>
          <p:cNvSpPr/>
          <p:nvPr/>
        </p:nvSpPr>
        <p:spPr>
          <a:xfrm>
            <a:off x="2571736" y="3643314"/>
            <a:ext cx="1000132" cy="8572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22" name="Стрелка вниз 21"/>
          <p:cNvSpPr/>
          <p:nvPr/>
        </p:nvSpPr>
        <p:spPr>
          <a:xfrm>
            <a:off x="6215074" y="3643314"/>
            <a:ext cx="1000132" cy="857256"/>
          </a:xfrm>
          <a:prstGeom prst="downArrow">
            <a:avLst>
              <a:gd name="adj1" fmla="val 50000"/>
              <a:gd name="adj2" fmla="val 51163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1" name="Стрелка вправо 10"/>
          <p:cNvSpPr/>
          <p:nvPr/>
        </p:nvSpPr>
        <p:spPr>
          <a:xfrm>
            <a:off x="4071934" y="4643446"/>
            <a:ext cx="1714512" cy="10001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200" b="1" dirty="0">
              <a:solidFill>
                <a:srgbClr val="EEECE1">
                  <a:lumMod val="75000"/>
                </a:srgbClr>
              </a:solidFill>
            </a:endParaRPr>
          </a:p>
        </p:txBody>
      </p:sp>
      <p:sp>
        <p:nvSpPr>
          <p:cNvPr id="12" name="Заголовок 3"/>
          <p:cNvSpPr txBox="1">
            <a:spLocks/>
          </p:cNvSpPr>
          <p:nvPr/>
        </p:nvSpPr>
        <p:spPr>
          <a:xfrm>
            <a:off x="457200" y="316894"/>
            <a:ext cx="8229600" cy="1527930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  <a:effectLst>
            <a:glow rad="228600">
              <a:schemeClr val="accent6">
                <a:satMod val="175000"/>
                <a:alpha val="40000"/>
              </a:schemeClr>
            </a:glow>
          </a:effectLst>
          <a:scene3d>
            <a:camera prst="orthographicFront"/>
            <a:lightRig rig="threePt" dir="t"/>
          </a:scene3d>
          <a:sp3d prstMaterial="matte"/>
        </p:spPr>
        <p:txBody>
          <a:bodyPr vert="horz" lIns="91440" tIns="45720" rIns="91440" bIns="45720" rtlCol="0" anchor="ctr">
            <a:no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Расходы бюджета муниципального образования </a:t>
            </a:r>
            <a:r>
              <a:rPr lang="ru-RU" sz="2400" b="1" dirty="0" err="1" smtClean="0">
                <a:solidFill>
                  <a:srgbClr val="FFFF00"/>
                </a:solidFill>
                <a:cs typeface="Times New Roman" pitchFamily="18" charset="0"/>
              </a:rPr>
              <a:t>Кузоватовское</a:t>
            </a: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 городское поселение на 01.05.2024 -2025 </a:t>
            </a:r>
            <a:r>
              <a:rPr lang="ru-RU" sz="2400" b="1" dirty="0" err="1" smtClean="0">
                <a:solidFill>
                  <a:srgbClr val="FFFF00"/>
                </a:solidFill>
                <a:cs typeface="Times New Roman" pitchFamily="18" charset="0"/>
              </a:rPr>
              <a:t>г.г</a:t>
            </a:r>
            <a:r>
              <a:rPr lang="ru-RU" sz="2400" b="1" dirty="0" smtClean="0">
                <a:solidFill>
                  <a:srgbClr val="FFFF00"/>
                </a:solidFill>
                <a:cs typeface="Times New Roman" pitchFamily="18" charset="0"/>
              </a:rPr>
              <a:t>. на социальную политику</a:t>
            </a:r>
            <a:endParaRPr lang="ru-RU" sz="2400" b="1" dirty="0">
              <a:solidFill>
                <a:srgbClr val="FFFF00"/>
              </a:solidFill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86042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1071546"/>
          </a:xfrm>
          <a:solidFill>
            <a:srgbClr val="FFCC00"/>
          </a:solidFill>
        </p:spPr>
        <p:txBody>
          <a:bodyPr>
            <a:noAutofit/>
          </a:bodyPr>
          <a:lstStyle/>
          <a:p>
            <a:r>
              <a:rPr lang="ru-RU" sz="2400" dirty="0" smtClean="0">
                <a:solidFill>
                  <a:schemeClr val="accent5">
                    <a:lumMod val="50000"/>
                  </a:schemeClr>
                </a:solidFill>
              </a:rPr>
              <a:t>Соотношение сумм бюджетных ассигнований в рамках программ к сумме бюджетных ассигнований на </a:t>
            </a:r>
            <a:r>
              <a:rPr lang="ru-RU" sz="2400" dirty="0" smtClean="0">
                <a:solidFill>
                  <a:schemeClr val="accent5">
                    <a:lumMod val="50000"/>
                  </a:schemeClr>
                </a:solidFill>
              </a:rPr>
              <a:t>01.06.2025 </a:t>
            </a:r>
            <a:r>
              <a:rPr lang="ru-RU" sz="2400" dirty="0" smtClean="0">
                <a:solidFill>
                  <a:schemeClr val="accent5">
                    <a:lumMod val="50000"/>
                  </a:schemeClr>
                </a:solidFill>
              </a:rPr>
              <a:t>года</a:t>
            </a:r>
            <a:endParaRPr lang="ru-RU" sz="2400" dirty="0">
              <a:solidFill>
                <a:schemeClr val="accent5">
                  <a:lumMod val="50000"/>
                </a:schemeClr>
              </a:solidFill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69115705"/>
              </p:ext>
            </p:extLst>
          </p:nvPr>
        </p:nvGraphicFramePr>
        <p:xfrm>
          <a:off x="571472" y="1142984"/>
          <a:ext cx="8158162" cy="57150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2845" y="116632"/>
            <a:ext cx="8543955" cy="1584176"/>
          </a:xfrm>
          <a:solidFill>
            <a:schemeClr val="bg2">
              <a:lumMod val="60000"/>
              <a:lumOff val="40000"/>
            </a:schemeClr>
          </a:solidFill>
          <a:scene3d>
            <a:camera prst="orthographicFront"/>
            <a:lightRig rig="soft" dir="t"/>
          </a:scene3d>
          <a:sp3d contourW="12700">
            <a:bevelT prst="angle"/>
            <a:contourClr>
              <a:schemeClr val="bg2">
                <a:lumMod val="50000"/>
              </a:schemeClr>
            </a:contourClr>
          </a:sp3d>
        </p:spPr>
        <p:txBody>
          <a:bodyPr>
            <a:normAutofit fontScale="90000"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/>
            <a:r>
              <a:rPr lang="ru-RU" sz="32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Параметры бюджета муниципального образования Кузоватовское городское поселение</a:t>
            </a:r>
            <a:endParaRPr lang="ru-RU" sz="32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77205695"/>
              </p:ext>
            </p:extLst>
          </p:nvPr>
        </p:nvGraphicFramePr>
        <p:xfrm>
          <a:off x="142845" y="1928802"/>
          <a:ext cx="8501122" cy="44291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693192"/>
                <a:gridCol w="2927385"/>
                <a:gridCol w="2880545"/>
              </a:tblGrid>
              <a:tr h="2208284"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2000" b="1" dirty="0" smtClean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2024</a:t>
                      </a:r>
                      <a:r>
                        <a:rPr lang="en-US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год</a:t>
                      </a:r>
                      <a:r>
                        <a:rPr lang="ru-RU" sz="2000" b="1" baseline="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500" b="1" baseline="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(назначено </a:t>
                      </a:r>
                      <a:r>
                        <a:rPr lang="ru-RU" sz="1500" b="1" baseline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на 01.06.2024</a:t>
                      </a:r>
                      <a:r>
                        <a:rPr lang="ru-RU" sz="1500" b="1" baseline="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)</a:t>
                      </a:r>
                      <a:r>
                        <a:rPr lang="ru-RU" sz="18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8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     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2000" b="1" dirty="0" smtClean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2000" b="1" dirty="0" smtClean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20</a:t>
                      </a:r>
                      <a:r>
                        <a:rPr lang="ru-RU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25год</a:t>
                      </a:r>
                      <a:r>
                        <a:rPr lang="ru-RU" sz="2000" b="1" baseline="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500" b="1" baseline="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(назначено на 01.0</a:t>
                      </a:r>
                      <a:r>
                        <a:rPr lang="en-US" sz="1500" b="1" baseline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r>
                        <a:rPr lang="ru-RU" sz="1500" b="1" baseline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.2025</a:t>
                      </a:r>
                      <a:r>
                        <a:rPr lang="ru-RU" sz="1500" b="1" baseline="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)</a:t>
                      </a:r>
                      <a:r>
                        <a:rPr lang="ru-RU" sz="18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8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     </a:t>
                      </a:r>
                    </a:p>
                    <a:p>
                      <a:pPr algn="ctr"/>
                      <a:endParaRPr lang="ru-RU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</a:tr>
              <a:tr h="740291">
                <a:tc>
                  <a:txBody>
                    <a:bodyPr/>
                    <a:lstStyle/>
                    <a:p>
                      <a:pPr algn="ctr"/>
                      <a:r>
                        <a:rPr lang="ru-RU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Доходы</a:t>
                      </a:r>
                      <a:endParaRPr lang="ru-RU" sz="2000" b="1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0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119308,4</a:t>
                      </a:r>
                      <a:endParaRPr lang="ru-RU" sz="2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0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78276,3</a:t>
                      </a:r>
                      <a:endParaRPr lang="ru-RU" sz="2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</a:tr>
              <a:tr h="740291">
                <a:tc>
                  <a:txBody>
                    <a:bodyPr/>
                    <a:lstStyle/>
                    <a:p>
                      <a:pPr algn="ctr"/>
                      <a:r>
                        <a:rPr lang="ru-RU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Расходы</a:t>
                      </a:r>
                      <a:endParaRPr lang="ru-RU" sz="2000" b="1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0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119308,4</a:t>
                      </a:r>
                      <a:endParaRPr lang="ru-RU" sz="2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00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81108,5</a:t>
                      </a:r>
                      <a:endParaRPr lang="ru-RU" sz="2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</a:tr>
              <a:tr h="740291">
                <a:tc>
                  <a:txBody>
                    <a:bodyPr/>
                    <a:lstStyle/>
                    <a:p>
                      <a:pPr algn="ctr"/>
                      <a:r>
                        <a:rPr lang="ru-RU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Дефицит</a:t>
                      </a:r>
                      <a:endParaRPr lang="ru-RU" sz="2000" b="1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0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0,0</a:t>
                      </a:r>
                      <a:endParaRPr lang="ru-RU" sz="2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0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-2832,2</a:t>
                      </a:r>
                      <a:endParaRPr lang="ru-RU" sz="20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285720" y="500042"/>
            <a:ext cx="8643999" cy="6124754"/>
          </a:xfrm>
          <a:prstGeom prst="rect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ru-RU" sz="2800" dirty="0" smtClean="0"/>
              <a:t>    </a:t>
            </a:r>
            <a:r>
              <a:rPr lang="ru-RU" sz="2800" i="1" dirty="0" smtClean="0"/>
              <a:t>В муниципальном образовании Кузоватовское городское поселение в бюджете 2025 года запланирована реализация  1 программа.</a:t>
            </a:r>
          </a:p>
          <a:p>
            <a:pPr algn="just"/>
            <a:endParaRPr lang="ru-RU" sz="2800" i="1" dirty="0" smtClean="0"/>
          </a:p>
          <a:p>
            <a:pPr algn="ctr"/>
            <a:r>
              <a:rPr lang="ru-RU" sz="2800" i="1" dirty="0" smtClean="0"/>
              <a:t>Плановые назначения –56281,4 тыс. руб.</a:t>
            </a:r>
          </a:p>
          <a:p>
            <a:pPr algn="ctr"/>
            <a:r>
              <a:rPr lang="ru-RU" sz="2800" i="1" dirty="0" smtClean="0"/>
              <a:t>Исполнено на отчетную дату </a:t>
            </a:r>
            <a:r>
              <a:rPr lang="ru-RU" sz="2800" i="1" smtClean="0"/>
              <a:t>– </a:t>
            </a:r>
            <a:r>
              <a:rPr lang="ru-RU" sz="2800" i="1" smtClean="0"/>
              <a:t>7061,2 </a:t>
            </a:r>
            <a:r>
              <a:rPr lang="ru-RU" sz="2800" i="1" dirty="0" smtClean="0"/>
              <a:t>тыс. руб.</a:t>
            </a:r>
          </a:p>
          <a:p>
            <a:pPr algn="ctr"/>
            <a:endParaRPr lang="ru-RU" sz="2800" dirty="0" smtClean="0"/>
          </a:p>
          <a:p>
            <a:pPr algn="ctr"/>
            <a:endParaRPr lang="ru-RU" sz="2800" dirty="0" smtClean="0"/>
          </a:p>
          <a:p>
            <a:pPr algn="ctr"/>
            <a:endParaRPr lang="ru-RU" sz="2800" dirty="0" smtClean="0"/>
          </a:p>
          <a:p>
            <a:pPr algn="ctr"/>
            <a:endParaRPr lang="ru-RU" sz="2800" dirty="0" smtClean="0"/>
          </a:p>
          <a:p>
            <a:pPr algn="ctr"/>
            <a:endParaRPr lang="ru-RU" sz="2800" dirty="0" smtClean="0"/>
          </a:p>
          <a:p>
            <a:pPr algn="ctr"/>
            <a:endParaRPr lang="ru-RU" sz="2800" dirty="0" smtClean="0"/>
          </a:p>
          <a:p>
            <a:pPr algn="ctr"/>
            <a:endParaRPr lang="ru-RU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11560" y="908720"/>
            <a:ext cx="7772400" cy="4786346"/>
          </a:xfrm>
          <a:solidFill>
            <a:srgbClr val="99FF99"/>
          </a:solidFill>
          <a:ln w="76200" cmpd="dbl">
            <a:solidFill>
              <a:schemeClr val="accent5">
                <a:lumMod val="50000"/>
              </a:schemeClr>
            </a:solidFill>
            <a:prstDash val="solid"/>
          </a:ln>
        </p:spPr>
        <p:txBody>
          <a:bodyPr anchor="ctr" anchorCtr="0">
            <a:normAutofit/>
          </a:bodyPr>
          <a:lstStyle/>
          <a:p>
            <a:pPr algn="ctr"/>
            <a:r>
              <a:rPr lang="ru-RU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Доходы бюджета муниципального образования «</a:t>
            </a:r>
            <a:r>
              <a:rPr lang="ru-RU" b="1" dirty="0" err="1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Кузоватовское</a:t>
            </a:r>
            <a:r>
              <a:rPr lang="ru-RU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 городское поселение»</a:t>
            </a:r>
            <a:endParaRPr lang="ru-RU" b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  <a:solidFill>
            <a:srgbClr val="66FFFF"/>
          </a:solidFill>
        </p:spPr>
        <p:txBody>
          <a:bodyPr>
            <a:normAutofit/>
          </a:bodyPr>
          <a:lstStyle/>
          <a:p>
            <a:r>
              <a:rPr lang="ru-RU" sz="2400" dirty="0" smtClean="0">
                <a:solidFill>
                  <a:srgbClr val="990099"/>
                </a:solidFill>
              </a:rPr>
              <a:t>Нормативы зачисления основных доходов в местные бюджеты</a:t>
            </a:r>
            <a:endParaRPr lang="ru-RU" sz="2400" dirty="0">
              <a:solidFill>
                <a:srgbClr val="990099"/>
              </a:solidFill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357297"/>
          <a:ext cx="8229600" cy="52454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88389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bg1"/>
                          </a:solidFill>
                        </a:rPr>
                        <a:t>Наименование доходных источников</a:t>
                      </a:r>
                      <a:endParaRPr lang="ru-RU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bg1"/>
                          </a:solidFill>
                        </a:rPr>
                        <a:t>Бюджет муниципального района, %</a:t>
                      </a:r>
                      <a:endParaRPr lang="ru-RU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bg1"/>
                          </a:solidFill>
                        </a:rPr>
                        <a:t>Бюджет </a:t>
                      </a:r>
                      <a:r>
                        <a:rPr lang="ru-RU" dirty="0" err="1" smtClean="0">
                          <a:solidFill>
                            <a:schemeClr val="bg1"/>
                          </a:solidFill>
                        </a:rPr>
                        <a:t>поселений,%</a:t>
                      </a:r>
                      <a:endParaRPr lang="ru-RU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rgbClr val="FFFF00"/>
                    </a:solidFill>
                  </a:tcPr>
                </a:tc>
              </a:tr>
              <a:tr h="353558">
                <a:tc>
                  <a:txBody>
                    <a:bodyPr/>
                    <a:lstStyle/>
                    <a:p>
                      <a:pPr algn="ctr"/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Налоговые доходы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</a:tr>
              <a:tr h="353558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НДФЛ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15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15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</a:tr>
              <a:tr h="353558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ЕНВД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100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-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</a:tr>
              <a:tr h="353558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ЕСХН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50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50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</a:tr>
              <a:tr h="618726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Налог на имущество физических лиц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-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100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</a:tr>
              <a:tr h="353558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Земельный налог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-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100</a:t>
                      </a:r>
                      <a:endParaRPr lang="ru-RU" sz="1600" dirty="0"/>
                    </a:p>
                  </a:txBody>
                  <a:tcPr>
                    <a:solidFill>
                      <a:srgbClr val="99FF99"/>
                    </a:solidFill>
                  </a:tcPr>
                </a:tc>
              </a:tr>
              <a:tr h="353558">
                <a:tc>
                  <a:txBody>
                    <a:bodyPr/>
                    <a:lstStyle/>
                    <a:p>
                      <a:pPr algn="ctr"/>
                      <a:endParaRPr lang="ru-RU" sz="160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Неналоговые доходы</a:t>
                      </a:r>
                      <a:endParaRPr lang="ru-RU" sz="1600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600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618726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Аренда земельных участков</a:t>
                      </a:r>
                      <a:endParaRPr lang="ru-RU" sz="1600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50</a:t>
                      </a:r>
                      <a:endParaRPr lang="ru-RU" sz="1600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50</a:t>
                      </a:r>
                      <a:endParaRPr lang="ru-RU" sz="1600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353558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Аренда имущества</a:t>
                      </a:r>
                      <a:endParaRPr lang="ru-RU" sz="1600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100</a:t>
                      </a:r>
                      <a:endParaRPr lang="ru-RU" sz="1600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100</a:t>
                      </a:r>
                      <a:endParaRPr lang="ru-RU" sz="1600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618726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Доходы от оказания платных услуг</a:t>
                      </a:r>
                      <a:endParaRPr lang="ru-RU" sz="1600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100</a:t>
                      </a:r>
                      <a:endParaRPr lang="ru-RU" sz="1600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/>
                        <a:t>100</a:t>
                      </a:r>
                      <a:endParaRPr lang="ru-RU" sz="1600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282" y="404664"/>
            <a:ext cx="8229600" cy="1524000"/>
          </a:xfrm>
          <a:solidFill>
            <a:srgbClr val="99FF99"/>
          </a:solidFill>
        </p:spPr>
        <p:txBody>
          <a:bodyPr>
            <a:normAutofit/>
          </a:bodyPr>
          <a:lstStyle/>
          <a:p>
            <a:pPr algn="ctr"/>
            <a:r>
              <a:rPr lang="ru-RU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Исполнение плана                                    за январь- май 20</a:t>
            </a:r>
            <a:r>
              <a:rPr lang="en-US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2</a:t>
            </a:r>
            <a:r>
              <a:rPr lang="ru-RU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5 года</a:t>
            </a:r>
            <a:endParaRPr lang="ru-RU" dirty="0">
              <a:solidFill>
                <a:schemeClr val="accent2">
                  <a:lumMod val="60000"/>
                  <a:lumOff val="40000"/>
                </a:schemeClr>
              </a:solidFill>
            </a:endParaRPr>
          </a:p>
        </p:txBody>
      </p:sp>
      <p:graphicFrame>
        <p:nvGraphicFramePr>
          <p:cNvPr id="6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16456054"/>
              </p:ext>
            </p:extLst>
          </p:nvPr>
        </p:nvGraphicFramePr>
        <p:xfrm>
          <a:off x="502282" y="2060848"/>
          <a:ext cx="8229600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3400" y="116632"/>
            <a:ext cx="8229600" cy="1524000"/>
          </a:xfrm>
          <a:solidFill>
            <a:srgbClr val="FFFF00"/>
          </a:solidFill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ru-RU" dirty="0" smtClean="0">
                <a:solidFill>
                  <a:schemeClr val="bg1"/>
                </a:solidFill>
              </a:rPr>
              <a:t>Факт поступления                                       за январь-май 2025 </a:t>
            </a:r>
            <a:r>
              <a:rPr lang="ru-RU" dirty="0" err="1" smtClean="0">
                <a:solidFill>
                  <a:schemeClr val="bg1"/>
                </a:solidFill>
              </a:rPr>
              <a:t>годА</a:t>
            </a:r>
            <a:endParaRPr lang="ru-RU" dirty="0">
              <a:solidFill>
                <a:schemeClr val="bg1"/>
              </a:solidFill>
            </a:endParaRPr>
          </a:p>
        </p:txBody>
      </p:sp>
      <p:graphicFrame>
        <p:nvGraphicFramePr>
          <p:cNvPr id="5" name="Содержимое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01363844"/>
              </p:ext>
            </p:extLst>
          </p:nvPr>
        </p:nvGraphicFramePr>
        <p:xfrm>
          <a:off x="533400" y="1916832"/>
          <a:ext cx="8229600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87072" cy="1440160"/>
          </a:xfr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ctr"/>
            <a:r>
              <a:rPr lang="ru-RU" sz="2400" dirty="0" smtClean="0"/>
              <a:t>Исполнение по налоговым и неналоговым доходам бюджета МО «Кузоватовское городское поселение» за январь-май 2025 года</a:t>
            </a:r>
            <a:endParaRPr lang="ru-RU" sz="24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47073416"/>
              </p:ext>
            </p:extLst>
          </p:nvPr>
        </p:nvGraphicFramePr>
        <p:xfrm>
          <a:off x="107504" y="1772816"/>
          <a:ext cx="8784976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0"/>
            <a:ext cx="8229600" cy="1000108"/>
          </a:xfr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ru-RU" sz="1800" i="1" dirty="0" smtClean="0"/>
              <a:t>Справка о выполнении плана поступления доходов бюджета муниципального образования «Кузоватовское городское поселение»  в разрезе доходных источников за январь-май 2025г.</a:t>
            </a:r>
            <a:endParaRPr lang="ru-RU" sz="1800" i="1" dirty="0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2745189"/>
              </p:ext>
            </p:extLst>
          </p:nvPr>
        </p:nvGraphicFramePr>
        <p:xfrm>
          <a:off x="428596" y="1212044"/>
          <a:ext cx="8358247" cy="5169285"/>
        </p:xfrm>
        <a:graphic>
          <a:graphicData uri="http://schemas.openxmlformats.org/drawingml/2006/table">
            <a:tbl>
              <a:tblPr/>
              <a:tblGrid>
                <a:gridCol w="5043770"/>
                <a:gridCol w="1171336"/>
                <a:gridCol w="1071570"/>
                <a:gridCol w="1071571"/>
              </a:tblGrid>
              <a:tr h="790632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Наименование доходных источников</a:t>
                      </a:r>
                    </a:p>
                  </a:txBody>
                  <a:tcPr marL="4382" marR="4382" marT="438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 план на </a:t>
                      </a:r>
                      <a:r>
                        <a:rPr lang="ru-RU" sz="12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              01.06.2025 </a:t>
                      </a:r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года</a:t>
                      </a:r>
                    </a:p>
                  </a:txBody>
                  <a:tcPr marL="4382" marR="4382" marT="438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Факт на                             01.06.2025</a:t>
                      </a:r>
                      <a:r>
                        <a:rPr lang="ru-RU" sz="1200" b="1" i="0" u="none" strike="noStrike" baseline="0" dirty="0" smtClean="0">
                          <a:solidFill>
                            <a:schemeClr val="bg1"/>
                          </a:solidFill>
                          <a:latin typeface="Arial"/>
                        </a:rPr>
                        <a:t> </a:t>
                      </a:r>
                      <a:r>
                        <a:rPr lang="ru-RU" sz="12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года</a:t>
                      </a:r>
                      <a:endParaRPr lang="ru-RU" sz="12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Процент  выполнения, (%)</a:t>
                      </a:r>
                      <a:endParaRPr lang="ru-RU" sz="12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65558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Налоговые доходы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11664,0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12480,1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107,0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49352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 - налог на доходы физических лиц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8640,0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9103,2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105,4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</a:tr>
              <a:tr h="249352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 - акцизы на нефтепродукты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1336,0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1458,9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109,2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</a:tr>
              <a:tr h="249352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 - единый сельхозналог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170,0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317,5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186,8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</a:tr>
              <a:tr h="338325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 - налог на </a:t>
                      </a:r>
                      <a:r>
                        <a:rPr lang="ru-RU" sz="12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имущество </a:t>
                      </a:r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физических лиц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115,0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136,4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118,6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</a:tr>
              <a:tr h="88973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 - земельный налог 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1403,0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1464,1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104,4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</a:tr>
              <a:tr h="249352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>
                          <a:solidFill>
                            <a:schemeClr val="bg1"/>
                          </a:solidFill>
                          <a:latin typeface="Arial"/>
                        </a:rPr>
                        <a:t> - госпошлина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FF99"/>
                    </a:solidFill>
                  </a:tcPr>
                </a:tc>
              </a:tr>
              <a:tr h="249352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Неналоговые доходы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355,0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1163,4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в 3,2 раза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521897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 - доходы от использования имущества, находящегося в государственной и муниципальной собственности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26,0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590,5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в 22,7 раза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</a:tr>
              <a:tr h="423876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 - доходы от оказания платных услуг и компенсации затрат государства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</a:tr>
              <a:tr h="398697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 - доходы от продажи материальных и нематериальных активов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4,3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</a:tr>
              <a:tr h="249352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 - штрафы, санкции, возмещение ущерба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</a:tr>
              <a:tr h="249352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 - прочие неналоговые доходы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329,0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564,4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171,6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</a:tr>
              <a:tr h="249352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>
                          <a:solidFill>
                            <a:schemeClr val="bg1"/>
                          </a:solidFill>
                          <a:latin typeface="Arial"/>
                        </a:rPr>
                        <a:t> - невыясненные поступления</a:t>
                      </a: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-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FF"/>
                    </a:solidFill>
                  </a:tcPr>
                </a:tc>
              </a:tr>
              <a:tr h="215364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bg1"/>
                          </a:solidFill>
                          <a:latin typeface="Arial"/>
                        </a:rPr>
                        <a:t>Всего собственных </a:t>
                      </a:r>
                      <a:r>
                        <a:rPr lang="ru-RU" sz="12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доходов:</a:t>
                      </a:r>
                      <a:endParaRPr lang="ru-RU" sz="12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12019,0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13643,5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bg1"/>
                          </a:solidFill>
                          <a:latin typeface="Arial"/>
                        </a:rPr>
                        <a:t>113,5</a:t>
                      </a:r>
                      <a:endParaRPr lang="ru-RU" sz="1400" b="1" i="0" u="none" strike="noStrike" dirty="0">
                        <a:solidFill>
                          <a:schemeClr val="bg1"/>
                        </a:solidFill>
                        <a:latin typeface="Arial"/>
                      </a:endParaRPr>
                    </a:p>
                  </a:txBody>
                  <a:tcPr marL="4382" marR="4382" marT="438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3"/>
          <p:cNvSpPr txBox="1">
            <a:spLocks/>
          </p:cNvSpPr>
          <p:nvPr/>
        </p:nvSpPr>
        <p:spPr>
          <a:xfrm>
            <a:off x="500034" y="285728"/>
            <a:ext cx="8392446" cy="1357314"/>
          </a:xfrm>
          <a:prstGeom prst="rect">
            <a:avLst/>
          </a:prstGeom>
          <a:solidFill>
            <a:schemeClr val="bg2">
              <a:lumMod val="60000"/>
              <a:lumOff val="40000"/>
            </a:schemeClr>
          </a:solidFill>
          <a:ln>
            <a:solidFill>
              <a:schemeClr val="accent1"/>
            </a:solidFill>
          </a:ln>
          <a:effectLst>
            <a:glow rad="228600">
              <a:schemeClr val="accent6">
                <a:satMod val="175000"/>
                <a:alpha val="40000"/>
              </a:schemeClr>
            </a:glow>
            <a:outerShdw blurRad="50800" dist="38100" dir="2700000" algn="tl" rotWithShape="0">
              <a:srgbClr val="FFFF00">
                <a:alpha val="40000"/>
              </a:srgbClr>
            </a:outerShdw>
          </a:effectLst>
          <a:scene3d>
            <a:camera prst="orthographicFront"/>
            <a:lightRig rig="threePt" dir="t"/>
          </a:scene3d>
          <a:sp3d contourW="12700">
            <a:contourClr>
              <a:schemeClr val="accent1">
                <a:lumMod val="75000"/>
              </a:schemeClr>
            </a:contourClr>
          </a:sp3d>
        </p:spPr>
        <p:txBody>
          <a:bodyPr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dirty="0" smtClean="0">
                <a:solidFill>
                  <a:srgbClr val="FFFF00"/>
                </a:solidFill>
              </a:rPr>
              <a:t>Динамика поступления налоговых и неналоговых доходов за январь-май 2025года к уровню января-мая 2024года 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FFFF00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sp>
        <p:nvSpPr>
          <p:cNvPr id="15" name="Скругленный прямоугольник 14"/>
          <p:cNvSpPr/>
          <p:nvPr/>
        </p:nvSpPr>
        <p:spPr>
          <a:xfrm>
            <a:off x="928662" y="2214554"/>
            <a:ext cx="3000396" cy="1500198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2024 год  (факт на 01.06.2024 года</a:t>
            </a:r>
            <a:r>
              <a:rPr lang="ru-RU" sz="2400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)</a:t>
            </a:r>
            <a:endParaRPr lang="ru-RU" sz="2400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5357818" y="2214554"/>
            <a:ext cx="3071834" cy="1500198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5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accent4"/>
                </a:solidFill>
                <a:latin typeface="Times New Roman" pitchFamily="18" charset="0"/>
                <a:cs typeface="Times New Roman" pitchFamily="18" charset="0"/>
              </a:rPr>
              <a:t>2025 год  (факт на 01.06.2025 года)</a:t>
            </a:r>
            <a:endParaRPr lang="ru-RU" sz="2400" dirty="0">
              <a:solidFill>
                <a:schemeClr val="accent4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7" name="Скругленный прямоугольник 16"/>
          <p:cNvSpPr/>
          <p:nvPr/>
        </p:nvSpPr>
        <p:spPr>
          <a:xfrm>
            <a:off x="1018431" y="4250537"/>
            <a:ext cx="2857520" cy="1500198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10640,2  тыс. руб.</a:t>
            </a:r>
            <a:endParaRPr lang="ru-RU" sz="2400" b="1" dirty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8" name="Скругленный прямоугольник 17"/>
          <p:cNvSpPr/>
          <p:nvPr/>
        </p:nvSpPr>
        <p:spPr>
          <a:xfrm>
            <a:off x="5643570" y="4286256"/>
            <a:ext cx="2888870" cy="1428760"/>
          </a:xfrm>
          <a:prstGeom prst="roundRect">
            <a:avLst/>
          </a:prstGeom>
          <a:solidFill>
            <a:srgbClr val="00B0F0"/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13643,5 тыс. руб.</a:t>
            </a:r>
            <a:endParaRPr lang="ru-RU" sz="2400" b="1" dirty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9" name="Стрелка вниз 18"/>
          <p:cNvSpPr/>
          <p:nvPr/>
        </p:nvSpPr>
        <p:spPr>
          <a:xfrm>
            <a:off x="1785918" y="3714752"/>
            <a:ext cx="928694" cy="571504"/>
          </a:xfrm>
          <a:prstGeom prst="downArrow">
            <a:avLst>
              <a:gd name="adj1" fmla="val 50000"/>
              <a:gd name="adj2" fmla="val 50000"/>
            </a:avLst>
          </a:prstGeom>
          <a:solidFill>
            <a:srgbClr val="99FF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Стрелка вниз 19"/>
          <p:cNvSpPr/>
          <p:nvPr/>
        </p:nvSpPr>
        <p:spPr>
          <a:xfrm>
            <a:off x="6500826" y="3714752"/>
            <a:ext cx="785818" cy="571504"/>
          </a:xfrm>
          <a:prstGeom prst="downArrow">
            <a:avLst>
              <a:gd name="adj1" fmla="val 50000"/>
              <a:gd name="adj2" fmla="val 48384"/>
            </a:avLst>
          </a:prstGeom>
          <a:solidFill>
            <a:srgbClr val="99FF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Стрелка вправо 22"/>
          <p:cNvSpPr/>
          <p:nvPr/>
        </p:nvSpPr>
        <p:spPr>
          <a:xfrm>
            <a:off x="3875951" y="4429132"/>
            <a:ext cx="1767620" cy="1214446"/>
          </a:xfrm>
          <a:prstGeom prst="rightArrow">
            <a:avLst/>
          </a:prstGeom>
          <a:solidFill>
            <a:srgbClr val="99FF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bg1"/>
                </a:solidFill>
              </a:rPr>
              <a:t>Увеличение в </a:t>
            </a:r>
            <a:r>
              <a:rPr lang="ru-RU" sz="1200" b="1" smtClean="0">
                <a:solidFill>
                  <a:schemeClr val="bg1"/>
                </a:solidFill>
              </a:rPr>
              <a:t>сумме 3003,3 тыс</a:t>
            </a:r>
            <a:r>
              <a:rPr lang="ru-RU" sz="1200" b="1" dirty="0" smtClean="0">
                <a:solidFill>
                  <a:schemeClr val="bg1"/>
                </a:solidFill>
              </a:rPr>
              <a:t>. руб.</a:t>
            </a:r>
            <a:endParaRPr lang="ru-RU" sz="1200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Сектор">
  <a:themeElements>
    <a:clrScheme name="Сектор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Сектор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ектор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3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2700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3812</TotalTime>
  <Words>759</Words>
  <Application>Microsoft Office PowerPoint</Application>
  <PresentationFormat>Экран (4:3)</PresentationFormat>
  <Paragraphs>244</Paragraphs>
  <Slides>20</Slides>
  <Notes>6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26" baseType="lpstr">
      <vt:lpstr>Arial</vt:lpstr>
      <vt:lpstr>Calibri</vt:lpstr>
      <vt:lpstr>Century Gothic</vt:lpstr>
      <vt:lpstr>Times New Roman</vt:lpstr>
      <vt:lpstr>Wingdings 3</vt:lpstr>
      <vt:lpstr>Сектор</vt:lpstr>
      <vt:lpstr>Презентация PowerPoint</vt:lpstr>
      <vt:lpstr>Параметры бюджета муниципального образования Кузоватовское городское поселение</vt:lpstr>
      <vt:lpstr>Доходы бюджета муниципального образования «Кузоватовское городское поселение»</vt:lpstr>
      <vt:lpstr>Нормативы зачисления основных доходов в местные бюджеты</vt:lpstr>
      <vt:lpstr>Исполнение плана                                    за январь- май 2025 года</vt:lpstr>
      <vt:lpstr>Факт поступления                                       за январь-май 2025 годА</vt:lpstr>
      <vt:lpstr>Исполнение по налоговым и неналоговым доходам бюджета МО «Кузоватовское городское поселение» за январь-май 2025 года</vt:lpstr>
      <vt:lpstr>Справка о выполнении плана поступления доходов бюджета муниципального образования «Кузоватовское городское поселение»  в разрезе доходных источников за январь-май 2025г.</vt:lpstr>
      <vt:lpstr>Презентация PowerPoint</vt:lpstr>
      <vt:lpstr>  Параметры расходов бюджета муниципального образования Кузоватовское городское поселение</vt:lpstr>
      <vt:lpstr>Динамика расходов бюджета  муниципального образования Кузоватовское городское поселение на 01 июня 2025 года</vt:lpstr>
      <vt:lpstr>Структура и динамика расходов бюджета муниципального образования Кузоватовское городское поселение по разделам классификации расходов (тыс.руб.)</vt:lpstr>
      <vt:lpstr>Структура расходов бюджета муниципального образования Кузоватовское городское поселение на 01.06.2025 года</vt:lpstr>
      <vt:lpstr>Презентация PowerPoint</vt:lpstr>
      <vt:lpstr>Презентация PowerPoint</vt:lpstr>
      <vt:lpstr>Презентация PowerPoint</vt:lpstr>
      <vt:lpstr> Динамика расходов бюджета муниципального образования Кузоватовское городское поселение  по разделу «Жилищно-коммунальное хозяйство» на  01.06.2024 -2025 г.г., тыс.руб. </vt:lpstr>
      <vt:lpstr>Презентация PowerPoint</vt:lpstr>
      <vt:lpstr>Соотношение сумм бюджетных ассигнований в рамках программ к сумме бюджетных ассигнований на 01.06.2025 года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Доходы бюджета муниципального образования «Кузоватовский район»</dc:title>
  <cp:lastModifiedBy>1</cp:lastModifiedBy>
  <cp:revision>635</cp:revision>
  <cp:lastPrinted>2024-05-13T11:59:59Z</cp:lastPrinted>
  <dcterms:modified xsi:type="dcterms:W3CDTF">2025-06-17T04:51:07Z</dcterms:modified>
</cp:coreProperties>
</file>

<file path=docProps/thumbnail.jpeg>
</file>