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9" r:id="rId2"/>
    <p:sldId id="313" r:id="rId3"/>
    <p:sldId id="314" r:id="rId4"/>
    <p:sldId id="321" r:id="rId5"/>
    <p:sldId id="316" r:id="rId6"/>
    <p:sldId id="317" r:id="rId7"/>
    <p:sldId id="318" r:id="rId8"/>
    <p:sldId id="319" r:id="rId9"/>
    <p:sldId id="320" r:id="rId10"/>
    <p:sldId id="278" r:id="rId11"/>
    <p:sldId id="324" r:id="rId12"/>
    <p:sldId id="283" r:id="rId13"/>
    <p:sldId id="284" r:id="rId14"/>
    <p:sldId id="288" r:id="rId15"/>
    <p:sldId id="326" r:id="rId16"/>
    <p:sldId id="331" r:id="rId17"/>
    <p:sldId id="328" r:id="rId18"/>
    <p:sldId id="330" r:id="rId19"/>
    <p:sldId id="298" r:id="rId20"/>
    <p:sldId id="322" r:id="rId21"/>
    <p:sldId id="32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01.06.2025г.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01.06.2025г.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46374640"/>
        <c:axId val="1746371920"/>
        <c:axId val="0"/>
      </c:bar3DChart>
      <c:catAx>
        <c:axId val="17463746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746371920"/>
        <c:crosses val="autoZero"/>
        <c:auto val="1"/>
        <c:lblAlgn val="ctr"/>
        <c:lblOffset val="100"/>
        <c:noMultiLvlLbl val="0"/>
      </c:catAx>
      <c:valAx>
        <c:axId val="17463719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7463746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738.4</c:v>
                </c:pt>
                <c:pt idx="1">
                  <c:v>61.2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046E-2"/>
          <c:w val="0.8698676727909016"/>
          <c:h val="0.583126508104457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январь-май 2025г.</c:v>
                </c:pt>
                <c:pt idx="1">
                  <c:v>Факт по налоговым доходам за январь-май 2025г.</c:v>
                </c:pt>
                <c:pt idx="2">
                  <c:v>План по неналоговым доходам за январь-май 2025г.</c:v>
                </c:pt>
                <c:pt idx="3">
                  <c:v>Факт по неналоговым доходам за январь-май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662.6</c:v>
                </c:pt>
                <c:pt idx="1">
                  <c:v>738.4</c:v>
                </c:pt>
                <c:pt idx="2">
                  <c:v>20.7</c:v>
                </c:pt>
                <c:pt idx="3">
                  <c:v>61.2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46375728"/>
        <c:axId val="1746378992"/>
      </c:barChart>
      <c:catAx>
        <c:axId val="1746375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46378992"/>
        <c:crosses val="autoZero"/>
        <c:auto val="1"/>
        <c:lblAlgn val="ctr"/>
        <c:lblOffset val="100"/>
        <c:noMultiLvlLbl val="0"/>
      </c:catAx>
      <c:valAx>
        <c:axId val="1746378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463757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01.06.2025 года</c:v>
                </c:pt>
                <c:pt idx="2">
                  <c:v>факт на 01.06.2025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6167</c:v>
                </c:pt>
                <c:pt idx="1">
                  <c:v>6761.2</c:v>
                </c:pt>
                <c:pt idx="2">
                  <c:v>2864.7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746380080"/>
        <c:axId val="1537569568"/>
        <c:axId val="0"/>
      </c:bar3DChart>
      <c:catAx>
        <c:axId val="174638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537569568"/>
        <c:crosses val="autoZero"/>
        <c:auto val="1"/>
        <c:lblAlgn val="ctr"/>
        <c:lblOffset val="100"/>
        <c:tickMarkSkip val="2"/>
        <c:noMultiLvlLbl val="0"/>
      </c:catAx>
      <c:valAx>
        <c:axId val="1537569568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46380080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0,4%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0,6%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78.400000000000006</c:v>
                </c:pt>
                <c:pt idx="1">
                  <c:v>6.1</c:v>
                </c:pt>
                <c:pt idx="2">
                  <c:v>0.2</c:v>
                </c:pt>
                <c:pt idx="3">
                  <c:v>10.8</c:v>
                </c:pt>
                <c:pt idx="4">
                  <c:v>3</c:v>
                </c:pt>
                <c:pt idx="5">
                  <c:v>0.8</c:v>
                </c:pt>
                <c:pt idx="6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4"/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2891.9</c:v>
                </c:pt>
                <c:pt idx="1">
                  <c:v>2864.7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lang="ru-RU"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71239551261669E-2"/>
          <c:y val="0"/>
          <c:w val="0.93211436595644925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4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60000"/>
                    </a:schemeClr>
                  </a:gs>
                  <a:gs pos="33000">
                    <a:schemeClr val="accent1">
                      <a:tint val="86500"/>
                    </a:schemeClr>
                  </a:gs>
                  <a:gs pos="46750">
                    <a:schemeClr val="accent1">
                      <a:tint val="71000"/>
                      <a:satMod val="112000"/>
                    </a:schemeClr>
                  </a:gs>
                  <a:gs pos="53000">
                    <a:schemeClr val="accent1">
                      <a:tint val="71000"/>
                      <a:satMod val="112000"/>
                    </a:schemeClr>
                  </a:gs>
                  <a:gs pos="68000">
                    <a:schemeClr val="accent1">
                      <a:tint val="86000"/>
                    </a:schemeClr>
                  </a:gs>
                  <a:gs pos="100000">
                    <a:schemeClr val="accent1">
                      <a:shade val="60000"/>
                    </a:schemeClr>
                  </a:gs>
                </a:gsLst>
                <a:lin ang="8350000" scaled="1"/>
              </a:gradFill>
              <a:ln>
                <a:noFill/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3">
                      <a:shade val="60000"/>
                    </a:schemeClr>
                  </a:gs>
                  <a:gs pos="33000">
                    <a:schemeClr val="accent3">
                      <a:tint val="86500"/>
                    </a:schemeClr>
                  </a:gs>
                  <a:gs pos="46750">
                    <a:schemeClr val="accent3">
                      <a:tint val="71000"/>
                      <a:satMod val="112000"/>
                    </a:schemeClr>
                  </a:gs>
                  <a:gs pos="53000">
                    <a:schemeClr val="accent3">
                      <a:tint val="71000"/>
                      <a:satMod val="112000"/>
                    </a:schemeClr>
                  </a:gs>
                  <a:gs pos="68000">
                    <a:schemeClr val="accent3">
                      <a:tint val="86000"/>
                    </a:schemeClr>
                  </a:gs>
                  <a:gs pos="100000">
                    <a:schemeClr val="accent3">
                      <a:shade val="60000"/>
                    </a:schemeClr>
                  </a:gs>
                </a:gsLst>
                <a:lin ang="8350000" scaled="1"/>
              </a:gradFill>
              <a:ln>
                <a:noFill/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  <a:sp3d/>
            </c:spPr>
          </c:dPt>
          <c:dLbls>
            <c:dLbl>
              <c:idx val="1"/>
              <c:layout>
                <c:manualLayout>
                  <c:x val="-6.2268927731515995E-2"/>
                  <c:y val="-0.1488884720532715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881294830869993"/>
                      <c:h val="0.20906888099700857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955.9</c:v>
                </c:pt>
                <c:pt idx="1">
                  <c:v>5406.4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0.40799</cdr:x>
      <cdr:y>0.59472</cdr:y>
    </cdr:from>
    <cdr:to>
      <cdr:x>0.5382</cdr:x>
      <cdr:y>0.72688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7595" y="2571768"/>
          <a:ext cx="107157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799,6</a:t>
          </a:r>
        </a:p>
        <a:p xmlns:a="http://schemas.openxmlformats.org/drawingml/2006/main">
          <a:r>
            <a:rPr lang="ru-RU" sz="1800" dirty="0" smtClean="0"/>
            <a:t>тыс.руб</a:t>
          </a:r>
          <a:r>
            <a:rPr lang="ru-RU" sz="1800" dirty="0"/>
            <a:t>.</a:t>
          </a:r>
        </a:p>
      </cdr:txBody>
    </cdr:sp>
  </cdr:relSizeAnchor>
  <cdr:relSizeAnchor xmlns:cdr="http://schemas.openxmlformats.org/drawingml/2006/chartDrawing">
    <cdr:from>
      <cdr:x>0.26723</cdr:x>
      <cdr:y>0.59722</cdr:y>
    </cdr:from>
    <cdr:to>
      <cdr:x>0.38973</cdr:x>
      <cdr:y>0.7434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582598"/>
          <a:ext cx="1008112" cy="6321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683,3 </a:t>
          </a:r>
          <a:r>
            <a:rPr lang="ru-RU" sz="1800" b="1" dirty="0" err="1" smtClean="0"/>
            <a:t>тыс.руб</a:t>
          </a:r>
          <a:r>
            <a:rPr lang="ru-RU" sz="1800" b="1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0.04735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68" y="214315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0.34722</cdr:x>
      <cdr:y>0.77342</cdr:y>
    </cdr:from>
    <cdr:to>
      <cdr:x>0.50348</cdr:x>
      <cdr:y>0.94704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857520" y="3500462"/>
          <a:ext cx="1285884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0.375</cdr:y>
    </cdr:from>
    <cdr:to>
      <cdr:x>0.28897</cdr:x>
      <cdr:y>0.4625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794" y="2143141"/>
          <a:ext cx="1571670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0.40281</cdr:x>
      <cdr:y>0.2625</cdr:y>
    </cdr:from>
    <cdr:to>
      <cdr:x>0.53415</cdr:x>
      <cdr:y>0.3625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49" y="1500198"/>
          <a:ext cx="1071570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956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497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852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389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56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7397762"/>
              </p:ext>
            </p:extLst>
          </p:nvPr>
        </p:nvGraphicFramePr>
        <p:xfrm>
          <a:off x="142844" y="1340768"/>
          <a:ext cx="8821644" cy="5302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Еделевское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июня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</p:spTree>
    <p:extLst>
      <p:ext uri="{BB962C8B-B14F-4D97-AF65-F5344CB8AC3E}">
        <p14:creationId xmlns:p14="http://schemas.microsoft.com/office/powerpoint/2010/main" val="2944990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FFFF00"/>
                </a:solidFill>
              </a:rPr>
              <a:t>Еделевское</a:t>
            </a:r>
            <a:r>
              <a:rPr lang="ru-RU" sz="2000" b="0" dirty="0" smtClean="0">
                <a:solidFill>
                  <a:srgbClr val="FFFF0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863213"/>
              </p:ext>
            </p:extLst>
          </p:nvPr>
        </p:nvGraphicFramePr>
        <p:xfrm>
          <a:off x="285717" y="928670"/>
          <a:ext cx="8715438" cy="4819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01.06.2024г.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01.06.2024г.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01.06.2025г.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01.06.2025г.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52135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8499,6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2891,9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6761,2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2864,7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5574,4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1448,9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4887,6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1886,2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5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89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1247,0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1227,9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1457,0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145,6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6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3388510"/>
              </p:ext>
            </p:extLst>
          </p:nvPr>
        </p:nvGraphicFramePr>
        <p:xfrm>
          <a:off x="428596" y="171448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dirty="0" smtClean="0">
                <a:solidFill>
                  <a:srgbClr val="FFFF00"/>
                </a:solidFill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01.06.2025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01.06.2024-2025гг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10034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1448,9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1886,2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437,3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01.06.2024-2025гг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национальную оборону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62,6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70,2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7,6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2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cs typeface="Times New Roman" pitchFamily="18" charset="0"/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01.06.2024-2025гг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экономику</a:t>
            </a:r>
            <a:endParaRPr lang="ru-RU" sz="28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 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01.06.2024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01.06.2025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1227,9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651,2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576,7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15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01.06.2024-2025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гг. на жилищно-коммунальное хозяйство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145,6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224,8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79,2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6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01.06.2024-2025гг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социальную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политику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6,9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17,3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200" b="1" dirty="0" smtClean="0">
                <a:solidFill>
                  <a:srgbClr val="66FF99"/>
                </a:solidFill>
              </a:rPr>
              <a:t>10,4 </a:t>
            </a:r>
            <a:r>
              <a:rPr lang="ru-RU" sz="12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1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2205420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571636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Динамика расходов Еделевского сельского поселения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01.06.2024-2025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г.г. (в тыс.руб.)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791396"/>
              </p:ext>
            </p:extLst>
          </p:nvPr>
        </p:nvGraphicFramePr>
        <p:xfrm>
          <a:off x="500034" y="1643050"/>
          <a:ext cx="8143932" cy="4734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</a:t>
                      </a:r>
                      <a:r>
                        <a:rPr lang="ru-RU" sz="1500" b="1" baseline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01.06.24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</a:t>
                      </a:r>
                      <a:r>
                        <a:rPr lang="en-US" sz="1500" b="1" baseline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1500" b="1" baseline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.25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8444,5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6671,9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80738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8499,6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6761,2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-55,1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-89,3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01.06.2025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9487710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</a:t>
            </a:r>
            <a:r>
              <a:rPr lang="ru-RU" sz="2800" i="1" dirty="0" err="1" smtClean="0"/>
              <a:t>Еделевское</a:t>
            </a:r>
            <a:r>
              <a:rPr lang="ru-RU" sz="2800" i="1" dirty="0" smtClean="0"/>
              <a:t> сельское поселение в бюджете 2025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–955,9 тыс. руб.</a:t>
            </a:r>
          </a:p>
          <a:p>
            <a:pPr algn="ctr"/>
            <a:r>
              <a:rPr lang="ru-RU" sz="2800" i="1" dirty="0" smtClean="0"/>
              <a:t>Исполнено на отчетную дату –</a:t>
            </a:r>
            <a:r>
              <a:rPr lang="ru-RU" sz="2800" i="1" dirty="0" smtClean="0"/>
              <a:t>876,0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 май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7257542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 май 2025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4426111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«Еделевское сельское поселение»                                               за январь- май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394555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 май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940975"/>
              </p:ext>
            </p:extLst>
          </p:nvPr>
        </p:nvGraphicFramePr>
        <p:xfrm>
          <a:off x="467543" y="1284142"/>
          <a:ext cx="8319300" cy="4999450"/>
        </p:xfrm>
        <a:graphic>
          <a:graphicData uri="http://schemas.openxmlformats.org/drawingml/2006/table">
            <a:tbl>
              <a:tblPr/>
              <a:tblGrid>
                <a:gridCol w="5020267"/>
                <a:gridCol w="1165878"/>
                <a:gridCol w="1066577"/>
                <a:gridCol w="1066578"/>
              </a:tblGrid>
              <a:tr h="8432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январь-май 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  январь-май 2025 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324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662,6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738,4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111,4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244,6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276,4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412,0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453,0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110,0</a:t>
                      </a: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61,2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2,95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43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124,4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5211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2752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9340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2906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683,3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799,6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январь-май 2025 года                                                                         к уровню января-мая 2024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01.06.2024года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01.06.2025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14818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631,2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799,6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</a:t>
            </a:r>
            <a:r>
              <a:rPr lang="ru-RU" sz="1400" b="1" smtClean="0">
                <a:solidFill>
                  <a:schemeClr val="bg1"/>
                </a:solidFill>
              </a:rPr>
              <a:t>на 168,4 </a:t>
            </a:r>
            <a:r>
              <a:rPr lang="ru-RU" sz="1400" b="1" dirty="0" smtClean="0">
                <a:solidFill>
                  <a:schemeClr val="bg1"/>
                </a:solidFill>
              </a:rPr>
              <a:t>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3682</TotalTime>
  <Words>781</Words>
  <Application>Microsoft Office PowerPoint</Application>
  <PresentationFormat>Экран (4:3)</PresentationFormat>
  <Paragraphs>238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Еделевское сельское поселение</vt:lpstr>
      <vt:lpstr>Доходы бюджета муниципального образования Еделевское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 май 2025 года</vt:lpstr>
      <vt:lpstr>Факт поступления                                       за январь- май 2025 года</vt:lpstr>
      <vt:lpstr>Исполнение по налоговым и неналоговым доходам бюджета МО «Еделевское сельское поселение»                                               за январь- май 2025 года</vt:lpstr>
      <vt:lpstr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 май 2025г.</vt:lpstr>
      <vt:lpstr>Презентация PowerPoint</vt:lpstr>
      <vt:lpstr>  Параметры расходов бюджета муниципального образования Еделевское сельское поселение  </vt:lpstr>
      <vt:lpstr>Динамика расходов бюджета  муниципального образования Еделевское сельское поселение на 01 июня 2025 года</vt:lpstr>
      <vt:lpstr>Структура и динамика расходов бюджета муниципального образования Еделевское сельское поселение по разделам классификации расходов (тыс.руб.)</vt:lpstr>
      <vt:lpstr>Структура расходов бюджета муниципального образования Еделевское сельское поселение на 01.06.2025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Еделевского сельского поселения на 01.06.2024-2025 г.г. (в тыс.руб.)</vt:lpstr>
      <vt:lpstr>Соотношение сумм бюджетных ассигнований в рамках программ к сумме бюджетных ассигнований на 01.06.2025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637</cp:revision>
  <dcterms:modified xsi:type="dcterms:W3CDTF">2025-06-18T10:02:23Z</dcterms:modified>
</cp:coreProperties>
</file>