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99" r:id="rId2"/>
    <p:sldId id="313" r:id="rId3"/>
    <p:sldId id="320" r:id="rId4"/>
    <p:sldId id="319" r:id="rId5"/>
    <p:sldId id="314" r:id="rId6"/>
    <p:sldId id="315" r:id="rId7"/>
    <p:sldId id="316" r:id="rId8"/>
    <p:sldId id="317" r:id="rId9"/>
    <p:sldId id="318" r:id="rId10"/>
    <p:sldId id="278" r:id="rId11"/>
    <p:sldId id="325" r:id="rId12"/>
    <p:sldId id="283" r:id="rId13"/>
    <p:sldId id="284" r:id="rId14"/>
    <p:sldId id="288" r:id="rId15"/>
    <p:sldId id="326" r:id="rId16"/>
    <p:sldId id="328" r:id="rId17"/>
    <p:sldId id="321" r:id="rId18"/>
    <p:sldId id="322" r:id="rId19"/>
    <p:sldId id="32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444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01.01.2025г.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01.01.2025г.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0.93700000000000006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68239024"/>
        <c:axId val="1268237936"/>
        <c:axId val="0"/>
      </c:bar3DChart>
      <c:catAx>
        <c:axId val="12682390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68237936"/>
        <c:crosses val="autoZero"/>
        <c:auto val="1"/>
        <c:lblAlgn val="ctr"/>
        <c:lblOffset val="100"/>
        <c:noMultiLvlLbl val="0"/>
      </c:catAx>
      <c:valAx>
        <c:axId val="12682379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2682390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2908598980193557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1059.0999999999999</c:v>
                </c:pt>
                <c:pt idx="1">
                  <c:v>238.9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44E-2"/>
          <c:w val="0.8698676727909016"/>
          <c:h val="0.58312650810445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январь-декабрь 2024г.</c:v>
                </c:pt>
                <c:pt idx="1">
                  <c:v>Факт по налоговым доходам за январь-декабрь 2024г.</c:v>
                </c:pt>
                <c:pt idx="2">
                  <c:v>План по неналоговым доходам за январь-декабрь 2024г.</c:v>
                </c:pt>
                <c:pt idx="3">
                  <c:v>Факт по неналоговым доходам за январь-декабрь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1021.7</c:v>
                </c:pt>
                <c:pt idx="1">
                  <c:v>1059.0999999999999</c:v>
                </c:pt>
                <c:pt idx="2">
                  <c:v>364.3</c:v>
                </c:pt>
                <c:pt idx="3">
                  <c:v>238.9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68238480"/>
        <c:axId val="1268239568"/>
      </c:barChart>
      <c:catAx>
        <c:axId val="1268238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68239568"/>
        <c:crosses val="autoZero"/>
        <c:auto val="1"/>
        <c:lblAlgn val="ctr"/>
        <c:lblOffset val="100"/>
        <c:noMultiLvlLbl val="0"/>
      </c:catAx>
      <c:valAx>
        <c:axId val="1268239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682384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01.01.2025 года</c:v>
                </c:pt>
                <c:pt idx="2">
                  <c:v>факт на 01.01.2025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3297.9</c:v>
                </c:pt>
                <c:pt idx="1">
                  <c:v>5430.1</c:v>
                </c:pt>
                <c:pt idx="2">
                  <c:v>5252.7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268241200"/>
        <c:axId val="1268241744"/>
        <c:axId val="0"/>
      </c:bar3DChart>
      <c:catAx>
        <c:axId val="1268241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268241744"/>
        <c:crosses val="autoZero"/>
        <c:auto val="1"/>
        <c:lblAlgn val="ctr"/>
        <c:lblOffset val="100"/>
        <c:tickMarkSkip val="2"/>
        <c:noMultiLvlLbl val="0"/>
      </c:catAx>
      <c:valAx>
        <c:axId val="1268241744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68241200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/>
              <c:tx>
                <c:rich>
                  <a:bodyPr/>
                  <a:lstStyle/>
                  <a:p>
                    <a:fld id="{FE3E8749-644C-488C-A96E-8925D869B478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
</a:t>
                    </a:r>
                    <a:r>
                      <a:rPr lang="ru-RU" baseline="0" smtClean="0"/>
                      <a:t>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00308702731603"/>
                  <c:y val="-0.27325122560054238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ru-RU" dirty="0" smtClean="0"/>
                      <a:t>Национальная 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22%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85802469135801"/>
                      <c:h val="0.2933326119838347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.1012075921065422"/>
                  <c:y val="0.5208787171883713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1523524837173134E-3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336529114416254"/>
                  <c:y val="9.609585978176403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3%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41.8</c:v>
                </c:pt>
                <c:pt idx="1">
                  <c:v>2.4</c:v>
                </c:pt>
                <c:pt idx="2">
                  <c:v>49.8</c:v>
                </c:pt>
                <c:pt idx="3">
                  <c:v>2.7</c:v>
                </c:pt>
                <c:pt idx="4">
                  <c:v>0.9</c:v>
                </c:pt>
                <c:pt idx="5">
                  <c:v>2.4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explosion val="9"/>
          <c:dPt>
            <c:idx val="0"/>
            <c:bubble3D val="0"/>
            <c:spPr>
              <a:solidFill>
                <a:srgbClr val="66FF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3304.2</c:v>
                </c:pt>
                <c:pt idx="1">
                  <c:v>4738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2685.4</c:v>
                </c:pt>
                <c:pt idx="1">
                  <c:v>2645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0.51396</cdr:y>
    </cdr:from>
    <cdr:to>
      <cdr:x>0.54723</cdr:x>
      <cdr:y>0.66383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40" y="2222543"/>
          <a:ext cx="1152104" cy="6480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1298,0</a:t>
          </a:r>
        </a:p>
        <a:p xmlns:a="http://schemas.openxmlformats.org/drawingml/2006/main">
          <a:pPr algn="ctr"/>
          <a:r>
            <a:rPr lang="ru-RU" sz="1800" dirty="0" smtClean="0"/>
            <a:t>тыс. 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0.39848</cdr:x>
      <cdr:y>0.79704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96" y="2726614"/>
          <a:ext cx="1080135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1386,0 тыс. 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</cdr:y>
    </cdr:from>
    <cdr:to>
      <cdr:x>0.56918</cdr:x>
      <cdr:y>0.275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143009"/>
          <a:ext cx="121442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9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9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Лесоматюнинское сельское 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Лесоматюнинское сельское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Лесоматюнинское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января 2025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1578074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Лесоматюнинское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805750"/>
              </p:ext>
            </p:extLst>
          </p:nvPr>
        </p:nvGraphicFramePr>
        <p:xfrm>
          <a:off x="107504" y="955839"/>
          <a:ext cx="8928993" cy="4660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742"/>
                <a:gridCol w="1125373"/>
                <a:gridCol w="1107226"/>
                <a:gridCol w="1093193"/>
                <a:gridCol w="1192218"/>
                <a:gridCol w="1152128"/>
                <a:gridCol w="1008113"/>
              </a:tblGrid>
              <a:tr h="105317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4214,5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3304,2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5430,1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5252,7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71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2921,6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2166,6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2157,0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102,4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2661,7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2661,7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788115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Лесоматюнинское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01.01.2025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2166,6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2029,7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136,9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01.01.2024-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95,3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99,7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4,4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01.01.2024-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275,0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313,1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38,1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3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Лесоматюнинское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87634"/>
              </p:ext>
            </p:extLst>
          </p:nvPr>
        </p:nvGraphicFramePr>
        <p:xfrm>
          <a:off x="235335" y="170162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01.01.2025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0455030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Лесоматюнинское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2685,4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2685,3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9537639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01.01.2024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01.01.2025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4089,0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5377,3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4214,5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5430,1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-125,5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Лесоматюнинское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Лесоматюнинское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январь-декабрь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2732580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январь-декабрь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3725213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«Лесоматюнинское сельское поселение»                     за январь-декабрь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072204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январь-декабрь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866498"/>
              </p:ext>
            </p:extLst>
          </p:nvPr>
        </p:nvGraphicFramePr>
        <p:xfrm>
          <a:off x="428596" y="1142988"/>
          <a:ext cx="8358247" cy="514353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01.01.2025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01.01.2025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1021,7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1059,1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538,2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572,7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238,9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145,2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145,2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1386,0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1298,0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январь-декабрь 2024 года к уровню января-декабря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01.01.2024года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12160" y="2214554"/>
            <a:ext cx="271747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01.01.2025года)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1031,7 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084168" y="4286256"/>
            <a:ext cx="2645466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1298,0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29798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сумме 266,3  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2551</TotalTime>
  <Words>685</Words>
  <Application>Microsoft Office PowerPoint</Application>
  <PresentationFormat>Экран (4:3)</PresentationFormat>
  <Paragraphs>218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Лесоматюнинское сельское поселение</vt:lpstr>
      <vt:lpstr>Доходы бюджета муниципального образования «Лесоматюнинское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январь-декабрь 2024 года</vt:lpstr>
      <vt:lpstr>Факт поступления                                       за январь-декабрь 2024 год</vt:lpstr>
      <vt:lpstr>Исполнение по налоговым и неналоговым доходам  бюджета МО «Лесоматюнинское сельское поселение»                     за январь-декабрь 2024 года</vt:lpstr>
      <vt:lpstr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январь-декабрь 2024г.</vt:lpstr>
      <vt:lpstr>Презентация PowerPoint</vt:lpstr>
      <vt:lpstr>  Параметры расходов бюджета муниципального образования Лесоматюнинское сельское поселение</vt:lpstr>
      <vt:lpstr>Презентация PowerPoint</vt:lpstr>
      <vt:lpstr>Структура и динамика расходов бюджета муниципального образования Лесоматюнинское сельское поселение по разделам классификации расходов (тыс.руб.)</vt:lpstr>
      <vt:lpstr>Структура расходов бюджета муниципального образования Лесоматюнинское сельское поселение на 01.01.2025 года</vt:lpstr>
      <vt:lpstr>Презентация PowerPoint</vt:lpstr>
      <vt:lpstr>Презентация PowerPoint</vt:lpstr>
      <vt:lpstr>Презентация PowerPoint</vt:lpstr>
      <vt:lpstr>Динамика расходов Лесоматюнинское сельского поселения на 01.01.2025 года (в тыс.руб.)</vt:lpstr>
      <vt:lpstr>Соотношение сумм бюджетных ассигнований в рамках программ к сумме бюджетных ассигнований на 01.01.2025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442</cp:revision>
  <dcterms:modified xsi:type="dcterms:W3CDTF">2025-01-21T11:33:43Z</dcterms:modified>
</cp:coreProperties>
</file>