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01.01.2025г.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01.01.2025г.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900843408"/>
        <c:axId val="-900846128"/>
        <c:axId val="0"/>
      </c:bar3DChart>
      <c:catAx>
        <c:axId val="-9008434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900846128"/>
        <c:crosses val="autoZero"/>
        <c:auto val="1"/>
        <c:lblAlgn val="ctr"/>
        <c:lblOffset val="100"/>
        <c:noMultiLvlLbl val="0"/>
      </c:catAx>
      <c:valAx>
        <c:axId val="-9008461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9008434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3366.5</c:v>
                </c:pt>
                <c:pt idx="1">
                  <c:v>37019.699999999997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январь-декабрь 2024г.</c:v>
                </c:pt>
                <c:pt idx="1">
                  <c:v>Факт по налоговым доходам за январь-декабрь 2024г.</c:v>
                </c:pt>
                <c:pt idx="2">
                  <c:v>План по неналоговым доходам за январь- декабрь 2024г.</c:v>
                </c:pt>
                <c:pt idx="3">
                  <c:v>Факт по неналоговым доходам за январь - декабрь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3263.6</c:v>
                </c:pt>
                <c:pt idx="1">
                  <c:v>3366.5</c:v>
                </c:pt>
                <c:pt idx="2">
                  <c:v>36626.800000000003</c:v>
                </c:pt>
                <c:pt idx="3">
                  <c:v>37019.699999999997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900852656"/>
        <c:axId val="-900847216"/>
      </c:barChart>
      <c:catAx>
        <c:axId val="-900852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900847216"/>
        <c:crosses val="autoZero"/>
        <c:auto val="1"/>
        <c:lblAlgn val="ctr"/>
        <c:lblOffset val="100"/>
        <c:noMultiLvlLbl val="0"/>
      </c:catAx>
      <c:valAx>
        <c:axId val="-900847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900852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01.12.2025 года</c:v>
                </c:pt>
                <c:pt idx="2">
                  <c:v>факт на 01.12.2025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48007</c:v>
                </c:pt>
                <c:pt idx="2">
                  <c:v>44105.1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900851568"/>
        <c:axId val="-900850480"/>
        <c:axId val="0"/>
      </c:bar3DChart>
      <c:catAx>
        <c:axId val="-90085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900850480"/>
        <c:crosses val="autoZero"/>
        <c:auto val="1"/>
        <c:lblAlgn val="ctr"/>
        <c:lblOffset val="100"/>
        <c:tickMarkSkip val="2"/>
        <c:noMultiLvlLbl val="0"/>
      </c:catAx>
      <c:valAx>
        <c:axId val="-90085048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90085156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70788373675513E-2"/>
                  <c:y val="1.5828577092714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759064839117332E-2"/>
                  <c:y val="-4.656676732771034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31.1</c:v>
                </c:pt>
                <c:pt idx="1">
                  <c:v>0.3</c:v>
                </c:pt>
                <c:pt idx="2">
                  <c:v>0.3</c:v>
                </c:pt>
                <c:pt idx="3">
                  <c:v>9.6999999999999993</c:v>
                </c:pt>
                <c:pt idx="4">
                  <c:v>6.4</c:v>
                </c:pt>
                <c:pt idx="5">
                  <c:v>39.200000000000003</c:v>
                </c:pt>
                <c:pt idx="6">
                  <c:v>8.5</c:v>
                </c:pt>
                <c:pt idx="7">
                  <c:v>2.2000000000000002</c:v>
                </c:pt>
                <c:pt idx="8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12764</c:v>
                </c:pt>
                <c:pt idx="1">
                  <c:v>41540.400000000001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6485.2</c:v>
                </c:pt>
                <c:pt idx="1">
                  <c:v>41367.1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0.71378</cdr:y>
    </cdr:from>
    <cdr:to>
      <cdr:x>0.39077</cdr:x>
      <cdr:y>0.86246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3086654"/>
          <a:ext cx="1088694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39890,4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0.61387</cdr:y>
    </cdr:from>
    <cdr:to>
      <cdr:x>0.52973</cdr:x>
      <cdr:y>0.81369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654606"/>
          <a:ext cx="1080135" cy="86409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40386,2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января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2025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820612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820890"/>
              </p:ext>
            </p:extLst>
          </p:nvPr>
        </p:nvGraphicFramePr>
        <p:xfrm>
          <a:off x="285717" y="908721"/>
          <a:ext cx="8606763" cy="513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98"/>
                <a:gridCol w="1098050"/>
                <a:gridCol w="1189553"/>
                <a:gridCol w="1079207"/>
                <a:gridCol w="1154566"/>
                <a:gridCol w="1113271"/>
                <a:gridCol w="776018"/>
              </a:tblGrid>
              <a:tr h="93896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01.01.2025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13232,8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12764,0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48007,0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44105,1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8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4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7252,0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7251,0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14932,0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12399,0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7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2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4673,2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4019,3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3072,8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2371,8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18816,0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18816,0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2673,0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1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1048,4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1048,4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30086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01.01.2025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01.01.2024-2025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7251,0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12399,0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5148,0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01.01.2024-2025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01.01.2025года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142,3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154,7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</a:t>
            </a:r>
            <a:r>
              <a:rPr lang="ru-RU" sz="1100" b="1" dirty="0" smtClean="0">
                <a:solidFill>
                  <a:srgbClr val="66FF99"/>
                </a:solidFill>
              </a:rPr>
              <a:t>12,4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01.01.2024-2025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1324,4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4019,3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2694,9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01.01.2024-2025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798,4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2371,8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1573,4 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01.01.2024-2025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118,0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1037,7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919,7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01.01.2025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733588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9233755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01.01.24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01.01.25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13079,7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45322,9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13232,8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48007,0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01.01.2025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704745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6485,2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–5189,7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декабрь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78337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январь-декабрь 2024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339834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январь-декабрь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668526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январь-декабрь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807102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январь-декабрь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январь-декабрь    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3263,6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3366,5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646,3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668,9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208,3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208,3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293,0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305,2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104,2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2116,0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2184,1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36626,8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37019,7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82,7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36500,4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36881,6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39890,4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40386,2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январь-декабрь 2024 года к уровню января-декабря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01.01.2024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11358,2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40386,2тыс.руб.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на 29028,0 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4110</TotalTime>
  <Words>804</Words>
  <Application>Microsoft Office PowerPoint</Application>
  <PresentationFormat>Экран (4:3)</PresentationFormat>
  <Paragraphs>264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декабрь 2024 года</vt:lpstr>
      <vt:lpstr>Факт поступления                                       за январь-декабрь 2024 год</vt:lpstr>
      <vt:lpstr>Исполнение по налоговым и неналоговым доходам бюджета МО «Безводовское сельское поселения»                                          за январь-декабрь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январь-декабрь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января 2025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01.01.2025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01.01.2025 года (в тыс.руб.)</vt:lpstr>
      <vt:lpstr>Соотношение сумм бюджетных ассигнований в рамках программ к сумме бюджетных ассигнований на 01.01.2025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570</cp:revision>
  <cp:lastPrinted>2024-05-13T10:34:10Z</cp:lastPrinted>
  <dcterms:modified xsi:type="dcterms:W3CDTF">2025-01-20T07:13:39Z</dcterms:modified>
</cp:coreProperties>
</file>