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324" r:id="rId12"/>
    <p:sldId id="283" r:id="rId13"/>
    <p:sldId id="284" r:id="rId14"/>
    <p:sldId id="288" r:id="rId15"/>
    <p:sldId id="326" r:id="rId16"/>
    <p:sldId id="329" r:id="rId17"/>
    <p:sldId id="328" r:id="rId18"/>
    <p:sldId id="330" r:id="rId19"/>
    <p:sldId id="298" r:id="rId20"/>
    <p:sldId id="322" r:id="rId21"/>
    <p:sldId id="32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01.01.2025г.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01.01.2025г.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88161104"/>
        <c:axId val="488161648"/>
        <c:axId val="0"/>
      </c:bar3DChart>
      <c:catAx>
        <c:axId val="488161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88161648"/>
        <c:crosses val="autoZero"/>
        <c:auto val="1"/>
        <c:lblAlgn val="ctr"/>
        <c:lblOffset val="100"/>
        <c:noMultiLvlLbl val="0"/>
      </c:catAx>
      <c:valAx>
        <c:axId val="488161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8816110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1426.8</c:v>
                </c:pt>
                <c:pt idx="1">
                  <c:v>250.6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январь-декабрь 2024г.</c:v>
                </c:pt>
                <c:pt idx="1">
                  <c:v>Факт по налоговым доходам за январь-декабрь 2024г.</c:v>
                </c:pt>
                <c:pt idx="2">
                  <c:v>План по неналоговым доходам за январь-декабрь 2024г.</c:v>
                </c:pt>
                <c:pt idx="3">
                  <c:v>Факт по неналоговым доходам за январь-декабрь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1396.4</c:v>
                </c:pt>
                <c:pt idx="1">
                  <c:v>1426.8</c:v>
                </c:pt>
                <c:pt idx="2">
                  <c:v>2502.1999999999998</c:v>
                </c:pt>
                <c:pt idx="3">
                  <c:v>250.6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88162192"/>
        <c:axId val="488162736"/>
      </c:barChart>
      <c:catAx>
        <c:axId val="488162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88162736"/>
        <c:crosses val="autoZero"/>
        <c:auto val="1"/>
        <c:lblAlgn val="ctr"/>
        <c:lblOffset val="100"/>
        <c:noMultiLvlLbl val="0"/>
      </c:catAx>
      <c:valAx>
        <c:axId val="488162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881621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01.01.2025 года</c:v>
                </c:pt>
                <c:pt idx="2">
                  <c:v>факт на 01.01.2025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7392.9</c:v>
                </c:pt>
                <c:pt idx="1">
                  <c:v>11953.8</c:v>
                </c:pt>
                <c:pt idx="2">
                  <c:v>6883.1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488169264"/>
        <c:axId val="488163824"/>
        <c:axId val="0"/>
      </c:bar3DChart>
      <c:catAx>
        <c:axId val="488169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488163824"/>
        <c:crosses val="autoZero"/>
        <c:auto val="1"/>
        <c:lblAlgn val="ctr"/>
        <c:lblOffset val="100"/>
        <c:tickMarkSkip val="2"/>
        <c:noMultiLvlLbl val="0"/>
      </c:catAx>
      <c:valAx>
        <c:axId val="488163824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8816926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,4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55.9</c:v>
                </c:pt>
                <c:pt idx="1">
                  <c:v>1.2</c:v>
                </c:pt>
                <c:pt idx="3">
                  <c:v>17.100000000000001</c:v>
                </c:pt>
                <c:pt idx="4">
                  <c:v>24.9</c:v>
                </c:pt>
                <c:pt idx="5">
                  <c:v>0.5</c:v>
                </c:pt>
                <c:pt idx="6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5152.3999999999996</c:v>
                </c:pt>
                <c:pt idx="1">
                  <c:v>7351.6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71239551261669E-2"/>
          <c:y val="0"/>
          <c:w val="0.93211436595644925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60000"/>
                    </a:schemeClr>
                  </a:gs>
                  <a:gs pos="33000">
                    <a:schemeClr val="accent1">
                      <a:tint val="86500"/>
                    </a:schemeClr>
                  </a:gs>
                  <a:gs pos="46750">
                    <a:schemeClr val="accent1">
                      <a:tint val="71000"/>
                      <a:satMod val="112000"/>
                    </a:schemeClr>
                  </a:gs>
                  <a:gs pos="53000">
                    <a:schemeClr val="accent1">
                      <a:tint val="71000"/>
                      <a:satMod val="112000"/>
                    </a:schemeClr>
                  </a:gs>
                  <a:gs pos="68000">
                    <a:schemeClr val="accent1">
                      <a:tint val="86000"/>
                    </a:schemeClr>
                  </a:gs>
                  <a:gs pos="100000">
                    <a:schemeClr val="accent1">
                      <a:shade val="60000"/>
                    </a:scheme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hade val="60000"/>
                    </a:schemeClr>
                  </a:gs>
                  <a:gs pos="33000">
                    <a:schemeClr val="accent3">
                      <a:tint val="86500"/>
                    </a:schemeClr>
                  </a:gs>
                  <a:gs pos="46750">
                    <a:schemeClr val="accent3">
                      <a:tint val="71000"/>
                      <a:satMod val="112000"/>
                    </a:schemeClr>
                  </a:gs>
                  <a:gs pos="53000">
                    <a:schemeClr val="accent3">
                      <a:tint val="71000"/>
                      <a:satMod val="112000"/>
                    </a:schemeClr>
                  </a:gs>
                  <a:gs pos="68000">
                    <a:schemeClr val="accent3">
                      <a:tint val="86000"/>
                    </a:schemeClr>
                  </a:gs>
                  <a:gs pos="100000">
                    <a:schemeClr val="accent3">
                      <a:shade val="60000"/>
                    </a:scheme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3695.1</c:v>
                </c:pt>
                <c:pt idx="1">
                  <c:v>6326.4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1677,4</a:t>
          </a:r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0.26723</cdr:x>
      <cdr:y>0.59722</cdr:y>
    </cdr:from>
    <cdr:to>
      <cdr:x>0.38973</cdr:x>
      <cdr:y>0.7434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582598"/>
          <a:ext cx="1008112" cy="6321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3898,6тыс.руб.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0.375</cdr:y>
    </cdr:from>
    <cdr:to>
      <cdr:x>0.28897</cdr:x>
      <cdr:y>0.4625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794" y="2143141"/>
          <a:ext cx="1571670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0.53415</cdr:x>
      <cdr:y>0.3625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8"/>
          <a:ext cx="107157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9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52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8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2852567"/>
              </p:ext>
            </p:extLst>
          </p:nvPr>
        </p:nvGraphicFramePr>
        <p:xfrm>
          <a:off x="142844" y="1340768"/>
          <a:ext cx="8821644" cy="530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Еделевское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января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года</a:t>
            </a:r>
          </a:p>
        </p:txBody>
      </p:sp>
    </p:spTree>
    <p:extLst>
      <p:ext uri="{BB962C8B-B14F-4D97-AF65-F5344CB8AC3E}">
        <p14:creationId xmlns:p14="http://schemas.microsoft.com/office/powerpoint/2010/main" val="294499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826375"/>
              </p:ext>
            </p:extLst>
          </p:nvPr>
        </p:nvGraphicFramePr>
        <p:xfrm>
          <a:off x="285717" y="928670"/>
          <a:ext cx="8715438" cy="4699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6903,2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5152,4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10139,2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7351,6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5363,5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3809,3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5665,7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3434,7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9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1733,8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2527,1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2521,2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6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123664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01.01.2025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3809,3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3434,7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374,6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179,8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91,9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87,9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cs typeface="Times New Roman" pitchFamily="18" charset="0"/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01.01.2024-2025гг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8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446,4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1258,8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812,4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81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жилищно-коммунальное хозяйство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645,4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2521,2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1875,8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социальную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политику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41,5тыс.руб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45,0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3,5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547167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01.01.2024-2025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0670104"/>
              </p:ext>
            </p:extLst>
          </p:nvPr>
        </p:nvGraphicFramePr>
        <p:xfrm>
          <a:off x="500034" y="1643050"/>
          <a:ext cx="8143932" cy="473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01.01.24 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01.01.25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6381,3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10084,1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80738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6903,2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10139,2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-521,9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-55,1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01.01.2025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05146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</a:t>
            </a:r>
            <a:r>
              <a:rPr lang="ru-RU" sz="2800" i="1" dirty="0" smtClean="0"/>
              <a:t>–3695,1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smtClean="0"/>
              <a:t>– </a:t>
            </a:r>
            <a:r>
              <a:rPr lang="ru-RU" sz="2800" i="1" smtClean="0"/>
              <a:t>3689,3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 декабрь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5960688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январь-декабрь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487016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январь-декабрь 2024года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23719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январь-декабрь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776108"/>
              </p:ext>
            </p:extLst>
          </p:nvPr>
        </p:nvGraphicFramePr>
        <p:xfrm>
          <a:off x="467543" y="1284142"/>
          <a:ext cx="8319300" cy="5097186"/>
        </p:xfrm>
        <a:graphic>
          <a:graphicData uri="http://schemas.openxmlformats.org/drawingml/2006/table">
            <a:tbl>
              <a:tblPr/>
              <a:tblGrid>
                <a:gridCol w="5020267"/>
                <a:gridCol w="1165878"/>
                <a:gridCol w="1066577"/>
                <a:gridCol w="1066578"/>
              </a:tblGrid>
              <a:tr h="8432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январь-декабрь 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январь- декабрь        2024года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32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1396,4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1426,8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442,2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468,6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194,5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758,8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761,8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100,4</a:t>
                      </a: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3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52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525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2251,6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934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906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3898,6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1677,4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январь-декабрь 2024 года                                                                         к уровню января-декабря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01.01.2024года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01.01.2025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14818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1944,0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1677,4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на 266,6 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3447</TotalTime>
  <Words>766</Words>
  <Application>Microsoft Office PowerPoint</Application>
  <PresentationFormat>Экран (4:3)</PresentationFormat>
  <Paragraphs>237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декабрь 2024 года</vt:lpstr>
      <vt:lpstr>Факт поступления                                       за январь-декабрь 2024 год</vt:lpstr>
      <vt:lpstr>Исполнение по налоговым и неналоговым доходам бюджета МО «Еделевское сельское поселение»                                               за январь-декабрь 2024года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январь-декабрь 2024г.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расходов бюджета  муниципального образования Еделевское сельское поселение на 01 января 2025 года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01.01.2025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01.01.2024-2025 г.г. (в тыс.руб.)</vt:lpstr>
      <vt:lpstr>Соотношение сумм бюджетных ассигнований в рамках программ к сумме бюджетных ассигнований на 01.01.2025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556</cp:revision>
  <dcterms:modified xsi:type="dcterms:W3CDTF">2025-01-20T10:25:11Z</dcterms:modified>
</cp:coreProperties>
</file>