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ppt/charts/chart8.xml" ContentType="application/vnd.openxmlformats-officedocument.drawingml.chart+xml"/>
  <Override PartName="/ppt/drawings/drawing5.xml" ContentType="application/vnd.openxmlformats-officedocument.drawingml.chartshapes+xml"/>
  <Override PartName="/ppt/charts/chart9.xml" ContentType="application/vnd.openxmlformats-officedocument.drawingml.chart+xml"/>
  <Override PartName="/ppt/drawings/drawing6.xml" ContentType="application/vnd.openxmlformats-officedocument.drawingml.chartshapes+xml"/>
  <Override PartName="/ppt/charts/chart10.xml" ContentType="application/vnd.openxmlformats-officedocument.drawingml.chart+xml"/>
  <Override PartName="/ppt/drawings/drawing7.xml" ContentType="application/vnd.openxmlformats-officedocument.drawingml.chartshapes+xml"/>
  <Override PartName="/ppt/notesSlides/notesSlide2.xml" ContentType="application/vnd.openxmlformats-officedocument.presentationml.notesSlide+xml"/>
  <Override PartName="/ppt/charts/chart11.xml" ContentType="application/vnd.openxmlformats-officedocument.drawingml.chart+xml"/>
  <Override PartName="/ppt/drawings/drawing8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3"/>
  </p:notesMasterIdLst>
  <p:sldIdLst>
    <p:sldId id="299" r:id="rId3"/>
    <p:sldId id="313" r:id="rId4"/>
    <p:sldId id="316" r:id="rId5"/>
    <p:sldId id="317" r:id="rId6"/>
    <p:sldId id="318" r:id="rId7"/>
    <p:sldId id="319" r:id="rId8"/>
    <p:sldId id="320" r:id="rId9"/>
    <p:sldId id="321" r:id="rId10"/>
    <p:sldId id="322" r:id="rId11"/>
    <p:sldId id="278" r:id="rId12"/>
    <p:sldId id="327" r:id="rId13"/>
    <p:sldId id="283" r:id="rId14"/>
    <p:sldId id="284" r:id="rId15"/>
    <p:sldId id="315" r:id="rId16"/>
    <p:sldId id="328" r:id="rId17"/>
    <p:sldId id="329" r:id="rId18"/>
    <p:sldId id="330" r:id="rId19"/>
    <p:sldId id="331" r:id="rId20"/>
    <p:sldId id="323" r:id="rId21"/>
    <p:sldId id="32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99FFCC"/>
    <a:srgbClr val="66FFFF"/>
    <a:srgbClr val="990099"/>
    <a:srgbClr val="336699"/>
    <a:srgbClr val="009999"/>
    <a:srgbClr val="33CCCC"/>
    <a:srgbClr val="99FF99"/>
    <a:srgbClr val="9999FF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8" autoAdjust="0"/>
    <p:restoredTop sz="94000" autoAdjust="0"/>
  </p:normalViewPr>
  <p:slideViewPr>
    <p:cSldViewPr>
      <p:cViewPr varScale="1">
        <p:scale>
          <a:sx n="109" d="100"/>
          <a:sy n="109" d="100"/>
        </p:scale>
        <p:origin x="129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package" Target="../embeddings/Microsoft_Excel_Worksheet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2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01.01.2025г.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01.01.2025г.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0.79200000000000004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12309472"/>
        <c:axId val="112308384"/>
        <c:axId val="0"/>
      </c:bar3DChart>
      <c:catAx>
        <c:axId val="1123094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12308384"/>
        <c:crosses val="autoZero"/>
        <c:auto val="1"/>
        <c:lblAlgn val="ctr"/>
        <c:lblOffset val="100"/>
        <c:noMultiLvlLbl val="0"/>
      </c:catAx>
      <c:valAx>
        <c:axId val="11230838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123094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491044522212498"/>
          <c:y val="0.41440170198989446"/>
          <c:w val="0.28274387576552928"/>
          <c:h val="0.1653228808953946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316.2</c:v>
                </c:pt>
                <c:pt idx="1">
                  <c:v>265.39999999999998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 бюджетные ассигнования запланированные в рамках программ</c:v>
                </c:pt>
                <c:pt idx="1">
                  <c:v>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7322</c:v>
                </c:pt>
                <c:pt idx="1">
                  <c:v>6480.1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2883</c:v>
                </c:pt>
                <c:pt idx="1">
                  <c:v>406.6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7942E-2"/>
          <c:w val="0.8698676727909016"/>
          <c:h val="0.5831265081044582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FFFF"/>
            </a:solidFill>
          </c:spPr>
          <c:invertIfNegative val="0"/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январь-декабрь 2024г.</c:v>
                </c:pt>
                <c:pt idx="1">
                  <c:v>Факт по налоговым доходам за январь-декабрь 2024г.</c:v>
                </c:pt>
                <c:pt idx="2">
                  <c:v>План по неналоговым доходам за январь-декабрь 2024г.</c:v>
                </c:pt>
                <c:pt idx="3">
                  <c:v>Факт по неналоговым доходам за январь-декабрь 2024г.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2852.6</c:v>
                </c:pt>
                <c:pt idx="1">
                  <c:v>2883</c:v>
                </c:pt>
                <c:pt idx="2">
                  <c:v>1303.5</c:v>
                </c:pt>
                <c:pt idx="3">
                  <c:v>406.6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12299680"/>
        <c:axId val="112310560"/>
      </c:barChart>
      <c:catAx>
        <c:axId val="1122996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2310560"/>
        <c:crosses val="autoZero"/>
        <c:auto val="1"/>
        <c:lblAlgn val="ctr"/>
        <c:lblOffset val="100"/>
        <c:noMultiLvlLbl val="0"/>
      </c:catAx>
      <c:valAx>
        <c:axId val="1123105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22996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2024 (первоначальный план)</c:v>
                </c:pt>
                <c:pt idx="1">
                  <c:v>Уточнённый план на 01.01.2025 года</c:v>
                </c:pt>
                <c:pt idx="2">
                  <c:v>факт на 01.01.2025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8065.7</c:v>
                </c:pt>
                <c:pt idx="1">
                  <c:v>14203.1</c:v>
                </c:pt>
                <c:pt idx="2">
                  <c:v>12924.5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112300768"/>
        <c:axId val="112301856"/>
        <c:axId val="0"/>
      </c:bar3DChart>
      <c:catAx>
        <c:axId val="112300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112301856"/>
        <c:crosses val="autoZero"/>
        <c:auto val="1"/>
        <c:lblAlgn val="ctr"/>
        <c:lblOffset val="100"/>
        <c:tickMarkSkip val="2"/>
        <c:noMultiLvlLbl val="0"/>
      </c:catAx>
      <c:valAx>
        <c:axId val="112301856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2300768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1"/>
          <c:dPt>
            <c:idx val="0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solidFill>
                  <a:schemeClr val="accent1"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75000"/>
                  </a:schemeClr>
                </a:contourClr>
              </a:sp3d>
            </c:spPr>
          </c:dPt>
          <c:dPt>
            <c:idx val="1"/>
            <c:bubble3D val="0"/>
            <c:spPr>
              <a:solidFill>
                <a:schemeClr val="accent2">
                  <a:alpha val="9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75000"/>
                  </a:schemeClr>
                </a:contourClr>
              </a:sp3d>
            </c:spPr>
          </c:dPt>
          <c:dPt>
            <c:idx val="2"/>
            <c:bubble3D val="0"/>
            <c:spPr>
              <a:solidFill>
                <a:schemeClr val="accent3">
                  <a:alpha val="90000"/>
                </a:schemeClr>
              </a:solidFill>
              <a:ln w="19050">
                <a:solidFill>
                  <a:schemeClr val="accent3"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75000"/>
                  </a:schemeClr>
                </a:contourClr>
              </a:sp3d>
            </c:spPr>
          </c:dPt>
          <c:dPt>
            <c:idx val="3"/>
            <c:bubble3D val="0"/>
            <c:spPr>
              <a:solidFill>
                <a:schemeClr val="accent4">
                  <a:alpha val="90000"/>
                </a:schemeClr>
              </a:solidFill>
              <a:ln w="19050">
                <a:solidFill>
                  <a:schemeClr val="accent4">
                    <a:lumMod val="75000"/>
                  </a:schemeClr>
                </a:solidFill>
              </a:ln>
              <a:effectLst>
                <a:innerShdw blurRad="114300">
                  <a:schemeClr val="accent4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4">
                    <a:lumMod val="75000"/>
                  </a:schemeClr>
                </a:contourClr>
              </a:sp3d>
            </c:spPr>
          </c:dPt>
          <c:dPt>
            <c:idx val="4"/>
            <c:bubble3D val="0"/>
            <c:spPr>
              <a:solidFill>
                <a:schemeClr val="accent5">
                  <a:alpha val="90000"/>
                </a:schemeClr>
              </a:solidFill>
              <a:ln w="19050">
                <a:solidFill>
                  <a:schemeClr val="accent5">
                    <a:lumMod val="75000"/>
                  </a:schemeClr>
                </a:solidFill>
              </a:ln>
              <a:effectLst>
                <a:innerShdw blurRad="114300">
                  <a:schemeClr val="accent5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5">
                    <a:lumMod val="75000"/>
                  </a:schemeClr>
                </a:contourClr>
              </a:sp3d>
            </c:spPr>
          </c:dPt>
          <c:dPt>
            <c:idx val="5"/>
            <c:bubble3D val="0"/>
            <c:spPr>
              <a:solidFill>
                <a:schemeClr val="accent6">
                  <a:alpha val="90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>
                <a:innerShdw blurRad="114300">
                  <a:schemeClr val="accent6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6">
                    <a:lumMod val="75000"/>
                  </a:schemeClr>
                </a:contourClr>
              </a:sp3d>
            </c:spPr>
          </c:dPt>
          <c:dLbls>
            <c:dLbl>
              <c:idx val="0"/>
              <c:layout>
                <c:manualLayout>
                  <c:x val="-0.12254763293477203"/>
                  <c:y val="-0.11430793011941784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1"/>
                  </a:solidFill>
                  <a:round/>
                </a:ln>
                <a:effectLst>
                  <a:outerShdw blurRad="50800" dist="38100" dir="2700000" algn="tl" rotWithShape="0">
                    <a:schemeClr val="accent1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986888791678821"/>
                      <c:h val="0.11583970812042048"/>
                    </c:manualLayout>
                  </c15:layout>
                </c:ext>
              </c:extLst>
            </c:dLbl>
            <c:dLbl>
              <c:idx val="1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2"/>
                  </a:solidFill>
                  <a:round/>
                </a:ln>
                <a:effectLst>
                  <a:outerShdw blurRad="50800" dist="38100" dir="2700000" algn="tl" rotWithShape="0">
                    <a:schemeClr val="accent2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2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0" i="0" u="none" strike="noStrike" kern="1200" baseline="0"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dirty="0"/>
                      <a:t>Национальная </a:t>
                    </a:r>
                    <a:r>
                      <a:rPr lang="ru-RU" dirty="0" smtClean="0"/>
                      <a:t>экономика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16</a:t>
                    </a:r>
                    <a:r>
                      <a:rPr lang="ru-RU" baseline="0" dirty="0" smtClean="0"/>
                      <a:t> </a:t>
                    </a:r>
                    <a:r>
                      <a:rPr lang="ru-RU" dirty="0" smtClean="0"/>
                      <a:t>%</a:t>
                    </a:r>
                    <a:endParaRPr lang="ru-RU" dirty="0"/>
                  </a:p>
                </c:rich>
              </c:tx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3"/>
                  </a:solidFill>
                  <a:round/>
                </a:ln>
                <a:effectLst>
                  <a:outerShdw blurRad="50800" dist="38100" dir="2700000" algn="tl" rotWithShape="0">
                    <a:schemeClr val="accent3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0" i="0" u="none" strike="noStrike" kern="1200" baseline="0"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defRPr>
                    </a:pPr>
                    <a:fld id="{6AAE93EE-CD94-4BFC-B198-0BBAF4381357}" type="CATEGORYNAME">
                      <a:rPr lang="ru-RU" smtClean="0"/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[ИМЯ КАТЕГОРИИ]</a:t>
                    </a:fld>
                    <a:r>
                      <a:rPr lang="ru-RU" dirty="0" smtClean="0"/>
                      <a:t> </a:t>
                    </a:r>
                  </a:p>
                  <a:p>
                    <a:pPr>
                      <a:defRPr>
                        <a:solidFill>
                          <a:schemeClr val="accent1"/>
                        </a:solidFill>
                      </a:defRPr>
                    </a:pPr>
                    <a:r>
                      <a:rPr lang="ru-RU" baseline="0" dirty="0" smtClean="0"/>
                      <a:t>28%</a:t>
                    </a:r>
                  </a:p>
                </c:rich>
              </c:tx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4"/>
                  </a:solidFill>
                  <a:round/>
                </a:ln>
                <a:effectLst>
                  <a:outerShdw blurRad="50800" dist="38100" dir="2700000" algn="tl" rotWithShape="0">
                    <a:schemeClr val="accent4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4"/>
              <c:layout>
                <c:manualLayout>
                  <c:x val="-3.8230958977350085E-2"/>
                  <c:y val="1.1326888928457174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330" b="0" i="0" u="none" strike="noStrike" kern="1200" baseline="0"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defRPr>
                    </a:pPr>
                    <a:fld id="{7E2A9846-3CB9-4088-A65C-D1C9BFFE06F1}" type="CATEGORYNAME">
                      <a:rPr lang="ru-RU" smtClean="0"/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[ИМЯ КАТЕГОРИИ]</a:t>
                    </a:fld>
                    <a:r>
                      <a:rPr lang="ru-RU" baseline="0" dirty="0" smtClean="0"/>
                      <a:t> 1%</a:t>
                    </a:r>
                  </a:p>
                </c:rich>
              </c:tx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5"/>
                  </a:solidFill>
                  <a:round/>
                </a:ln>
                <a:effectLst>
                  <a:outerShdw blurRad="50800" dist="38100" dir="2700000" algn="tl" rotWithShape="0">
                    <a:schemeClr val="accent5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537037037037034"/>
                      <c:h val="0.11821007251821912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5"/>
              <c:layout>
                <c:manualLayout>
                  <c:x val="0.11102398658501016"/>
                  <c:y val="3.827410595267558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0" i="0" u="none" strike="noStrike" kern="1200" baseline="0"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dirty="0" smtClean="0"/>
                      <a:t>Социальная политика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2%</a:t>
                    </a:r>
                    <a:endParaRPr lang="ru-RU" dirty="0"/>
                  </a:p>
                </c:rich>
              </c:tx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6"/>
                  </a:solidFill>
                  <a:round/>
                </a:ln>
                <a:effectLst>
                  <a:outerShdw blurRad="50800" dist="38100" dir="2700000" algn="tl" rotWithShape="0">
                    <a:schemeClr val="accent6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prstClr val="white">
                  <a:alpha val="90000"/>
                </a:prstClr>
              </a:solidFill>
              <a:ln w="12700" cap="flat" cmpd="sng" algn="ctr">
                <a:solidFill>
                  <a:srgbClr val="4F81BD"/>
                </a:solidFill>
                <a:round/>
              </a:ln>
              <a:effectLst>
                <a:outerShdw blurRad="50800" dist="38100" dir="2700000" algn="tl" rotWithShape="0">
                  <a:srgbClr val="4F81BD">
                    <a:lumMod val="75000"/>
                    <a:alpha val="40000"/>
                  </a:srgbClr>
                </a:outerShdw>
              </a:effectLst>
            </c:sp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Культура, кинематография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43.5</c:v>
                </c:pt>
                <c:pt idx="1">
                  <c:v>2.6</c:v>
                </c:pt>
                <c:pt idx="2">
                  <c:v>14.1</c:v>
                </c:pt>
                <c:pt idx="3">
                  <c:v>37.5</c:v>
                </c:pt>
                <c:pt idx="4">
                  <c:v>0.4</c:v>
                </c:pt>
                <c:pt idx="5">
                  <c:v>1.9</c:v>
                </c:pt>
              </c:numCache>
            </c:numRef>
          </c:val>
        </c:ser>
        <c:dLbls>
          <c:dLblPos val="inEnd"/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5768.9</c:v>
                </c:pt>
                <c:pt idx="1">
                  <c:v>4881.8999999999996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272.3</c:v>
                </c:pt>
                <c:pt idx="1">
                  <c:v>325.89999999999998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350</c:v>
                </c:pt>
                <c:pt idx="1">
                  <c:v>2246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3258.4</c:v>
                </c:pt>
                <c:pt idx="1">
                  <c:v>5155.3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0.39848</cdr:x>
      <cdr:y>0.37188</cdr:y>
    </cdr:from>
    <cdr:to>
      <cdr:x>0.52098</cdr:x>
      <cdr:y>0.52056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279308" y="1608139"/>
          <a:ext cx="1008112" cy="6429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3289,6</a:t>
          </a:r>
        </a:p>
        <a:p xmlns:a="http://schemas.openxmlformats.org/drawingml/2006/main">
          <a:pPr algn="ctr"/>
          <a:r>
            <a:rPr lang="ru-RU" sz="1800" dirty="0" smtClean="0"/>
            <a:t>тыс.руб.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0.26723</cdr:x>
      <cdr:y>0.63053</cdr:y>
    </cdr:from>
    <cdr:to>
      <cdr:x>0.38098</cdr:x>
      <cdr:y>0.84252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199188" y="2726614"/>
          <a:ext cx="936104" cy="91673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4156,1</a:t>
          </a:r>
        </a:p>
        <a:p xmlns:a="http://schemas.openxmlformats.org/drawingml/2006/main">
          <a:pPr algn="ctr"/>
          <a:r>
            <a:rPr lang="ru-RU" sz="1800" dirty="0" err="1" smtClean="0"/>
            <a:t>тыс.руб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0.29514</cdr:x>
      <cdr:y>0</cdr:y>
    </cdr:from>
    <cdr:to>
      <cdr:x>0.43403</cdr:x>
      <cdr:y>0.06628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428892" y="0"/>
          <a:ext cx="1143009" cy="3551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0.02703</cdr:y>
    </cdr:from>
    <cdr:to>
      <cdr:x>0.59896</cdr:x>
      <cdr:y>0.08109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2286016" y="142876"/>
          <a:ext cx="2643183" cy="2857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 smtClean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0.78994</cdr:x>
      <cdr:y>0.05405</cdr:y>
    </cdr:from>
    <cdr:to>
      <cdr:x>0.81598</cdr:x>
      <cdr:y>0.12162</cdr:y>
    </cdr:to>
    <cdr:sp macro="" textlink="">
      <cdr:nvSpPr>
        <cdr:cNvPr id="20" name="Прямая со стрелкой 19"/>
        <cdr:cNvSpPr/>
      </cdr:nvSpPr>
      <cdr:spPr>
        <a:xfrm xmlns:a="http://schemas.openxmlformats.org/drawingml/2006/main" rot="5400000">
          <a:off x="6500858" y="285752"/>
          <a:ext cx="214314" cy="35719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0.79862</cdr:x>
      <cdr:y>0.13514</cdr:y>
    </cdr:from>
    <cdr:to>
      <cdr:x>0.82466</cdr:x>
      <cdr:y>0.14865</cdr:y>
    </cdr:to>
    <cdr:sp macro="" textlink="">
      <cdr:nvSpPr>
        <cdr:cNvPr id="22" name="Прямая со стрелкой 21"/>
        <cdr:cNvSpPr/>
      </cdr:nvSpPr>
      <cdr:spPr>
        <a:xfrm xmlns:a="http://schemas.openxmlformats.org/drawingml/2006/main" rot="10800000" flipV="1">
          <a:off x="6572296" y="714380"/>
          <a:ext cx="214314" cy="7143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0.18229</cdr:x>
      <cdr:y>0.5</cdr:y>
    </cdr:from>
    <cdr:to>
      <cdr:x>0.32986</cdr:x>
      <cdr:y>0.60811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1500198" y="2643206"/>
          <a:ext cx="1214446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0.06945</cdr:x>
      <cdr:y>0.44595</cdr:y>
    </cdr:from>
    <cdr:to>
      <cdr:x>0.24306</cdr:x>
      <cdr:y>0.62162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571505" y="2357454"/>
          <a:ext cx="1428760" cy="92869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0.01736</cdr:x>
      <cdr:y>0.87838</cdr:y>
    </cdr:from>
    <cdr:to>
      <cdr:x>0.24306</cdr:x>
      <cdr:y>0.91892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142876" y="4643470"/>
          <a:ext cx="185738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0.09632</cdr:x>
      <cdr:y>0.47561</cdr:y>
    </cdr:from>
    <cdr:to>
      <cdr:x>0.28897</cdr:x>
      <cdr:y>0.5875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85819" y="2718129"/>
          <a:ext cx="1571636" cy="6394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0.42032</cdr:x>
      <cdr:y>0.25</cdr:y>
    </cdr:from>
    <cdr:to>
      <cdr:x>0.56918</cdr:x>
      <cdr:y>0.3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429039" y="1428761"/>
          <a:ext cx="121442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372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7997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725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20.01.2025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9767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20.01.2025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035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20.01.2025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6519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20.01.2025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8394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20.01.2025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EA15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0068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20.01.2025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7410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20.01.2025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6437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20.01.2025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873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20.01.2025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4188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20.01.2025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9950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20.01.2025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823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20.01.2025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529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Коромысловское сельское поселение 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Коромысловское сельское поселение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8301037" cy="7143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</a:t>
            </a:r>
            <a:r>
              <a:rPr lang="ru-RU" sz="18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Коромысловское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сельское поселение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января 2025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года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1670955"/>
              </p:ext>
            </p:extLst>
          </p:nvPr>
        </p:nvGraphicFramePr>
        <p:xfrm>
          <a:off x="714375" y="1143000"/>
          <a:ext cx="8072438" cy="5035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316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AEFB3FF-F728-4C96-A0A2-E89BC40D4794}" type="slidenum">
              <a:rPr lang="ru-RU" altLang="ru-RU"/>
              <a:pPr/>
              <a:t>11</a:t>
            </a:fld>
            <a:endParaRPr lang="ru-RU" alt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86563" y="1268413"/>
            <a:ext cx="1928812" cy="28892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val="81048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-214338"/>
            <a:ext cx="8229600" cy="1143008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ctr"/>
            <a:r>
              <a:rPr lang="ru-RU" sz="2000" b="0" dirty="0" smtClean="0">
                <a:solidFill>
                  <a:srgbClr val="99FFCC"/>
                </a:solidFill>
              </a:rPr>
              <a:t>Структура и динамика расходов бюджета муниципального образования Коромысловское сельское поселение по разделам классификации расходов (тыс.руб.)</a:t>
            </a:r>
            <a:endParaRPr lang="ru-RU" sz="2000" b="0" dirty="0">
              <a:solidFill>
                <a:srgbClr val="99FFCC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0022278"/>
              </p:ext>
            </p:extLst>
          </p:nvPr>
        </p:nvGraphicFramePr>
        <p:xfrm>
          <a:off x="66725" y="1335431"/>
          <a:ext cx="9010549" cy="45708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2164"/>
                <a:gridCol w="1113075"/>
                <a:gridCol w="1205830"/>
                <a:gridCol w="1093975"/>
                <a:gridCol w="1170364"/>
                <a:gridCol w="1160407"/>
                <a:gridCol w="754734"/>
              </a:tblGrid>
              <a:tr h="1085457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01.01.2024г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01.01.2024г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01.01.2025г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01.01.2025г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23448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10803,4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10015,8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92,7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14203,1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12924,5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91,0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48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448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6372,1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5768,9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90,5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6156,7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4881,9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79,3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79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272,3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272,3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329,7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325,9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98,8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98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91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2246,0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2246,0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8286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3442,8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3258,4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94,6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5155,3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5155,3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9245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316,2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316,2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265,4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265,4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0767703"/>
              </p:ext>
            </p:extLst>
          </p:nvPr>
        </p:nvGraphicFramePr>
        <p:xfrm>
          <a:off x="571472" y="1643050"/>
          <a:ext cx="8229600" cy="5357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Коромысловское сельское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01.01.2025 </a:t>
            </a:r>
            <a:r>
              <a:rPr lang="ru-RU" sz="2800" b="1" dirty="0" smtClean="0">
                <a:solidFill>
                  <a:srgbClr val="FFFF00"/>
                </a:solidFill>
              </a:rPr>
              <a:t>г.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муниципального образования Коромысловское сельское поселение  на общегосударственные расходы на </a:t>
            </a:r>
            <a:r>
              <a:rPr lang="ru-RU" sz="2400" b="1" dirty="0" smtClean="0">
                <a:solidFill>
                  <a:srgbClr val="990099"/>
                </a:solidFill>
              </a:rPr>
              <a:t>01.01.2024-2025г.г</a:t>
            </a:r>
            <a:r>
              <a:rPr lang="ru-RU" sz="2400" b="1" dirty="0" smtClean="0">
                <a:solidFill>
                  <a:srgbClr val="990099"/>
                </a:solidFill>
              </a:rPr>
              <a:t>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2986397617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муниципального образования Коромысловское сельское поселение  на национальную оборону на </a:t>
            </a:r>
            <a:r>
              <a:rPr lang="ru-RU" sz="2400" b="1" dirty="0" smtClean="0">
                <a:solidFill>
                  <a:srgbClr val="990099"/>
                </a:solidFill>
              </a:rPr>
              <a:t>01.01.2024-2025г.г</a:t>
            </a:r>
            <a:r>
              <a:rPr lang="ru-RU" sz="2400" b="1" dirty="0" smtClean="0">
                <a:solidFill>
                  <a:srgbClr val="990099"/>
                </a:solidFill>
              </a:rPr>
              <a:t>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white"/>
              </a:solidFill>
            </a:endParaRPr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453210229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1379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муниципального образования Коромысловское сельское поселение  на национальную экономику на </a:t>
            </a:r>
            <a:r>
              <a:rPr lang="ru-RU" sz="2400" b="1" dirty="0" smtClean="0">
                <a:solidFill>
                  <a:srgbClr val="990099"/>
                </a:solidFill>
              </a:rPr>
              <a:t>01.01.2024-2025г.г</a:t>
            </a:r>
            <a:r>
              <a:rPr lang="ru-RU" sz="2400" b="1" dirty="0" smtClean="0">
                <a:solidFill>
                  <a:srgbClr val="990099"/>
                </a:solidFill>
              </a:rPr>
              <a:t>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white"/>
              </a:solidFill>
            </a:endParaRPr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2005189656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673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муниципального образования Коромысловское сельское поселение  на жилищно-коммунальное хозяйство на </a:t>
            </a:r>
            <a:r>
              <a:rPr lang="ru-RU" sz="2400" b="1" dirty="0" smtClean="0">
                <a:solidFill>
                  <a:srgbClr val="990099"/>
                </a:solidFill>
              </a:rPr>
              <a:t>01.01.2024-2025г.г</a:t>
            </a:r>
            <a:r>
              <a:rPr lang="ru-RU" sz="2400" b="1" dirty="0" smtClean="0">
                <a:solidFill>
                  <a:srgbClr val="990099"/>
                </a:solidFill>
              </a:rPr>
              <a:t>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white"/>
              </a:solidFill>
            </a:endParaRPr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1644466038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9935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муниципального образования Коромысловское сельское поселение  на социальную политику на </a:t>
            </a:r>
            <a:r>
              <a:rPr lang="ru-RU" sz="2400" b="1" dirty="0" smtClean="0">
                <a:solidFill>
                  <a:srgbClr val="990099"/>
                </a:solidFill>
              </a:rPr>
              <a:t>01.01.2024-2025г.г</a:t>
            </a:r>
            <a:r>
              <a:rPr lang="ru-RU" sz="2400" b="1" dirty="0" smtClean="0">
                <a:solidFill>
                  <a:srgbClr val="990099"/>
                </a:solidFill>
              </a:rPr>
              <a:t>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white"/>
              </a:solidFill>
            </a:endParaRPr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2342189441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2047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01.01.2025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7532866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8920342"/>
              </p:ext>
            </p:extLst>
          </p:nvPr>
        </p:nvGraphicFramePr>
        <p:xfrm>
          <a:off x="500034" y="1827627"/>
          <a:ext cx="8215370" cy="450059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29024"/>
                <a:gridCol w="2500330"/>
                <a:gridCol w="2286016"/>
              </a:tblGrid>
              <a:tr h="2243900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01.01.2024)</a:t>
                      </a:r>
                      <a:r>
                        <a:rPr lang="ru-RU" sz="15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endParaRPr lang="ru-RU" sz="15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01.01.2025)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5223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10339,5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14103,2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5223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10803,4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14203,1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5223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-463,9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-99,9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Коромысловское сельское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noFill/>
          <a:ln w="57150">
            <a:solidFill>
              <a:srgbClr val="00FFFF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    В муниципальном образовании </a:t>
            </a:r>
            <a:r>
              <a:rPr lang="ru-RU" sz="2800" dirty="0" err="1" smtClean="0"/>
              <a:t>Коромысловское</a:t>
            </a:r>
            <a:r>
              <a:rPr lang="ru-RU" sz="2800" dirty="0" smtClean="0"/>
              <a:t> сельское поселение в бюджете 2024 года запланирована реализация  1 программы.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Плановые назначения – </a:t>
            </a:r>
            <a:r>
              <a:rPr lang="ru-RU" sz="2800" dirty="0" smtClean="0"/>
              <a:t>7322,0 </a:t>
            </a:r>
            <a:r>
              <a:rPr lang="ru-RU" sz="2800" dirty="0" smtClean="0"/>
              <a:t>тыс. руб.</a:t>
            </a:r>
          </a:p>
          <a:p>
            <a:pPr algn="just"/>
            <a:r>
              <a:rPr lang="ru-RU" sz="2800" dirty="0" smtClean="0"/>
              <a:t>Исполнено на отчетную дату – </a:t>
            </a:r>
            <a:r>
              <a:rPr lang="ru-RU" sz="2800" dirty="0" smtClean="0"/>
              <a:t>7322,0 </a:t>
            </a:r>
            <a:r>
              <a:rPr lang="ru-RU" sz="2800" dirty="0" smtClean="0"/>
              <a:t>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«КОРОМЫСЛОВСКОЕ СЕЛЬСКОЕ ПОСЕЛЕНИЕ»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229600" cy="524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Исполнение плана                                    за январь-декабрь 20</a:t>
            </a:r>
            <a:r>
              <a:rPr lang="en-US" dirty="0" smtClean="0"/>
              <a:t>2</a:t>
            </a:r>
            <a:r>
              <a:rPr lang="ru-RU" dirty="0" smtClean="0"/>
              <a:t>4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4565618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январь-декабрь 2024 год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762392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Исполнение по налоговым и неналоговым доходам  бюджета МО «Коромысловское сельское поселение»                     за январь-декабрь 2024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787064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«Коромысловское сельское поселение»                                                                                       в разрезе доходных источников за январь-декабрь 2024г.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9640844"/>
              </p:ext>
            </p:extLst>
          </p:nvPr>
        </p:nvGraphicFramePr>
        <p:xfrm>
          <a:off x="428596" y="1214423"/>
          <a:ext cx="8358247" cy="5230216"/>
        </p:xfrm>
        <a:graphic>
          <a:graphicData uri="http://schemas.openxmlformats.org/drawingml/2006/table">
            <a:tbl>
              <a:tblPr/>
              <a:tblGrid>
                <a:gridCol w="5000660"/>
                <a:gridCol w="1214446"/>
                <a:gridCol w="1071570"/>
                <a:gridCol w="1071571"/>
              </a:tblGrid>
              <a:tr h="8016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01.01.2025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факт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на                             01.01.2025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924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2852,6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2883,0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101,1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7962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682,3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699,3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102,5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акцизы на нефтепродукты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293,3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293,4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125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506,0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510,6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1371,0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1379,7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1303,5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406,6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31,2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2914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297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70,7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70,7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0423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901,3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0,4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331,5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331,5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4156,1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3289,6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79,2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январь-декабрь 2024года                                                                   к уровню января-декабря 2023года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01.01.2024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01.01.2025года)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36828" y="4286267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3424,6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3289,6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928826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Снижение на 135,0 </a:t>
            </a:r>
            <a:r>
              <a:rPr lang="ru-RU" sz="1400" b="1" dirty="0" err="1" smtClean="0">
                <a:solidFill>
                  <a:schemeClr val="bg1"/>
                </a:solidFill>
              </a:rPr>
              <a:t>тыс.руб</a:t>
            </a:r>
            <a:r>
              <a:rPr lang="ru-RU" sz="1400" b="1" dirty="0" smtClean="0">
                <a:solidFill>
                  <a:schemeClr val="bg1"/>
                </a:solidFill>
              </a:rPr>
              <a:t>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Городс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3061</TotalTime>
  <Words>580</Words>
  <Application>Microsoft Office PowerPoint</Application>
  <PresentationFormat>Экран (4:3)</PresentationFormat>
  <Paragraphs>217</Paragraphs>
  <Slides>20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32" baseType="lpstr">
      <vt:lpstr>Arial</vt:lpstr>
      <vt:lpstr>Book Antiqua</vt:lpstr>
      <vt:lpstr>Calibri</vt:lpstr>
      <vt:lpstr>Georgia</vt:lpstr>
      <vt:lpstr>Lucida Sans</vt:lpstr>
      <vt:lpstr>Times New Roman</vt:lpstr>
      <vt:lpstr>Trebuchet MS</vt:lpstr>
      <vt:lpstr>Wingdings</vt:lpstr>
      <vt:lpstr>Wingdings 2</vt:lpstr>
      <vt:lpstr>Wingdings 3</vt:lpstr>
      <vt:lpstr>Апекс</vt:lpstr>
      <vt:lpstr>Городская</vt:lpstr>
      <vt:lpstr>Презентация PowerPoint</vt:lpstr>
      <vt:lpstr>Параметры бюджета муниципального образования Коромысловское сельское поселение</vt:lpstr>
      <vt:lpstr>Доходы бюджета муниципального образования «КОРОМЫСЛОВСКОЕ СЕЛЬСКОЕ ПОСЕЛЕНИЕ»</vt:lpstr>
      <vt:lpstr>Нормативы зачисления основных доходов в местные бюджеты</vt:lpstr>
      <vt:lpstr>Исполнение плана                                    за январь-декабрь 2024 года</vt:lpstr>
      <vt:lpstr>Факт поступления                                       за январь-декабрь 2024 год</vt:lpstr>
      <vt:lpstr>Исполнение по налоговым и неналоговым доходам  бюджета МО «Коромысловское сельское поселение»                     за январь-декабрь 2024 года</vt:lpstr>
      <vt:lpstr>Справка о выполнении плана поступления доходов бюджета муниципального образования «Коромысловское сельское поселение»                                                                                       в разрезе доходных источников за январь-декабрь 2024г.</vt:lpstr>
      <vt:lpstr>Презентация PowerPoint</vt:lpstr>
      <vt:lpstr>  Параметры расходов бюджета муниципального образования Коромысловское сельское поселение  </vt:lpstr>
      <vt:lpstr>Динамика расходов бюджета  муниципального образования Коромысловское сельское поселение на 01 января 2025 года</vt:lpstr>
      <vt:lpstr>Структура и динамика расходов бюджета муниципального образования Коромысловское сельское поселение по разделам классификации расходов (тыс.руб.)</vt:lpstr>
      <vt:lpstr>Структура расходов бюджета муниципального образования Коромысловское сельское поселение на 01.01.2025 г.</vt:lpstr>
      <vt:lpstr> Динамика расходов бюджета муниципального образования Коромысловское сельское поселение  на общегосударственные расходы на 01.01.2024-2025г.г.</vt:lpstr>
      <vt:lpstr> Динамика расходов бюджета муниципального образования Коромысловское сельское поселение  на национальную оборону на 01.01.2024-2025г.г.</vt:lpstr>
      <vt:lpstr> Динамика расходов бюджета муниципального образования Коромысловское сельское поселение  на национальную экономику на 01.01.2024-2025г.г.</vt:lpstr>
      <vt:lpstr> Динамика расходов бюджета муниципального образования Коромысловское сельское поселение  на жилищно-коммунальное хозяйство на 01.01.2024-2025г.г.</vt:lpstr>
      <vt:lpstr> Динамика расходов бюджета муниципального образования Коромысловское сельское поселение  на социальную политику на 01.01.2024-2025г.г.</vt:lpstr>
      <vt:lpstr>Соотношение сумм бюджетных ассигнований в рамках программ к сумме бюджетных ассигнований на 01.01.2025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dc:creator>Лена</dc:creator>
  <cp:lastModifiedBy>1</cp:lastModifiedBy>
  <cp:revision>433</cp:revision>
  <cp:lastPrinted>2024-05-13T11:38:06Z</cp:lastPrinted>
  <dcterms:modified xsi:type="dcterms:W3CDTF">2025-01-20T10:45:05Z</dcterms:modified>
</cp:coreProperties>
</file>