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2.xml" ContentType="application/vnd.openxmlformats-officedocument.drawingml.chartshape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6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3.xml" ContentType="application/vnd.openxmlformats-officedocument.drawingml.chartshap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7.xml" ContentType="application/vnd.openxmlformats-officedocument.drawingml.chart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58" r:id="rId1"/>
  </p:sldMasterIdLst>
  <p:notesMasterIdLst>
    <p:notesMasterId r:id="rId24"/>
  </p:notesMasterIdLst>
  <p:sldIdLst>
    <p:sldId id="299" r:id="rId2"/>
    <p:sldId id="313" r:id="rId3"/>
    <p:sldId id="314" r:id="rId4"/>
    <p:sldId id="315" r:id="rId5"/>
    <p:sldId id="321" r:id="rId6"/>
    <p:sldId id="322" r:id="rId7"/>
    <p:sldId id="323" r:id="rId8"/>
    <p:sldId id="324" r:id="rId9"/>
    <p:sldId id="325" r:id="rId10"/>
    <p:sldId id="278" r:id="rId11"/>
    <p:sldId id="329" r:id="rId12"/>
    <p:sldId id="283" r:id="rId13"/>
    <p:sldId id="284" r:id="rId14"/>
    <p:sldId id="327" r:id="rId15"/>
    <p:sldId id="330" r:id="rId16"/>
    <p:sldId id="335" r:id="rId17"/>
    <p:sldId id="331" r:id="rId18"/>
    <p:sldId id="294" r:id="rId19"/>
    <p:sldId id="333" r:id="rId20"/>
    <p:sldId id="334" r:id="rId21"/>
    <p:sldId id="326" r:id="rId22"/>
    <p:sldId id="32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99"/>
    <a:srgbClr val="66FFFF"/>
    <a:srgbClr val="990099"/>
    <a:srgbClr val="00FFFF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8" autoAdjust="0"/>
    <p:restoredTop sz="91286" autoAdjust="0"/>
  </p:normalViewPr>
  <p:slideViewPr>
    <p:cSldViewPr>
      <p:cViewPr varScale="1">
        <p:scale>
          <a:sx n="106" d="100"/>
          <a:sy n="106" d="100"/>
        </p:scale>
        <p:origin x="1386" y="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2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3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01.01.2025г.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01.01.2025г.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1.194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423200352"/>
        <c:axId val="423198720"/>
        <c:axId val="0"/>
      </c:bar3DChart>
      <c:catAx>
        <c:axId val="4232003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423198720"/>
        <c:crosses val="autoZero"/>
        <c:auto val="1"/>
        <c:lblAlgn val="ctr"/>
        <c:lblOffset val="100"/>
        <c:noMultiLvlLbl val="0"/>
      </c:catAx>
      <c:valAx>
        <c:axId val="42319872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42320035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layout>
        <c:manualLayout>
          <c:xMode val="edge"/>
          <c:yMode val="edge"/>
          <c:x val="0.42983413531642145"/>
          <c:y val="8.8105726872247676E-3"/>
        </c:manualLayout>
      </c:layout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35182</c:v>
                </c:pt>
                <c:pt idx="1">
                  <c:v>1765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383104889666571"/>
          <c:y val="7.0115685877237613E-2"/>
          <c:w val="0.8698676727909016"/>
          <c:h val="0.583126508104456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январь-декабрь 2024г.</c:v>
                </c:pt>
                <c:pt idx="1">
                  <c:v>Факт по налоговым доходам за январь-декабрь 2024г.</c:v>
                </c:pt>
                <c:pt idx="2">
                  <c:v>План по неналоговым доходам за январь-декабрь 2024г.</c:v>
                </c:pt>
                <c:pt idx="3">
                  <c:v>Факт по неналоговым доходам за январь-декабрь 2024г.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30623.5</c:v>
                </c:pt>
                <c:pt idx="1">
                  <c:v>35182</c:v>
                </c:pt>
                <c:pt idx="2">
                  <c:v>327.8</c:v>
                </c:pt>
                <c:pt idx="3">
                  <c:v>1765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423200896"/>
        <c:axId val="423206336"/>
      </c:barChart>
      <c:catAx>
        <c:axId val="4232008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23206336"/>
        <c:crosses val="autoZero"/>
        <c:auto val="1"/>
        <c:lblAlgn val="ctr"/>
        <c:lblOffset val="100"/>
        <c:noMultiLvlLbl val="0"/>
      </c:catAx>
      <c:valAx>
        <c:axId val="4232063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232008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2024(первоначальный план)</c:v>
                </c:pt>
                <c:pt idx="1">
                  <c:v>Уточнённый план на 01.01.2025 года</c:v>
                </c:pt>
                <c:pt idx="2">
                  <c:v>факт на 01.01.2025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36278.1</c:v>
                </c:pt>
                <c:pt idx="1">
                  <c:v>121682.4</c:v>
                </c:pt>
                <c:pt idx="2">
                  <c:v>116244.9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axId val="423201984"/>
        <c:axId val="423201440"/>
      </c:barChart>
      <c:catAx>
        <c:axId val="4232019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423201440"/>
        <c:crosses val="autoZero"/>
        <c:auto val="1"/>
        <c:lblAlgn val="ctr"/>
        <c:lblOffset val="100"/>
        <c:noMultiLvlLbl val="0"/>
      </c:catAx>
      <c:valAx>
        <c:axId val="423201440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42320198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16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1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2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4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5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6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7"/>
            <c:bubble3D val="0"/>
            <c:spPr>
              <a:solidFill>
                <a:schemeClr val="accent3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Lbls>
            <c:dLbl>
              <c:idx val="0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74CACFFD-D492-4EC8-96AA-E0F99B731341}" type="CATEGORYNAME">
                      <a:rPr lang="ru-RU"/>
                      <a:pPr>
                        <a:defRPr/>
                      </a:pPr>
                      <a:t>[ИМЯ КАТЕГОРИИ]</a:t>
                    </a:fld>
                    <a:r>
                      <a:rPr lang="ru-RU"/>
                      <a:t>
6,7%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0.11882716049382705"/>
                  <c:y val="-2.4023964945441159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dirty="0"/>
                      <a:t>Национальная оборона
0,3%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8480715952172644"/>
                      <c:h val="0.12472050859679612"/>
                    </c:manualLayout>
                  </c15:layout>
                </c:ext>
              </c:extLst>
            </c:dLbl>
            <c:dLbl>
              <c:idx val="2"/>
              <c:layout>
                <c:manualLayout>
                  <c:x val="0"/>
                  <c:y val="0.11771742823266095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27BCBE2B-FE47-4F81-8F74-F052F1C9D02F}" type="CATEGORYNAME">
                      <a:rPr lang="ru-RU"/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[ИМЯ КАТЕГОРИИ]</a:t>
                    </a:fld>
                    <a:r>
                      <a:rPr lang="ru-RU"/>
                      <a:t>
3,9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4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B818983B-C41F-4867-90F4-E95E3D67AE69}" type="CATEGORYNAME">
                      <a:rPr lang="ru-RU"/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[ИМЯ КАТЕГОРИИ]</a:t>
                    </a:fld>
                    <a:r>
                      <a:rPr lang="ru-RU"/>
                      <a:t>
83,5%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5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/>
                      <a:t>Культура
5%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/>
                      <a:t>Социальная политика
0,2%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8A2552A5-41F6-4634-959C-652697597FE9}" type="CATEGORYNAME">
                      <a:rPr lang="ru-RU"/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[ИМЯ КАТЕГОРИИ]</a:t>
                    </a:fld>
                    <a:r>
                      <a:rPr lang="ru-RU"/>
                      <a:t>
0,4%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Лист1!$A$2:$A$9</c:f>
              <c:strCache>
                <c:ptCount val="7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безопасность</c:v>
                </c:pt>
                <c:pt idx="3">
                  <c:v>Национальная экономика </c:v>
                </c:pt>
                <c:pt idx="4">
                  <c:v>Жилищно-коммунальное хозяйство</c:v>
                </c:pt>
                <c:pt idx="5">
                  <c:v>Культура</c:v>
                </c:pt>
                <c:pt idx="6">
                  <c:v>Социальная политика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5.7</c:v>
                </c:pt>
                <c:pt idx="1">
                  <c:v>0.2</c:v>
                </c:pt>
                <c:pt idx="2">
                  <c:v>0.1</c:v>
                </c:pt>
                <c:pt idx="3">
                  <c:v>21.7</c:v>
                </c:pt>
                <c:pt idx="4">
                  <c:v>67.2</c:v>
                </c:pt>
                <c:pt idx="5">
                  <c:v>5</c:v>
                </c:pt>
                <c:pt idx="6">
                  <c:v>0.1</c:v>
                </c:pt>
              </c:numCache>
            </c:numRef>
          </c:val>
        </c:ser>
        <c:dLbls>
          <c:dLblPos val="outEnd"/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820796352996674"/>
          <c:y val="0"/>
          <c:w val="0.59207522650748556"/>
          <c:h val="0.94567939254241473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accent1">
                  <a:shade val="76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1">
                  <a:tint val="77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330" b="1" i="0" u="none" strike="noStrike" kern="1200" baseline="0">
                    <a:solidFill>
                      <a:schemeClr val="tx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18823.5</c:v>
                </c:pt>
                <c:pt idx="1">
                  <c:v>93065.5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shade val="76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1">
                  <a:tint val="77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330" b="1" i="0" u="none" strike="noStrike" kern="1200" baseline="0">
                    <a:solidFill>
                      <a:schemeClr val="tx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tx2">
        <a:lumMod val="60000"/>
        <a:lumOff val="40000"/>
      </a:schemeClr>
    </a:soli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>
          <a:solidFill>
            <a:schemeClr val="tx2">
              <a:lumMod val="75000"/>
            </a:schemeClr>
          </a:solidFill>
        </a:defRPr>
      </a:pPr>
      <a:endParaRPr lang="ru-RU"/>
    </a:p>
  </c:txPr>
  <c:externalData r:id="rId3">
    <c:autoUpdate val="0"/>
  </c:externalData>
  <c:userShapes r:id="rId4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бюджетные ассигнования запланированные в рамках программ</c:v>
                </c:pt>
                <c:pt idx="1">
                  <c:v> 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100927.5</c:v>
                </c:pt>
                <c:pt idx="1">
                  <c:v>20540.2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0.39848</cdr:x>
      <cdr:y>0.37188</cdr:y>
    </cdr:from>
    <cdr:to>
      <cdr:x>0.52098</cdr:x>
      <cdr:y>0.52056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279308" y="1608139"/>
          <a:ext cx="1008112" cy="6429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/>
            <a:t>36947,0</a:t>
          </a:r>
        </a:p>
        <a:p xmlns:a="http://schemas.openxmlformats.org/drawingml/2006/main">
          <a:pPr algn="ctr"/>
          <a:r>
            <a:rPr lang="ru-RU" sz="1800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0.24306</cdr:x>
      <cdr:y>0.63053</cdr:y>
    </cdr:from>
    <cdr:to>
      <cdr:x>0.37327</cdr:x>
      <cdr:y>0.76374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000287" y="2726614"/>
          <a:ext cx="1071576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30951,3</a:t>
          </a:r>
        </a:p>
        <a:p xmlns:a="http://schemas.openxmlformats.org/drawingml/2006/main">
          <a:pPr algn="ctr"/>
          <a:r>
            <a:rPr lang="ru-RU" sz="1800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0.33854</cdr:x>
      <cdr:y>0.52703</cdr:y>
    </cdr:from>
    <cdr:to>
      <cdr:x>0.44965</cdr:x>
      <cdr:y>0.72906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786082" y="2786082"/>
          <a:ext cx="914391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0.05405</cdr:y>
    </cdr:from>
    <cdr:to>
      <cdr:x>0.42535</cdr:x>
      <cdr:y>0.16833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2357454" y="285752"/>
          <a:ext cx="1143009" cy="6041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0.8073</cdr:x>
      <cdr:y>0.28379</cdr:y>
    </cdr:from>
    <cdr:to>
      <cdr:x>0.98091</cdr:x>
      <cdr:y>0.35135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6643756" y="1500198"/>
          <a:ext cx="1428741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0.87674</cdr:x>
      <cdr:y>0.28379</cdr:y>
    </cdr:from>
    <cdr:to>
      <cdr:x>0.99653</cdr:x>
      <cdr:y>0.35135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7215238" y="1500199"/>
          <a:ext cx="985829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accent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 dirty="0">
            <a:solidFill>
              <a:schemeClr val="accent2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0.04167</cdr:y>
    </cdr:from>
    <cdr:to>
      <cdr:x>0.34783</cdr:x>
      <cdr:y>0.16667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1143008" y="214338"/>
          <a:ext cx="1714559" cy="6429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0.07005</cdr:x>
      <cdr:y>0.3875</cdr:y>
    </cdr:from>
    <cdr:to>
      <cdr:x>0.27146</cdr:x>
      <cdr:y>0.4875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571504" y="2214579"/>
          <a:ext cx="1643074" cy="5715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  <cdr:relSizeAnchor xmlns:cdr="http://schemas.openxmlformats.org/drawingml/2006/chartDrawing">
    <cdr:from>
      <cdr:x>0.42907</cdr:x>
      <cdr:y>0.4</cdr:y>
    </cdr:from>
    <cdr:to>
      <cdr:x>0.63048</cdr:x>
      <cdr:y>0.525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500423" y="2286016"/>
          <a:ext cx="1643135" cy="7143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6186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382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2288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>
                <a:solidFill>
                  <a:prstClr val="black"/>
                </a:solidFill>
              </a:rPr>
              <a:pPr/>
              <a:t>15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0625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>
                <a:solidFill>
                  <a:prstClr val="black"/>
                </a:solidFill>
              </a:rPr>
              <a:pPr/>
              <a:t>16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6977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>
                <a:solidFill>
                  <a:prstClr val="black"/>
                </a:solidFill>
              </a:rPr>
              <a:pPr/>
              <a:t>17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77992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>
                <a:solidFill>
                  <a:prstClr val="black"/>
                </a:solidFill>
              </a:rPr>
              <a:pPr/>
              <a:t>19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8090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>
                <a:solidFill>
                  <a:prstClr val="black"/>
                </a:solidFill>
              </a:rPr>
              <a:pPr/>
              <a:t>20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816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1051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552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61862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465961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4720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630501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7188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4524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515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158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573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938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89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635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891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319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34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74880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459" r:id="rId1"/>
    <p:sldLayoutId id="2147484460" r:id="rId2"/>
    <p:sldLayoutId id="2147484461" r:id="rId3"/>
    <p:sldLayoutId id="2147484462" r:id="rId4"/>
    <p:sldLayoutId id="2147484463" r:id="rId5"/>
    <p:sldLayoutId id="2147484464" r:id="rId6"/>
    <p:sldLayoutId id="2147484465" r:id="rId7"/>
    <p:sldLayoutId id="2147484466" r:id="rId8"/>
    <p:sldLayoutId id="2147484467" r:id="rId9"/>
    <p:sldLayoutId id="2147484468" r:id="rId10"/>
    <p:sldLayoutId id="2147484469" r:id="rId11"/>
    <p:sldLayoutId id="2147484470" r:id="rId12"/>
    <p:sldLayoutId id="2147484471" r:id="rId13"/>
    <p:sldLayoutId id="2147484472" r:id="rId14"/>
    <p:sldLayoutId id="2147484473" r:id="rId15"/>
    <p:sldLayoutId id="2147484474" r:id="rId16"/>
    <p:sldLayoutId id="214748447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Кузоватовское городское поселение 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Кузоватовское городское поселение</a:t>
            </a: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8301037" cy="71437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</a:t>
            </a:r>
            <a:r>
              <a:rPr lang="ru-RU" sz="18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Кузоватовское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городское поселение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января 2025 года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0044586"/>
              </p:ext>
            </p:extLst>
          </p:nvPr>
        </p:nvGraphicFramePr>
        <p:xfrm>
          <a:off x="142844" y="1142984"/>
          <a:ext cx="8858312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786563" y="1268413"/>
            <a:ext cx="1928812" cy="28892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Кузоватовское городское поселение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2456796"/>
              </p:ext>
            </p:extLst>
          </p:nvPr>
        </p:nvGraphicFramePr>
        <p:xfrm>
          <a:off x="285717" y="928670"/>
          <a:ext cx="8715438" cy="48141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827"/>
                <a:gridCol w="1111915"/>
                <a:gridCol w="1204573"/>
                <a:gridCol w="1092834"/>
                <a:gridCol w="1169144"/>
                <a:gridCol w="1159198"/>
                <a:gridCol w="753947"/>
              </a:tblGrid>
              <a:tr h="898855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01.01.2024г.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01.01.2024г.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01.01.2025г.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01.01.2025г.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40222,7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36639,2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91,1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121682,4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116244,9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6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7041,7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6375,7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90,5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9004,4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8987,3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234,3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91,7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214,7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90,8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53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95,2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5045,1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4976,4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98,6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4661,3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4248,5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91,1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21652,2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18823,5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86,9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96938,5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93065,5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96,0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001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10500,0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9500,0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90,5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234,2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234,1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349,0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234,1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67,1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Кузоватовское городское поселение на 01.01.2025 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7606454"/>
              </p:ext>
            </p:extLst>
          </p:nvPr>
        </p:nvGraphicFramePr>
        <p:xfrm>
          <a:off x="428596" y="1571612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1621174" y="2393145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01.01.2024 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год  (факт на 01.01.2025 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8987,3 </a:t>
            </a: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728331" y="4493423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6375,7</a:t>
            </a: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299835" y="3679029"/>
            <a:ext cx="1000132" cy="8215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3871471" y="4643446"/>
            <a:ext cx="1914975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2611,6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тыс.руб.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487088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Кузоватовское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городское поселение на 01.01.2024 -2025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на общегосударственные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расходы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01.01.2024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2024 год  (факт на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01.01.2025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года)</a:t>
            </a:r>
            <a:endParaRPr lang="ru-RU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195,0 </a:t>
            </a:r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C000"/>
              </a:solidFill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215,0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Снижение на </a:t>
            </a:r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20,0</a:t>
            </a:r>
            <a:r>
              <a:rPr lang="en-US" sz="1200" b="1" dirty="0" smtClean="0">
                <a:solidFill>
                  <a:srgbClr val="EEECE1">
                    <a:lumMod val="75000"/>
                  </a:srgbClr>
                </a:solidFill>
              </a:rPr>
              <a:t> </a:t>
            </a:r>
            <a:r>
              <a:rPr lang="ru-RU" sz="1200" b="1" dirty="0" err="1" smtClean="0">
                <a:solidFill>
                  <a:srgbClr val="EEECE1">
                    <a:lumMod val="75000"/>
                  </a:srgbClr>
                </a:solidFill>
              </a:rPr>
              <a:t>тыс.руб</a:t>
            </a:r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.</a:t>
            </a:r>
            <a:endParaRPr lang="ru-RU" sz="1200" b="1" dirty="0">
              <a:solidFill>
                <a:srgbClr val="EEECE1">
                  <a:lumMod val="75000"/>
                </a:srgb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487088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Кузоватовское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городское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01.01.2024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-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2025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г.г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 на национальную оборону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409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01.01.2024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2024 год  (факт на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01.01.2025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года)</a:t>
            </a:r>
            <a:endParaRPr lang="ru-RU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14,5 тыс. руб.</a:t>
            </a:r>
            <a:endParaRPr lang="ru-RU" b="1" dirty="0">
              <a:solidFill>
                <a:srgbClr val="FFC000"/>
              </a:solidFill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14,5 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EEECE1">
                  <a:lumMod val="75000"/>
                </a:srgb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487088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Кузоватовское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городское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01.01.2024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-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2025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г.г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 на национальную безопасность и правоохранительную деятельность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81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01.01.2024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2024 год  (факт на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01.01.2025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года)</a:t>
            </a:r>
            <a:endParaRPr lang="ru-RU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C000"/>
                </a:solidFill>
                <a:cs typeface="Times New Roman" pitchFamily="18" charset="0"/>
              </a:rPr>
              <a:t>4</a:t>
            </a:r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248,5</a:t>
            </a:r>
            <a:r>
              <a:rPr lang="en-US" b="1" dirty="0" smtClean="0">
                <a:solidFill>
                  <a:srgbClr val="FFC000"/>
                </a:solidFill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C000"/>
              </a:solidFill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4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976,4 тыс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Снижение  на </a:t>
            </a:r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727,9 </a:t>
            </a:r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тыс.руб.</a:t>
            </a:r>
            <a:endParaRPr lang="ru-RU" sz="1200" b="1" dirty="0">
              <a:solidFill>
                <a:srgbClr val="EEECE1">
                  <a:lumMod val="75000"/>
                </a:srgb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631104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Кузоватовское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городское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01.01.2024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-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2025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г.г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 на национальную экономику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23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90478"/>
            <a:ext cx="8286840" cy="1726354"/>
          </a:xfr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00B0F0"/>
                </a:solidFill>
              </a:rPr>
              <a:t/>
            </a:r>
            <a:br>
              <a:rPr lang="en-US" sz="2400" b="1" i="1" dirty="0" smtClean="0">
                <a:solidFill>
                  <a:srgbClr val="00B0F0"/>
                </a:solidFill>
              </a:rPr>
            </a:br>
            <a:r>
              <a:rPr lang="ru-RU" sz="1800" i="1" dirty="0" smtClean="0">
                <a:solidFill>
                  <a:srgbClr val="00B0F0"/>
                </a:solidFill>
              </a:rPr>
              <a:t>Динамика расходов бюджета муниципального образования Кузоватовское городское поселение  по разделу «Жилищно-коммунальное хозяйство» на  01.01.2024 -2025 г.г., тыс.руб.</a:t>
            </a:r>
            <a:r>
              <a:rPr lang="ru-RU" sz="2400" i="1" dirty="0" smtClean="0"/>
              <a:t/>
            </a:r>
            <a:br>
              <a:rPr lang="ru-RU" sz="2400" i="1" dirty="0" smtClean="0"/>
            </a:br>
            <a:endParaRPr lang="ru-RU" sz="2400" i="1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714348" y="5286388"/>
            <a:ext cx="792961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Диаграмма 16"/>
          <p:cNvGraphicFramePr/>
          <p:nvPr>
            <p:extLst>
              <p:ext uri="{D42A27DB-BD31-4B8C-83A1-F6EECF244321}">
                <p14:modId xmlns:p14="http://schemas.microsoft.com/office/powerpoint/2010/main" val="2074369443"/>
              </p:ext>
            </p:extLst>
          </p:nvPr>
        </p:nvGraphicFramePr>
        <p:xfrm>
          <a:off x="500034" y="2060848"/>
          <a:ext cx="8215402" cy="4797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01.01.2024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2024 год  (факт на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01.01.2025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года)</a:t>
            </a:r>
            <a:endParaRPr lang="ru-RU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C000"/>
                </a:solidFill>
                <a:cs typeface="Times New Roman" pitchFamily="18" charset="0"/>
              </a:rPr>
              <a:t>9</a:t>
            </a:r>
            <a:r>
              <a:rPr lang="en-US" b="1" dirty="0" smtClean="0">
                <a:solidFill>
                  <a:srgbClr val="FFC000"/>
                </a:solidFill>
                <a:cs typeface="Times New Roman" pitchFamily="18" charset="0"/>
              </a:rPr>
              <a:t>5</a:t>
            </a:r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00,0 тыс. руб.</a:t>
            </a:r>
            <a:endParaRPr lang="ru-RU" b="1" dirty="0">
              <a:solidFill>
                <a:srgbClr val="FFC000"/>
              </a:solidFill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6000,0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Увеличение на </a:t>
            </a:r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3500,0 </a:t>
            </a:r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тыс.руб.</a:t>
            </a:r>
            <a:endParaRPr lang="ru-RU" sz="1200" b="1" dirty="0">
              <a:solidFill>
                <a:srgbClr val="EEECE1">
                  <a:lumMod val="75000"/>
                </a:srgb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7"/>
            <a:ext cx="8229600" cy="1404961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Кузоватовское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городское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01.01.2024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-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2025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г.г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 на культуру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465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5" y="116632"/>
            <a:ext cx="8543955" cy="1584176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Кузоватовское городское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048473"/>
              </p:ext>
            </p:extLst>
          </p:nvPr>
        </p:nvGraphicFramePr>
        <p:xfrm>
          <a:off x="142845" y="1928802"/>
          <a:ext cx="8501122" cy="44291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93192"/>
                <a:gridCol w="2927385"/>
                <a:gridCol w="2880545"/>
              </a:tblGrid>
              <a:tr h="2208284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01.01.2024)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01.01.2025)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37146,0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118196,1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40222,7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121682,4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-3076,7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3486,3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01.01.2024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2024 год  (факт на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01.01.2025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года)</a:t>
            </a:r>
            <a:endParaRPr lang="ru-RU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234,1 </a:t>
            </a:r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C000"/>
              </a:solidFill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234,1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EEECE1">
                  <a:lumMod val="75000"/>
                </a:srgb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57200" y="316894"/>
            <a:ext cx="8229600" cy="152793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Кузоватовское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городское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01.01.2024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-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2025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г.г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 на социальную политику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8604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01.01.2025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6596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6555641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    </a:t>
            </a:r>
            <a:r>
              <a:rPr lang="ru-RU" sz="2800" i="1" dirty="0" smtClean="0"/>
              <a:t>В муниципальном образовании Кузоватовское городское поселение в бюджете 2024 года запланирована реализация  4 программ.</a:t>
            </a:r>
          </a:p>
          <a:p>
            <a:pPr algn="just"/>
            <a:endParaRPr lang="ru-RU" sz="2800" i="1" dirty="0" smtClean="0"/>
          </a:p>
          <a:p>
            <a:pPr algn="ctr"/>
            <a:r>
              <a:rPr lang="ru-RU" sz="2800" i="1" dirty="0" smtClean="0"/>
              <a:t>Плановые назначения –</a:t>
            </a:r>
            <a:r>
              <a:rPr lang="ru-RU" sz="2800" i="1" dirty="0" smtClean="0"/>
              <a:t>100927,5 </a:t>
            </a:r>
            <a:r>
              <a:rPr lang="ru-RU" sz="2800" i="1" dirty="0" smtClean="0"/>
              <a:t>тыс. руб.</a:t>
            </a:r>
          </a:p>
          <a:p>
            <a:pPr algn="ctr"/>
            <a:r>
              <a:rPr lang="ru-RU" sz="2800" i="1" dirty="0" smtClean="0"/>
              <a:t>Исполнено на отчетную дату – </a:t>
            </a:r>
            <a:r>
              <a:rPr lang="ru-RU" sz="2800" i="1" dirty="0" smtClean="0"/>
              <a:t>96665,0 </a:t>
            </a:r>
            <a:r>
              <a:rPr lang="ru-RU" sz="2800" i="1" dirty="0" smtClean="0"/>
              <a:t>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908720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«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Кузоватовское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городское поселение»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229600" cy="524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2" y="404664"/>
            <a:ext cx="8229600" cy="1524000"/>
          </a:xfrm>
          <a:solidFill>
            <a:srgbClr val="99FF99"/>
          </a:solidFill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Исполнение плана                                    за январь</a:t>
            </a:r>
            <a:r>
              <a:rPr lang="en-US" dirty="0" smtClean="0"/>
              <a:t>-</a:t>
            </a:r>
            <a:r>
              <a:rPr lang="ru-RU" dirty="0" smtClean="0"/>
              <a:t>декабрь 20</a:t>
            </a:r>
            <a:r>
              <a:rPr lang="en-US" dirty="0" smtClean="0"/>
              <a:t>2</a:t>
            </a:r>
            <a:r>
              <a:rPr lang="ru-RU" dirty="0" smtClean="0"/>
              <a:t>4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0241624"/>
              </p:ext>
            </p:extLst>
          </p:nvPr>
        </p:nvGraphicFramePr>
        <p:xfrm>
          <a:off x="502282" y="2060848"/>
          <a:ext cx="8229600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16632"/>
            <a:ext cx="8229600" cy="1524000"/>
          </a:xfrm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январь-декабрь 2024год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3892691"/>
              </p:ext>
            </p:extLst>
          </p:nvPr>
        </p:nvGraphicFramePr>
        <p:xfrm>
          <a:off x="533400" y="1916832"/>
          <a:ext cx="8229600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87072" cy="144016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dirty="0" smtClean="0"/>
              <a:t>Исполнение по налоговым и неналоговым доходам бюджета МО «Кузоватовское городское поселение»                        за январь-декабрь 2024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8709199"/>
              </p:ext>
            </p:extLst>
          </p:nvPr>
        </p:nvGraphicFramePr>
        <p:xfrm>
          <a:off x="107504" y="1772816"/>
          <a:ext cx="8784976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001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«Кузоватовское городское поселение»                                                                                                          в разрезе доходных источников за январь-декабрь 2024г.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1080283"/>
              </p:ext>
            </p:extLst>
          </p:nvPr>
        </p:nvGraphicFramePr>
        <p:xfrm>
          <a:off x="428596" y="1212044"/>
          <a:ext cx="8358247" cy="5169285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7906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01.01.2025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Факт на                             01.01.2025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bg1"/>
                          </a:solidFill>
                          <a:latin typeface="Arial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555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30623,5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35182,0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114,9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21395,5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24211,3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113,2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акцизы на нефтепродукты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3037,7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3543,1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116,6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715,6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715,4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3383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2690,0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3662,1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136,1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8897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2784,7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3050,1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109,5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327,8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1765,0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538,4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2189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1385,1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2387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9869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152,0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152,0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227,8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227,9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1536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30951,3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36947,0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119,4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январь-декабрь 2024года к уровню января-декабря 2023 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01.01.2024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01.01.2025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18431" y="4250537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30247,8  тыс. 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88887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36947,0 тыс. 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875951" y="4429132"/>
            <a:ext cx="1767620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Увеличение в сумме 6699,2  тыс. руб.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3622</TotalTime>
  <Words>857</Words>
  <Application>Microsoft Office PowerPoint</Application>
  <PresentationFormat>Экран (4:3)</PresentationFormat>
  <Paragraphs>257</Paragraphs>
  <Slides>22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Arial</vt:lpstr>
      <vt:lpstr>Calibri</vt:lpstr>
      <vt:lpstr>Century Gothic</vt:lpstr>
      <vt:lpstr>Times New Roman</vt:lpstr>
      <vt:lpstr>Wingdings 3</vt:lpstr>
      <vt:lpstr>Сектор</vt:lpstr>
      <vt:lpstr>Презентация PowerPoint</vt:lpstr>
      <vt:lpstr>Параметры бюджета муниципального образования Кузоватовское городское поселение</vt:lpstr>
      <vt:lpstr>Доходы бюджета муниципального образования «Кузоватовское городское поселение»</vt:lpstr>
      <vt:lpstr>Нормативы зачисления основных доходов в местные бюджеты</vt:lpstr>
      <vt:lpstr>Исполнение плана                                    за январь-декабрь 2024 года</vt:lpstr>
      <vt:lpstr>Факт поступления                                       за январь-декабрь 2024год</vt:lpstr>
      <vt:lpstr>Исполнение по налоговым и неналоговым доходам бюджета МО «Кузоватовское городское поселение»                        за январь-декабрь 2024 года</vt:lpstr>
      <vt:lpstr>Справка о выполнении плана поступления доходов бюджета муниципального образования «Кузоватовское городское поселение»                                                                                                          в разрезе доходных источников за январь-декабрь 2024г.</vt:lpstr>
      <vt:lpstr>Презентация PowerPoint</vt:lpstr>
      <vt:lpstr>  Параметры расходов бюджета муниципального образования Кузоватовское городское поселение</vt:lpstr>
      <vt:lpstr>Динамика расходов бюджета  муниципального образования Кузоватовское городское поселение на 01 января 2025 года</vt:lpstr>
      <vt:lpstr>Структура и динамика расходов бюджета муниципального образования Кузоватовское городское поселение по разделам классификации расходов (тыс.руб.)</vt:lpstr>
      <vt:lpstr>Структура расходов бюджета муниципального образования Кузоватовское городское поселение на 01.01.2025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 Динамика расходов бюджета муниципального образования Кузоватовское городское поселение  по разделу «Жилищно-коммунальное хозяйство» на  01.01.2024 -2025 г.г., тыс.руб. </vt:lpstr>
      <vt:lpstr>Презентация PowerPoint</vt:lpstr>
      <vt:lpstr>Презентация PowerPoint</vt:lpstr>
      <vt:lpstr>Соотношение сумм бюджетных ассигнований в рамках программ к сумме бюджетных ассигнований на 01.01.2025 года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570</cp:revision>
  <cp:lastPrinted>2024-05-13T11:59:59Z</cp:lastPrinted>
  <dcterms:modified xsi:type="dcterms:W3CDTF">2025-01-21T10:46:03Z</dcterms:modified>
</cp:coreProperties>
</file>