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drawings/drawing3.xml" ContentType="application/vnd.openxmlformats-officedocument.drawingml.chartshapes+xml"/>
  <Override PartName="/ppt/charts/chart7.xml" ContentType="application/vnd.openxmlformats-officedocument.drawingml.chart+xml"/>
  <Override PartName="/ppt/drawings/drawing4.xml" ContentType="application/vnd.openxmlformats-officedocument.drawingml.chartshapes+xml"/>
  <Override PartName="/ppt/charts/chart8.xml" ContentType="application/vnd.openxmlformats-officedocument.drawingml.chart+xml"/>
  <Override PartName="/ppt/drawings/drawing5.xml" ContentType="application/vnd.openxmlformats-officedocument.drawingml.chartshapes+xml"/>
  <Override PartName="/ppt/charts/chart9.xml" ContentType="application/vnd.openxmlformats-officedocument.drawingml.chart+xml"/>
  <Override PartName="/ppt/drawings/drawing6.xml" ContentType="application/vnd.openxmlformats-officedocument.drawingml.chartshapes+xml"/>
  <Override PartName="/ppt/charts/chart10.xml" ContentType="application/vnd.openxmlformats-officedocument.drawingml.chart+xml"/>
  <Override PartName="/ppt/drawings/drawing7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11.xml" ContentType="application/vnd.openxmlformats-officedocument.drawingml.chart+xml"/>
  <Override PartName="/ppt/drawings/drawing8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3"/>
  </p:notesMasterIdLst>
  <p:sldIdLst>
    <p:sldId id="299" r:id="rId3"/>
    <p:sldId id="313" r:id="rId4"/>
    <p:sldId id="316" r:id="rId5"/>
    <p:sldId id="317" r:id="rId6"/>
    <p:sldId id="318" r:id="rId7"/>
    <p:sldId id="319" r:id="rId8"/>
    <p:sldId id="320" r:id="rId9"/>
    <p:sldId id="321" r:id="rId10"/>
    <p:sldId id="322" r:id="rId11"/>
    <p:sldId id="278" r:id="rId12"/>
    <p:sldId id="327" r:id="rId13"/>
    <p:sldId id="283" r:id="rId14"/>
    <p:sldId id="284" r:id="rId15"/>
    <p:sldId id="315" r:id="rId16"/>
    <p:sldId id="328" r:id="rId17"/>
    <p:sldId id="329" r:id="rId18"/>
    <p:sldId id="330" r:id="rId19"/>
    <p:sldId id="331" r:id="rId20"/>
    <p:sldId id="323" r:id="rId21"/>
    <p:sldId id="32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99FFCC"/>
    <a:srgbClr val="66FFFF"/>
    <a:srgbClr val="990099"/>
    <a:srgbClr val="336699"/>
    <a:srgbClr val="009999"/>
    <a:srgbClr val="33CCCC"/>
    <a:srgbClr val="99FF99"/>
    <a:srgbClr val="9999FF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8" autoAdjust="0"/>
    <p:restoredTop sz="94000" autoAdjust="0"/>
  </p:normalViewPr>
  <p:slideViewPr>
    <p:cSldViewPr>
      <p:cViewPr varScale="1">
        <p:scale>
          <a:sx n="109" d="100"/>
          <a:sy n="109" d="100"/>
        </p:scale>
        <p:origin x="129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2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 на 01.05.2025г.</c:v>
                </c:pt>
              </c:strCache>
            </c:strRef>
          </c:tx>
          <c:spPr>
            <a:solidFill>
              <a:srgbClr val="FF66CC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на 01.05.2025г.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1.1000000000000001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-467268848"/>
        <c:axId val="-467266672"/>
        <c:axId val="0"/>
      </c:bar3DChart>
      <c:catAx>
        <c:axId val="-4672688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467266672"/>
        <c:crosses val="autoZero"/>
        <c:auto val="1"/>
        <c:lblAlgn val="ctr"/>
        <c:lblOffset val="100"/>
        <c:noMultiLvlLbl val="0"/>
      </c:catAx>
      <c:valAx>
        <c:axId val="-46726667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-4672688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0491044522212498"/>
          <c:y val="0.41440170198989446"/>
          <c:w val="0.28274387576552928"/>
          <c:h val="0.1653228808953946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073575462284133"/>
          <c:y val="2.4615212330433921E-2"/>
          <c:w val="0.59207522650748512"/>
          <c:h val="0.9456793925424139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58.3</c:v>
                </c:pt>
                <c:pt idx="1">
                  <c:v>62.1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в % к плану</a:t>
            </a:r>
          </a:p>
        </c:rich>
      </c:tx>
      <c:layout>
        <c:manualLayout>
          <c:xMode val="edge"/>
          <c:yMode val="edge"/>
          <c:x val="0.42677080295518632"/>
          <c:y val="2.3848169273178808E-2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тыс.руб.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 бюджетные ассигнования запланированные в рамках программ</c:v>
                </c:pt>
                <c:pt idx="1">
                  <c:v> бюджетные ассигнования запланированные на непрограммные мероприятия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2152.8000000000002</c:v>
                </c:pt>
                <c:pt idx="1">
                  <c:v>6802.7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ru-RU" dirty="0">
                <a:solidFill>
                  <a:schemeClr val="bg1"/>
                </a:solidFill>
              </a:rPr>
              <a:t>тыс.рублей</a:t>
            </a:r>
          </a:p>
        </c:rich>
      </c:tx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тыс.рублей</c:v>
                </c:pt>
              </c:strCache>
            </c:strRef>
          </c:tx>
          <c:spPr>
            <a:ln>
              <a:solidFill>
                <a:srgbClr val="66FF66"/>
              </a:solidFill>
            </a:ln>
          </c:spPr>
          <c:explosion val="25"/>
          <c:dPt>
            <c:idx val="0"/>
            <c:bubble3D val="0"/>
            <c:spPr>
              <a:solidFill>
                <a:srgbClr val="00B050"/>
              </a:solidFill>
              <a:ln>
                <a:solidFill>
                  <a:srgbClr val="66FF66"/>
                </a:solidFill>
              </a:ln>
            </c:spPr>
          </c:dPt>
          <c:dPt>
            <c:idx val="1"/>
            <c:bubble3D val="0"/>
            <c:spPr>
              <a:solidFill>
                <a:srgbClr val="FFC000"/>
              </a:solidFill>
              <a:ln>
                <a:solidFill>
                  <a:srgbClr val="66FF66"/>
                </a:solidFill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979.5</c:v>
                </c:pt>
                <c:pt idx="1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overlay val="0"/>
      <c:txPr>
        <a:bodyPr/>
        <a:lstStyle/>
        <a:p>
          <a:pPr>
            <a:defRPr sz="2400" baseline="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gradFill rotWithShape="1">
      <a:gsLst>
        <a:gs pos="0">
          <a:schemeClr val="accent5">
            <a:shade val="45000"/>
            <a:satMod val="155000"/>
          </a:schemeClr>
        </a:gs>
        <a:gs pos="60000">
          <a:schemeClr val="accent5">
            <a:shade val="95000"/>
            <a:satMod val="150000"/>
          </a:schemeClr>
        </a:gs>
        <a:gs pos="100000">
          <a:schemeClr val="accent5">
            <a:tint val="87000"/>
            <a:satMod val="250000"/>
          </a:schemeClr>
        </a:gs>
      </a:gsLst>
      <a:lin ang="16200000" scaled="0"/>
    </a:gradFill>
    <a:ln w="9525" cap="flat" cmpd="sng" algn="ctr">
      <a:solidFill>
        <a:schemeClr val="accent5">
          <a:satMod val="150000"/>
        </a:schemeClr>
      </a:solidFill>
      <a:prstDash val="solid"/>
    </a:ln>
    <a:effectLst>
      <a:outerShdw blurRad="65500" dist="38100" dir="5400000" rotWithShape="0">
        <a:srgbClr val="000000">
          <a:alpha val="40000"/>
        </a:srgbClr>
      </a:outerShdw>
    </a:effectLst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315701856712335"/>
          <c:y val="4.4861391929187942E-2"/>
          <c:w val="0.8698676727909016"/>
          <c:h val="0.583126508104458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0FFFF"/>
            </a:solidFill>
          </c:spPr>
          <c:invertIfNegative val="0"/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План по налоговым доходам за январь-апрель 2025г.</c:v>
                </c:pt>
                <c:pt idx="1">
                  <c:v>Факт по налоговым доходам за январь-апрель 2025г.</c:v>
                </c:pt>
                <c:pt idx="2">
                  <c:v>План по неналоговым доходам за январь-апрель 2025г.</c:v>
                </c:pt>
                <c:pt idx="3">
                  <c:v>Факт по неналоговым доходам за январь-апрель 2025г.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890.7</c:v>
                </c:pt>
                <c:pt idx="1">
                  <c:v>979.5</c:v>
                </c:pt>
                <c:pt idx="3">
                  <c:v>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479139936"/>
        <c:axId val="-2128995488"/>
      </c:barChart>
      <c:catAx>
        <c:axId val="-4791399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2128995488"/>
        <c:crosses val="autoZero"/>
        <c:auto val="1"/>
        <c:lblAlgn val="ctr"/>
        <c:lblOffset val="100"/>
        <c:noMultiLvlLbl val="0"/>
      </c:catAx>
      <c:valAx>
        <c:axId val="-21289954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4791399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180"/>
      <c:depthPercent val="9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  <a:scene3d>
          <a:camera prst="orthographicFront"/>
          <a:lightRig rig="threePt" dir="t"/>
        </a:scene3d>
        <a:sp3d/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2025 (первоначальный план)</c:v>
                </c:pt>
                <c:pt idx="1">
                  <c:v>Уточнённый план на 01.05.2025 года</c:v>
                </c:pt>
                <c:pt idx="2">
                  <c:v>факт на 01.05.2025 года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9146.2000000000007</c:v>
                </c:pt>
                <c:pt idx="1">
                  <c:v>9354.4</c:v>
                </c:pt>
                <c:pt idx="2">
                  <c:v>1924.4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one"/>
        <c:axId val="-2128998208"/>
        <c:axId val="-2128997664"/>
        <c:axId val="0"/>
      </c:bar3DChart>
      <c:catAx>
        <c:axId val="-2128998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0" i="0" baseline="0"/>
            </a:pPr>
            <a:endParaRPr lang="ru-RU"/>
          </a:p>
        </c:txPr>
        <c:crossAx val="-2128997664"/>
        <c:crosses val="autoZero"/>
        <c:auto val="1"/>
        <c:lblAlgn val="ctr"/>
        <c:lblOffset val="100"/>
        <c:tickMarkSkip val="2"/>
        <c:noMultiLvlLbl val="0"/>
      </c:catAx>
      <c:valAx>
        <c:axId val="-2128997664"/>
        <c:scaling>
          <c:orientation val="minMax"/>
          <c:min val="0"/>
        </c:scaling>
        <c:delete val="0"/>
        <c:axPos val="l"/>
        <c:majorGridlines/>
        <c:numFmt formatCode="#\ ##0.0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589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-2128998208"/>
        <c:crosses val="autoZero"/>
        <c:crossBetween val="between"/>
      </c:valAx>
      <c:spPr>
        <a:noFill/>
        <a:ln w="25383">
          <a:noFill/>
        </a:ln>
      </c:spPr>
    </c:plotArea>
    <c:plotVisOnly val="1"/>
    <c:dispBlanksAs val="gap"/>
    <c:showDLblsOverMax val="0"/>
  </c:chart>
  <c:txPr>
    <a:bodyPr/>
    <a:lstStyle/>
    <a:p>
      <a:pPr>
        <a:defRPr sz="175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1"/>
          <c:dPt>
            <c:idx val="0"/>
            <c:bubble3D val="0"/>
            <c:spPr>
              <a:solidFill>
                <a:schemeClr val="accent1">
                  <a:alpha val="90000"/>
                </a:schemeClr>
              </a:solidFill>
              <a:ln w="19050">
                <a:solidFill>
                  <a:schemeClr val="accent1"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75000"/>
                  </a:schemeClr>
                </a:contourClr>
              </a:sp3d>
            </c:spPr>
          </c:dPt>
          <c:dPt>
            <c:idx val="1"/>
            <c:bubble3D val="0"/>
            <c:spPr>
              <a:solidFill>
                <a:schemeClr val="accent2">
                  <a:alpha val="90000"/>
                </a:schemeClr>
              </a:solidFill>
              <a:ln w="19050">
                <a:solidFill>
                  <a:schemeClr val="accent2">
                    <a:lumMod val="75000"/>
                  </a:schemeClr>
                </a:solidFill>
              </a:ln>
              <a:effectLst>
                <a:innerShdw blurRad="114300">
                  <a:schemeClr val="accent2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2">
                    <a:lumMod val="75000"/>
                  </a:schemeClr>
                </a:contourClr>
              </a:sp3d>
            </c:spPr>
          </c:dPt>
          <c:dPt>
            <c:idx val="2"/>
            <c:bubble3D val="0"/>
            <c:spPr>
              <a:solidFill>
                <a:schemeClr val="accent3">
                  <a:alpha val="90000"/>
                </a:schemeClr>
              </a:solidFill>
              <a:ln w="19050">
                <a:solidFill>
                  <a:schemeClr val="accent3">
                    <a:lumMod val="75000"/>
                  </a:schemeClr>
                </a:solidFill>
              </a:ln>
              <a:effectLst>
                <a:innerShdw blurRad="114300">
                  <a:schemeClr val="accent3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3">
                    <a:lumMod val="75000"/>
                  </a:schemeClr>
                </a:contourClr>
              </a:sp3d>
            </c:spPr>
          </c:dPt>
          <c:dPt>
            <c:idx val="3"/>
            <c:bubble3D val="0"/>
            <c:spPr>
              <a:solidFill>
                <a:schemeClr val="accent4">
                  <a:alpha val="90000"/>
                </a:schemeClr>
              </a:solidFill>
              <a:ln w="19050">
                <a:solidFill>
                  <a:schemeClr val="accent4">
                    <a:lumMod val="75000"/>
                  </a:schemeClr>
                </a:solidFill>
              </a:ln>
              <a:effectLst>
                <a:innerShdw blurRad="114300">
                  <a:schemeClr val="accent4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4">
                    <a:lumMod val="75000"/>
                  </a:schemeClr>
                </a:contourClr>
              </a:sp3d>
            </c:spPr>
          </c:dPt>
          <c:dPt>
            <c:idx val="4"/>
            <c:bubble3D val="0"/>
            <c:spPr>
              <a:solidFill>
                <a:schemeClr val="accent5">
                  <a:alpha val="90000"/>
                </a:schemeClr>
              </a:solidFill>
              <a:ln w="19050">
                <a:solidFill>
                  <a:schemeClr val="accent5">
                    <a:lumMod val="75000"/>
                  </a:schemeClr>
                </a:solidFill>
              </a:ln>
              <a:effectLst>
                <a:innerShdw blurRad="114300">
                  <a:schemeClr val="accent5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5">
                    <a:lumMod val="75000"/>
                  </a:schemeClr>
                </a:contourClr>
              </a:sp3d>
            </c:spPr>
          </c:dPt>
          <c:dPt>
            <c:idx val="5"/>
            <c:bubble3D val="0"/>
            <c:spPr>
              <a:solidFill>
                <a:schemeClr val="accent6">
                  <a:alpha val="90000"/>
                </a:schemeClr>
              </a:solidFill>
              <a:ln w="19050">
                <a:solidFill>
                  <a:schemeClr val="accent6">
                    <a:lumMod val="75000"/>
                  </a:schemeClr>
                </a:solidFill>
              </a:ln>
              <a:effectLst>
                <a:innerShdw blurRad="114300">
                  <a:schemeClr val="accent6"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6">
                    <a:lumMod val="75000"/>
                  </a:schemeClr>
                </a:contourClr>
              </a:sp3d>
            </c:spPr>
          </c:dPt>
          <c:dPt>
            <c:idx val="6"/>
            <c:bubble3D val="0"/>
            <c:spPr>
              <a:solidFill>
                <a:schemeClr val="accent1">
                  <a:lumMod val="60000"/>
                  <a:alpha val="90000"/>
                </a:schemeClr>
              </a:solidFill>
              <a:ln w="19050">
                <a:solidFill>
                  <a:schemeClr val="accent1">
                    <a:lumMod val="60000"/>
                    <a:lumMod val="75000"/>
                  </a:schemeClr>
                </a:solidFill>
              </a:ln>
              <a:effectLst>
                <a:innerShdw blurRad="114300">
                  <a:schemeClr val="accent1">
                    <a:lumMod val="60000"/>
                    <a:lumMod val="75000"/>
                  </a:schemeClr>
                </a:innerShdw>
              </a:effectLst>
              <a:scene3d>
                <a:camera prst="orthographicFront"/>
                <a:lightRig rig="threePt" dir="t"/>
              </a:scene3d>
              <a:sp3d contourW="19050" prstMaterial="flat">
                <a:contourClr>
                  <a:schemeClr val="accent1">
                    <a:lumMod val="60000"/>
                    <a:lumMod val="75000"/>
                  </a:schemeClr>
                </a:contourClr>
              </a:sp3d>
            </c:spPr>
          </c:dPt>
          <c:dLbls>
            <c:dLbl>
              <c:idx val="0"/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/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1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4530365995917177"/>
                  <c:y val="-1.7935632848099209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2"/>
                  </a:solidFill>
                  <a:round/>
                </a:ln>
                <a:effectLst>
                  <a:outerShdw blurRad="50800" dist="38100" dir="2700000" algn="tl" rotWithShape="0">
                    <a:schemeClr val="accent2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2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6.6829250510352864E-2"/>
                  <c:y val="-0.13836507568554857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3"/>
                  </a:solidFill>
                  <a:round/>
                </a:ln>
                <a:effectLst>
                  <a:outerShdw blurRad="50800" dist="38100" dir="2700000" algn="tl" rotWithShape="0">
                    <a:schemeClr val="accent3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3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6.4453679401185945E-2"/>
                  <c:y val="5.6074982651545388E-3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4"/>
                  </a:solidFill>
                  <a:round/>
                </a:ln>
                <a:effectLst>
                  <a:outerShdw blurRad="50800" dist="38100" dir="2700000" algn="tl" rotWithShape="0">
                    <a:schemeClr val="accent4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4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5884368620589377E-3"/>
                  <c:y val="1.3028791901790012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5"/>
                  </a:solidFill>
                  <a:round/>
                </a:ln>
                <a:effectLst>
                  <a:outerShdw blurRad="50800" dist="38100" dir="2700000" algn="tl" rotWithShape="0">
                    <a:schemeClr val="accent5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5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0.11990145329056084"/>
                  <c:y val="0.18317840109029299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6"/>
                  </a:solidFill>
                  <a:round/>
                </a:ln>
                <a:effectLst>
                  <a:outerShdw blurRad="50800" dist="38100" dir="2700000" algn="tl" rotWithShape="0">
                    <a:schemeClr val="accent6"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6"/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0.10348084961602022"/>
                  <c:y val="5.2496478982333498E-2"/>
                </c:manualLayout>
              </c:layout>
              <c:spPr>
                <a:solidFill>
                  <a:schemeClr val="lt1">
                    <a:alpha val="90000"/>
                  </a:schemeClr>
                </a:solidFill>
                <a:ln w="12700" cap="flat" cmpd="sng" algn="ctr">
                  <a:solidFill>
                    <a:schemeClr val="accent1">
                      <a:lumMod val="60000"/>
                    </a:schemeClr>
                  </a:solidFill>
                  <a:round/>
                </a:ln>
                <a:effectLst>
                  <a:outerShdw blurRad="50800" dist="38100" dir="2700000" algn="tl" rotWithShape="0">
                    <a:schemeClr val="accent1">
                      <a:lumMod val="60000"/>
                      <a:lumMod val="75000"/>
                      <a:alpha val="40000"/>
                    </a:scheme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0" i="0" u="none" strike="noStrike" kern="1200" baseline="0">
                      <a:solidFill>
                        <a:schemeClr val="accent1">
                          <a:lumMod val="60000"/>
                        </a:schemeClr>
                      </a:solidFill>
                      <a:effectLst/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prstClr val="white">
                  <a:alpha val="90000"/>
                </a:prstClr>
              </a:solidFill>
              <a:ln w="12700" cap="flat" cmpd="sng" algn="ctr">
                <a:solidFill>
                  <a:srgbClr val="4F81BD"/>
                </a:solidFill>
                <a:round/>
              </a:ln>
              <a:effectLst>
                <a:outerShdw blurRad="50800" dist="38100" dir="2700000" algn="tl" rotWithShape="0">
                  <a:srgbClr val="4F81BD">
                    <a:lumMod val="75000"/>
                    <a:alpha val="40000"/>
                  </a:srgbClr>
                </a:outerShdw>
              </a:effectLst>
            </c:sp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1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расходы</c:v>
                </c:pt>
                <c:pt idx="1">
                  <c:v>Национальная оборона</c:v>
                </c:pt>
                <c:pt idx="2">
                  <c:v>Национальная безопасность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Культура, кинематография</c:v>
                </c:pt>
                <c:pt idx="6">
                  <c:v>Социальная политика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68.2</c:v>
                </c:pt>
                <c:pt idx="1">
                  <c:v>4.0999999999999996</c:v>
                </c:pt>
                <c:pt idx="2">
                  <c:v>0.2</c:v>
                </c:pt>
                <c:pt idx="3">
                  <c:v>19.100000000000001</c:v>
                </c:pt>
                <c:pt idx="4">
                  <c:v>5.7</c:v>
                </c:pt>
                <c:pt idx="5">
                  <c:v>0.5</c:v>
                </c:pt>
                <c:pt idx="6">
                  <c:v>2.2000000000000002</c:v>
                </c:pt>
              </c:numCache>
            </c:numRef>
          </c:val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073575462284133"/>
          <c:y val="2.4615212330433921E-2"/>
          <c:w val="0.59207522650748512"/>
          <c:h val="0.9456793925424139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1413.6</c:v>
                </c:pt>
                <c:pt idx="1">
                  <c:v>1781.1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073575462284133"/>
          <c:y val="2.4615212330433921E-2"/>
          <c:w val="0.59207522650748512"/>
          <c:h val="0.9456793925424139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94.4</c:v>
                </c:pt>
                <c:pt idx="1">
                  <c:v>106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073575462284133"/>
          <c:y val="2.4615212330433921E-2"/>
          <c:w val="0.59207522650748512"/>
          <c:h val="0.9456793925424139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750</c:v>
                </c:pt>
                <c:pt idx="1">
                  <c:v>491.6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073575462284133"/>
          <c:y val="2.4615212330433921E-2"/>
          <c:w val="0.59207522650748512"/>
          <c:h val="0.9456793925424139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129.9</c:v>
                </c:pt>
                <c:pt idx="1">
                  <c:v>188.4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3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8100" tIns="19050" rIns="38100" bIns="19050" anchor="ctr" anchorCtr="1">
      <a:spAutoFit/>
    </cs:bodyPr>
  </cs:dataLabel>
  <cs:dataLabelCallout>
    <cs:lnRef idx="0">
      <cs:styleClr val="auto"/>
    </cs:lnRef>
    <cs:fillRef idx="0"/>
    <cs:effectRef idx="0">
      <cs:styleClr val="auto"/>
    </cs:effectRef>
    <cs:fontRef idx="minor">
      <cs:styleClr val="auto"/>
    </cs:fontRef>
    <cs:spPr>
      <a:solidFill>
        <a:schemeClr val="lt1">
          <a:alpha val="90000"/>
        </a:schemeClr>
      </a:solidFill>
      <a:ln w="12700" cap="flat" cmpd="sng" algn="ctr">
        <a:solidFill>
          <a:schemeClr val="phClr"/>
        </a:solidFill>
        <a:round/>
      </a:ln>
      <a:effectLst>
        <a:outerShdw blurRad="50800" dist="38100" dir="2700000" algn="tl" rotWithShape="0">
          <a:schemeClr val="phClr">
            <a:lumMod val="75000"/>
            <a:alpha val="40000"/>
          </a:schemeClr>
        </a:outerShdw>
      </a:effectLst>
    </cs:spPr>
    <cs:defRPr sz="1330" b="0" i="0" u="none" strike="noStrike" kern="1200" baseline="0">
      <a:effectLst/>
    </cs:defRPr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tx1"/>
    </cs:fontRef>
    <cs:spPr>
      <a:solidFill>
        <a:schemeClr val="phClr">
          <a:alpha val="90000"/>
        </a:schemeClr>
      </a:solidFill>
      <a:ln w="19050">
        <a:solidFill>
          <a:schemeClr val="phClr">
            <a:lumMod val="75000"/>
          </a:schemeClr>
        </a:solidFill>
      </a:ln>
      <a:effectLst>
        <a:innerShdw blurRad="114300">
          <a:schemeClr val="phClr">
            <a:lumMod val="75000"/>
          </a:schemeClr>
        </a:innerShdw>
      </a:effectLst>
      <a:scene3d>
        <a:camera prst="orthographicFront"/>
        <a:lightRig rig="threePt" dir="t"/>
      </a:scene3d>
      <a:sp3d contourW="19050" prstMaterial="flat">
        <a:contourClr>
          <a:schemeClr val="accent4">
            <a:lumMod val="75000"/>
          </a:schemeClr>
        </a:contourClr>
      </a:sp3d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0.39848</cdr:x>
      <cdr:y>0.37188</cdr:y>
    </cdr:from>
    <cdr:to>
      <cdr:x>0.52098</cdr:x>
      <cdr:y>0.52056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279308" y="1608139"/>
          <a:ext cx="1008112" cy="6429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/>
            <a:t>980,1</a:t>
          </a:r>
        </a:p>
        <a:p xmlns:a="http://schemas.openxmlformats.org/drawingml/2006/main">
          <a:pPr algn="ctr"/>
          <a:r>
            <a:rPr lang="ru-RU" sz="1800" dirty="0" smtClean="0"/>
            <a:t>тыс.руб.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0.26723</cdr:x>
      <cdr:y>0.63053</cdr:y>
    </cdr:from>
    <cdr:to>
      <cdr:x>0.38098</cdr:x>
      <cdr:y>0.84252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199188" y="2726614"/>
          <a:ext cx="936104" cy="9167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800" b="1" dirty="0" smtClean="0"/>
            <a:t>890,7</a:t>
          </a:r>
          <a:endParaRPr lang="ru-RU" sz="18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0.28298</cdr:x>
      <cdr:y>0.48299</cdr:y>
    </cdr:from>
    <cdr:to>
      <cdr:x>0.3941</cdr:x>
      <cdr:y>0.68502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328850" y="218599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0.32639</cdr:x>
      <cdr:y>0.54613</cdr:y>
    </cdr:from>
    <cdr:to>
      <cdr:x>0.4375</cdr:x>
      <cdr:y>0.74816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686040" y="247174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0.2257</cdr:x>
      <cdr:y>0.04286</cdr:y>
    </cdr:from>
    <cdr:to>
      <cdr:x>0.36459</cdr:x>
      <cdr:y>0.15714</cdr:y>
    </cdr:to>
    <cdr:sp macro="" textlink="">
      <cdr:nvSpPr>
        <cdr:cNvPr id="11" name="TextBox 10"/>
        <cdr:cNvSpPr txBox="1"/>
      </cdr:nvSpPr>
      <cdr:spPr>
        <a:xfrm xmlns:a="http://schemas.openxmlformats.org/drawingml/2006/main" flipV="1">
          <a:off x="1857388" y="214314"/>
          <a:ext cx="1143009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0.50868</cdr:x>
      <cdr:y>0.13574</cdr:y>
    </cdr:from>
    <cdr:to>
      <cdr:x>0.57813</cdr:x>
      <cdr:y>0.21466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4186238" y="614354"/>
          <a:ext cx="571504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0.51736</cdr:x>
      <cdr:y>0.11996</cdr:y>
    </cdr:from>
    <cdr:to>
      <cdr:x>0.57639</cdr:x>
      <cdr:y>0.21466</cdr:y>
    </cdr:to>
    <cdr:sp macro="" textlink="">
      <cdr:nvSpPr>
        <cdr:cNvPr id="17" name="TextBox 16"/>
        <cdr:cNvSpPr txBox="1"/>
      </cdr:nvSpPr>
      <cdr:spPr>
        <a:xfrm xmlns:a="http://schemas.openxmlformats.org/drawingml/2006/main" flipV="1">
          <a:off x="4257676" y="542916"/>
          <a:ext cx="485772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0.27778</cdr:x>
      <cdr:y>1.89165E-7</cdr:y>
    </cdr:from>
    <cdr:to>
      <cdr:x>0.39063</cdr:x>
      <cdr:y>0.08108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286016" y="1"/>
          <a:ext cx="928694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0.29514</cdr:x>
      <cdr:y>0</cdr:y>
    </cdr:from>
    <cdr:to>
      <cdr:x>0.43403</cdr:x>
      <cdr:y>0.06628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428892" y="0"/>
          <a:ext cx="1143009" cy="3551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0.27778</cdr:x>
      <cdr:y>0.02703</cdr:y>
    </cdr:from>
    <cdr:to>
      <cdr:x>0.59896</cdr:x>
      <cdr:y>0.08109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2286016" y="142876"/>
          <a:ext cx="2643183" cy="2857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b="1" dirty="0" smtClean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0.18229</cdr:x>
      <cdr:y>0.5</cdr:y>
    </cdr:from>
    <cdr:to>
      <cdr:x>0.32986</cdr:x>
      <cdr:y>0.60811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1500198" y="2643206"/>
          <a:ext cx="1214446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0.06945</cdr:x>
      <cdr:y>0.44595</cdr:y>
    </cdr:from>
    <cdr:to>
      <cdr:x>0.24306</cdr:x>
      <cdr:y>0.62162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571505" y="2357454"/>
          <a:ext cx="1428760" cy="9286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0.01736</cdr:x>
      <cdr:y>0.87838</cdr:y>
    </cdr:from>
    <cdr:to>
      <cdr:x>0.24306</cdr:x>
      <cdr:y>0.91892</cdr:y>
    </cdr:to>
    <cdr:sp macro="" textlink="">
      <cdr:nvSpPr>
        <cdr:cNvPr id="33" name="TextBox 32"/>
        <cdr:cNvSpPr txBox="1"/>
      </cdr:nvSpPr>
      <cdr:spPr>
        <a:xfrm xmlns:a="http://schemas.openxmlformats.org/drawingml/2006/main">
          <a:off x="142876" y="4643470"/>
          <a:ext cx="1857388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0.21094</cdr:x>
      <cdr:y>0.54493</cdr:y>
    </cdr:from>
    <cdr:to>
      <cdr:x>0.36094</cdr:x>
      <cdr:y>0.76993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85884" y="221457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0.08696</cdr:x>
      <cdr:y>0.48611</cdr:y>
    </cdr:from>
    <cdr:to>
      <cdr:x>0.26766</cdr:x>
      <cdr:y>0.55642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14380" y="2500330"/>
          <a:ext cx="1484571" cy="3616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0.3913</cdr:x>
      <cdr:y>0.47222</cdr:y>
    </cdr:from>
    <cdr:to>
      <cdr:x>0.60944</cdr:x>
      <cdr:y>0.52496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214687" y="2428881"/>
          <a:ext cx="1792108" cy="2712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0.55079</cdr:x>
      <cdr:y>0.54493</cdr:y>
    </cdr:from>
    <cdr:to>
      <cdr:x>0.57422</cdr:x>
      <cdr:y>0.55618</cdr:y>
    </cdr:to>
    <cdr:sp macro="" textlink="">
      <cdr:nvSpPr>
        <cdr:cNvPr id="7" name="TextBox 6"/>
        <cdr:cNvSpPr txBox="1"/>
      </cdr:nvSpPr>
      <cdr:spPr>
        <a:xfrm xmlns:a="http://schemas.openxmlformats.org/drawingml/2006/main" flipH="1" flipV="1">
          <a:off x="3357586" y="2214577"/>
          <a:ext cx="142876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0.54783</cdr:x>
      <cdr:y>0.45833</cdr:y>
    </cdr:from>
    <cdr:to>
      <cdr:x>0.8155</cdr:x>
      <cdr:y>0.52864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4500594" y="2357454"/>
          <a:ext cx="2199033" cy="3616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0.70435</cdr:x>
      <cdr:y>0.45833</cdr:y>
    </cdr:from>
    <cdr:to>
      <cdr:x>0.99243</cdr:x>
      <cdr:y>0.52778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5786478" y="2357454"/>
          <a:ext cx="2366673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0.48696</cdr:x>
      <cdr:y>0.90278</cdr:y>
    </cdr:from>
    <cdr:to>
      <cdr:x>0.59826</cdr:x>
      <cdr:y>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4000528" y="4643470"/>
          <a:ext cx="914400" cy="5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0.13913</cdr:x>
      <cdr:y>0.95833</cdr:y>
    </cdr:from>
    <cdr:to>
      <cdr:x>0.25043</cdr:x>
      <cdr:y>1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1143008" y="4929222"/>
          <a:ext cx="914400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0.13913</cdr:x>
      <cdr:y>0.91667</cdr:y>
    </cdr:from>
    <cdr:to>
      <cdr:x>0.44348</cdr:x>
      <cdr:y>0.97222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1143008" y="4714908"/>
          <a:ext cx="250033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b="1" dirty="0"/>
        </a:p>
      </cdr:txBody>
    </cdr:sp>
  </cdr:relSizeAnchor>
  <cdr:relSizeAnchor xmlns:cdr="http://schemas.openxmlformats.org/drawingml/2006/chartDrawing">
    <cdr:from>
      <cdr:x>0.50435</cdr:x>
      <cdr:y>0.93056</cdr:y>
    </cdr:from>
    <cdr:to>
      <cdr:x>0.53913</cdr:x>
      <cdr:y>0.95833</cdr:y>
    </cdr:to>
    <cdr:sp macro="" textlink="">
      <cdr:nvSpPr>
        <cdr:cNvPr id="17" name="Скругленный прямоугольник 16"/>
        <cdr:cNvSpPr/>
      </cdr:nvSpPr>
      <cdr:spPr>
        <a:xfrm xmlns:a="http://schemas.openxmlformats.org/drawingml/2006/main">
          <a:off x="4143404" y="4786346"/>
          <a:ext cx="285752" cy="142876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0.58261</cdr:x>
      <cdr:y>0.82222</cdr:y>
    </cdr:from>
    <cdr:to>
      <cdr:x>0.69391</cdr:x>
      <cdr:y>1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4786346" y="485778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0.56522</cdr:x>
      <cdr:y>0.91667</cdr:y>
    </cdr:from>
    <cdr:to>
      <cdr:x>0.70261</cdr:x>
      <cdr:y>0.97222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4643470" y="4714908"/>
          <a:ext cx="1128714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в тыс. руб.</a:t>
          </a:r>
          <a:endParaRPr lang="ru-RU" sz="1600" b="1" dirty="0">
            <a:solidFill>
              <a:schemeClr val="accent6">
                <a:lumMod val="60000"/>
                <a:lumOff val="4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0.66087</cdr:x>
      <cdr:y>0.08333</cdr:y>
    </cdr:from>
    <cdr:to>
      <cdr:x>0.87826</cdr:x>
      <cdr:y>0.18056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5429288" y="428628"/>
          <a:ext cx="1785950" cy="5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0.11304</cdr:x>
      <cdr:y>0.11111</cdr:y>
    </cdr:from>
    <cdr:to>
      <cdr:x>0.30435</cdr:x>
      <cdr:y>0.19444</cdr:y>
    </cdr:to>
    <cdr:sp macro="" textlink="">
      <cdr:nvSpPr>
        <cdr:cNvPr id="31" name="TextBox 30"/>
        <cdr:cNvSpPr txBox="1"/>
      </cdr:nvSpPr>
      <cdr:spPr>
        <a:xfrm xmlns:a="http://schemas.openxmlformats.org/drawingml/2006/main">
          <a:off x="928694" y="571504"/>
          <a:ext cx="1571636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0.13913</cdr:x>
      <cdr:y>0.18056</cdr:y>
    </cdr:from>
    <cdr:to>
      <cdr:x>0.25043</cdr:x>
      <cdr:y>0.35833</cdr:y>
    </cdr:to>
    <cdr:sp macro="" textlink="">
      <cdr:nvSpPr>
        <cdr:cNvPr id="32" name="TextBox 31"/>
        <cdr:cNvSpPr txBox="1"/>
      </cdr:nvSpPr>
      <cdr:spPr>
        <a:xfrm xmlns:a="http://schemas.openxmlformats.org/drawingml/2006/main">
          <a:off x="1143008" y="92869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0.08696</cdr:x>
      <cdr:y>0.13889</cdr:y>
    </cdr:from>
    <cdr:to>
      <cdr:x>0.26956</cdr:x>
      <cdr:y>0.18056</cdr:y>
    </cdr:to>
    <cdr:sp macro="" textlink="">
      <cdr:nvSpPr>
        <cdr:cNvPr id="33" name="TextBox 32"/>
        <cdr:cNvSpPr txBox="1"/>
      </cdr:nvSpPr>
      <cdr:spPr>
        <a:xfrm xmlns:a="http://schemas.openxmlformats.org/drawingml/2006/main">
          <a:off x="714380" y="714380"/>
          <a:ext cx="1500198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FFFF00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0.21094</cdr:x>
      <cdr:y>0.54493</cdr:y>
    </cdr:from>
    <cdr:to>
      <cdr:x>0.36094</cdr:x>
      <cdr:y>0.76993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85884" y="221457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0.08696</cdr:x>
      <cdr:y>0.48611</cdr:y>
    </cdr:from>
    <cdr:to>
      <cdr:x>0.26766</cdr:x>
      <cdr:y>0.55642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14380" y="2500330"/>
          <a:ext cx="1484571" cy="3616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0.3913</cdr:x>
      <cdr:y>0.47222</cdr:y>
    </cdr:from>
    <cdr:to>
      <cdr:x>0.60944</cdr:x>
      <cdr:y>0.52496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214687" y="2428881"/>
          <a:ext cx="1792108" cy="2712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0.55079</cdr:x>
      <cdr:y>0.54493</cdr:y>
    </cdr:from>
    <cdr:to>
      <cdr:x>0.57422</cdr:x>
      <cdr:y>0.55618</cdr:y>
    </cdr:to>
    <cdr:sp macro="" textlink="">
      <cdr:nvSpPr>
        <cdr:cNvPr id="7" name="TextBox 6"/>
        <cdr:cNvSpPr txBox="1"/>
      </cdr:nvSpPr>
      <cdr:spPr>
        <a:xfrm xmlns:a="http://schemas.openxmlformats.org/drawingml/2006/main" flipH="1" flipV="1">
          <a:off x="3357586" y="2214577"/>
          <a:ext cx="142876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0.54783</cdr:x>
      <cdr:y>0.45833</cdr:y>
    </cdr:from>
    <cdr:to>
      <cdr:x>0.8155</cdr:x>
      <cdr:y>0.52864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4500594" y="2357454"/>
          <a:ext cx="2199033" cy="3616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0.70435</cdr:x>
      <cdr:y>0.45833</cdr:y>
    </cdr:from>
    <cdr:to>
      <cdr:x>0.99243</cdr:x>
      <cdr:y>0.52778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5786478" y="2357454"/>
          <a:ext cx="2366673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0.48696</cdr:x>
      <cdr:y>0.90278</cdr:y>
    </cdr:from>
    <cdr:to>
      <cdr:x>0.59826</cdr:x>
      <cdr:y>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4000528" y="4643470"/>
          <a:ext cx="914400" cy="5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0.13913</cdr:x>
      <cdr:y>0.95833</cdr:y>
    </cdr:from>
    <cdr:to>
      <cdr:x>0.25043</cdr:x>
      <cdr:y>1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1143008" y="4929222"/>
          <a:ext cx="914400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0.13913</cdr:x>
      <cdr:y>0.91667</cdr:y>
    </cdr:from>
    <cdr:to>
      <cdr:x>0.44348</cdr:x>
      <cdr:y>0.97222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1143008" y="4714908"/>
          <a:ext cx="250033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b="1" dirty="0"/>
        </a:p>
      </cdr:txBody>
    </cdr:sp>
  </cdr:relSizeAnchor>
  <cdr:relSizeAnchor xmlns:cdr="http://schemas.openxmlformats.org/drawingml/2006/chartDrawing">
    <cdr:from>
      <cdr:x>0.50435</cdr:x>
      <cdr:y>0.93056</cdr:y>
    </cdr:from>
    <cdr:to>
      <cdr:x>0.53913</cdr:x>
      <cdr:y>0.95833</cdr:y>
    </cdr:to>
    <cdr:sp macro="" textlink="">
      <cdr:nvSpPr>
        <cdr:cNvPr id="17" name="Скругленный прямоугольник 16"/>
        <cdr:cNvSpPr/>
      </cdr:nvSpPr>
      <cdr:spPr>
        <a:xfrm xmlns:a="http://schemas.openxmlformats.org/drawingml/2006/main">
          <a:off x="4143404" y="4786346"/>
          <a:ext cx="285752" cy="142876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0.58261</cdr:x>
      <cdr:y>0.82222</cdr:y>
    </cdr:from>
    <cdr:to>
      <cdr:x>0.69391</cdr:x>
      <cdr:y>1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4786346" y="485778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0.56522</cdr:x>
      <cdr:y>0.91667</cdr:y>
    </cdr:from>
    <cdr:to>
      <cdr:x>0.70261</cdr:x>
      <cdr:y>0.97222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4643470" y="4714908"/>
          <a:ext cx="1128714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в тыс. руб.</a:t>
          </a:r>
          <a:endParaRPr lang="ru-RU" sz="1600" b="1" dirty="0">
            <a:solidFill>
              <a:schemeClr val="accent6">
                <a:lumMod val="60000"/>
                <a:lumOff val="4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0.66087</cdr:x>
      <cdr:y>0.08333</cdr:y>
    </cdr:from>
    <cdr:to>
      <cdr:x>0.87826</cdr:x>
      <cdr:y>0.18056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5429288" y="428628"/>
          <a:ext cx="1785950" cy="5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0.11304</cdr:x>
      <cdr:y>0.11111</cdr:y>
    </cdr:from>
    <cdr:to>
      <cdr:x>0.30435</cdr:x>
      <cdr:y>0.19444</cdr:y>
    </cdr:to>
    <cdr:sp macro="" textlink="">
      <cdr:nvSpPr>
        <cdr:cNvPr id="31" name="TextBox 30"/>
        <cdr:cNvSpPr txBox="1"/>
      </cdr:nvSpPr>
      <cdr:spPr>
        <a:xfrm xmlns:a="http://schemas.openxmlformats.org/drawingml/2006/main">
          <a:off x="928694" y="571504"/>
          <a:ext cx="1571636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0.13913</cdr:x>
      <cdr:y>0.18056</cdr:y>
    </cdr:from>
    <cdr:to>
      <cdr:x>0.25043</cdr:x>
      <cdr:y>0.35833</cdr:y>
    </cdr:to>
    <cdr:sp macro="" textlink="">
      <cdr:nvSpPr>
        <cdr:cNvPr id="32" name="TextBox 31"/>
        <cdr:cNvSpPr txBox="1"/>
      </cdr:nvSpPr>
      <cdr:spPr>
        <a:xfrm xmlns:a="http://schemas.openxmlformats.org/drawingml/2006/main">
          <a:off x="1143008" y="92869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0.08696</cdr:x>
      <cdr:y>0.13889</cdr:y>
    </cdr:from>
    <cdr:to>
      <cdr:x>0.26956</cdr:x>
      <cdr:y>0.18056</cdr:y>
    </cdr:to>
    <cdr:sp macro="" textlink="">
      <cdr:nvSpPr>
        <cdr:cNvPr id="33" name="TextBox 32"/>
        <cdr:cNvSpPr txBox="1"/>
      </cdr:nvSpPr>
      <cdr:spPr>
        <a:xfrm xmlns:a="http://schemas.openxmlformats.org/drawingml/2006/main">
          <a:off x="714380" y="714380"/>
          <a:ext cx="1500198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FFFF00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0.21094</cdr:x>
      <cdr:y>0.54493</cdr:y>
    </cdr:from>
    <cdr:to>
      <cdr:x>0.36094</cdr:x>
      <cdr:y>0.76993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85884" y="221457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0.08696</cdr:x>
      <cdr:y>0.48611</cdr:y>
    </cdr:from>
    <cdr:to>
      <cdr:x>0.26766</cdr:x>
      <cdr:y>0.55642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14380" y="2500330"/>
          <a:ext cx="1484571" cy="3616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0.3913</cdr:x>
      <cdr:y>0.47222</cdr:y>
    </cdr:from>
    <cdr:to>
      <cdr:x>0.60944</cdr:x>
      <cdr:y>0.52496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214687" y="2428881"/>
          <a:ext cx="1792108" cy="2712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0.55079</cdr:x>
      <cdr:y>0.54493</cdr:y>
    </cdr:from>
    <cdr:to>
      <cdr:x>0.57422</cdr:x>
      <cdr:y>0.55618</cdr:y>
    </cdr:to>
    <cdr:sp macro="" textlink="">
      <cdr:nvSpPr>
        <cdr:cNvPr id="7" name="TextBox 6"/>
        <cdr:cNvSpPr txBox="1"/>
      </cdr:nvSpPr>
      <cdr:spPr>
        <a:xfrm xmlns:a="http://schemas.openxmlformats.org/drawingml/2006/main" flipH="1" flipV="1">
          <a:off x="3357586" y="2214577"/>
          <a:ext cx="142876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0.54783</cdr:x>
      <cdr:y>0.45833</cdr:y>
    </cdr:from>
    <cdr:to>
      <cdr:x>0.8155</cdr:x>
      <cdr:y>0.52864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4500594" y="2357454"/>
          <a:ext cx="2199033" cy="3616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0.70435</cdr:x>
      <cdr:y>0.45833</cdr:y>
    </cdr:from>
    <cdr:to>
      <cdr:x>0.99243</cdr:x>
      <cdr:y>0.52778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5786478" y="2357454"/>
          <a:ext cx="2366673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0.48696</cdr:x>
      <cdr:y>0.90278</cdr:y>
    </cdr:from>
    <cdr:to>
      <cdr:x>0.59826</cdr:x>
      <cdr:y>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4000528" y="4643470"/>
          <a:ext cx="914400" cy="5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0.13913</cdr:x>
      <cdr:y>0.95833</cdr:y>
    </cdr:from>
    <cdr:to>
      <cdr:x>0.25043</cdr:x>
      <cdr:y>1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1143008" y="4929222"/>
          <a:ext cx="914400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0.13913</cdr:x>
      <cdr:y>0.91667</cdr:y>
    </cdr:from>
    <cdr:to>
      <cdr:x>0.44348</cdr:x>
      <cdr:y>0.97222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1143008" y="4714908"/>
          <a:ext cx="250033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b="1" dirty="0"/>
        </a:p>
      </cdr:txBody>
    </cdr:sp>
  </cdr:relSizeAnchor>
  <cdr:relSizeAnchor xmlns:cdr="http://schemas.openxmlformats.org/drawingml/2006/chartDrawing">
    <cdr:from>
      <cdr:x>0.50435</cdr:x>
      <cdr:y>0.93056</cdr:y>
    </cdr:from>
    <cdr:to>
      <cdr:x>0.53913</cdr:x>
      <cdr:y>0.95833</cdr:y>
    </cdr:to>
    <cdr:sp macro="" textlink="">
      <cdr:nvSpPr>
        <cdr:cNvPr id="17" name="Скругленный прямоугольник 16"/>
        <cdr:cNvSpPr/>
      </cdr:nvSpPr>
      <cdr:spPr>
        <a:xfrm xmlns:a="http://schemas.openxmlformats.org/drawingml/2006/main">
          <a:off x="4143404" y="4786346"/>
          <a:ext cx="285752" cy="142876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0.58261</cdr:x>
      <cdr:y>0.82222</cdr:y>
    </cdr:from>
    <cdr:to>
      <cdr:x>0.69391</cdr:x>
      <cdr:y>1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4786346" y="485778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0.56522</cdr:x>
      <cdr:y>0.91667</cdr:y>
    </cdr:from>
    <cdr:to>
      <cdr:x>0.70261</cdr:x>
      <cdr:y>0.97222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4643470" y="4714908"/>
          <a:ext cx="1128714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в тыс. руб.</a:t>
          </a:r>
          <a:endParaRPr lang="ru-RU" sz="1600" b="1" dirty="0">
            <a:solidFill>
              <a:schemeClr val="accent6">
                <a:lumMod val="60000"/>
                <a:lumOff val="4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0.66087</cdr:x>
      <cdr:y>0.08333</cdr:y>
    </cdr:from>
    <cdr:to>
      <cdr:x>0.87826</cdr:x>
      <cdr:y>0.18056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5429288" y="428628"/>
          <a:ext cx="1785950" cy="5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0.11304</cdr:x>
      <cdr:y>0.11111</cdr:y>
    </cdr:from>
    <cdr:to>
      <cdr:x>0.30435</cdr:x>
      <cdr:y>0.19444</cdr:y>
    </cdr:to>
    <cdr:sp macro="" textlink="">
      <cdr:nvSpPr>
        <cdr:cNvPr id="31" name="TextBox 30"/>
        <cdr:cNvSpPr txBox="1"/>
      </cdr:nvSpPr>
      <cdr:spPr>
        <a:xfrm xmlns:a="http://schemas.openxmlformats.org/drawingml/2006/main">
          <a:off x="928694" y="571504"/>
          <a:ext cx="1571636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0.13913</cdr:x>
      <cdr:y>0.18056</cdr:y>
    </cdr:from>
    <cdr:to>
      <cdr:x>0.25043</cdr:x>
      <cdr:y>0.35833</cdr:y>
    </cdr:to>
    <cdr:sp macro="" textlink="">
      <cdr:nvSpPr>
        <cdr:cNvPr id="32" name="TextBox 31"/>
        <cdr:cNvSpPr txBox="1"/>
      </cdr:nvSpPr>
      <cdr:spPr>
        <a:xfrm xmlns:a="http://schemas.openxmlformats.org/drawingml/2006/main">
          <a:off x="1143008" y="92869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0.08696</cdr:x>
      <cdr:y>0.13889</cdr:y>
    </cdr:from>
    <cdr:to>
      <cdr:x>0.26956</cdr:x>
      <cdr:y>0.18056</cdr:y>
    </cdr:to>
    <cdr:sp macro="" textlink="">
      <cdr:nvSpPr>
        <cdr:cNvPr id="33" name="TextBox 32"/>
        <cdr:cNvSpPr txBox="1"/>
      </cdr:nvSpPr>
      <cdr:spPr>
        <a:xfrm xmlns:a="http://schemas.openxmlformats.org/drawingml/2006/main">
          <a:off x="714380" y="714380"/>
          <a:ext cx="1500198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FFFF00"/>
            </a:solidFill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0.21094</cdr:x>
      <cdr:y>0.54493</cdr:y>
    </cdr:from>
    <cdr:to>
      <cdr:x>0.36094</cdr:x>
      <cdr:y>0.76993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85884" y="221457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0.08696</cdr:x>
      <cdr:y>0.48611</cdr:y>
    </cdr:from>
    <cdr:to>
      <cdr:x>0.26766</cdr:x>
      <cdr:y>0.55642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14380" y="2500330"/>
          <a:ext cx="1484571" cy="3616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0.3913</cdr:x>
      <cdr:y>0.47222</cdr:y>
    </cdr:from>
    <cdr:to>
      <cdr:x>0.60944</cdr:x>
      <cdr:y>0.52496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214687" y="2428881"/>
          <a:ext cx="1792108" cy="2712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0.55079</cdr:x>
      <cdr:y>0.54493</cdr:y>
    </cdr:from>
    <cdr:to>
      <cdr:x>0.57422</cdr:x>
      <cdr:y>0.55618</cdr:y>
    </cdr:to>
    <cdr:sp macro="" textlink="">
      <cdr:nvSpPr>
        <cdr:cNvPr id="7" name="TextBox 6"/>
        <cdr:cNvSpPr txBox="1"/>
      </cdr:nvSpPr>
      <cdr:spPr>
        <a:xfrm xmlns:a="http://schemas.openxmlformats.org/drawingml/2006/main" flipH="1" flipV="1">
          <a:off x="3357586" y="2214577"/>
          <a:ext cx="142876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0.54783</cdr:x>
      <cdr:y>0.45833</cdr:y>
    </cdr:from>
    <cdr:to>
      <cdr:x>0.8155</cdr:x>
      <cdr:y>0.52864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4500594" y="2357454"/>
          <a:ext cx="2199033" cy="3616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0.70435</cdr:x>
      <cdr:y>0.45833</cdr:y>
    </cdr:from>
    <cdr:to>
      <cdr:x>0.99243</cdr:x>
      <cdr:y>0.52778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5786478" y="2357454"/>
          <a:ext cx="2366673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0.48696</cdr:x>
      <cdr:y>0.90278</cdr:y>
    </cdr:from>
    <cdr:to>
      <cdr:x>0.59826</cdr:x>
      <cdr:y>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4000528" y="4643470"/>
          <a:ext cx="914400" cy="5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0.13913</cdr:x>
      <cdr:y>0.95833</cdr:y>
    </cdr:from>
    <cdr:to>
      <cdr:x>0.25043</cdr:x>
      <cdr:y>1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1143008" y="4929222"/>
          <a:ext cx="914400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0.13913</cdr:x>
      <cdr:y>0.91667</cdr:y>
    </cdr:from>
    <cdr:to>
      <cdr:x>0.44348</cdr:x>
      <cdr:y>0.97222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1143008" y="4714908"/>
          <a:ext cx="250033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b="1" dirty="0"/>
        </a:p>
      </cdr:txBody>
    </cdr:sp>
  </cdr:relSizeAnchor>
  <cdr:relSizeAnchor xmlns:cdr="http://schemas.openxmlformats.org/drawingml/2006/chartDrawing">
    <cdr:from>
      <cdr:x>0.50435</cdr:x>
      <cdr:y>0.93056</cdr:y>
    </cdr:from>
    <cdr:to>
      <cdr:x>0.53913</cdr:x>
      <cdr:y>0.95833</cdr:y>
    </cdr:to>
    <cdr:sp macro="" textlink="">
      <cdr:nvSpPr>
        <cdr:cNvPr id="17" name="Скругленный прямоугольник 16"/>
        <cdr:cNvSpPr/>
      </cdr:nvSpPr>
      <cdr:spPr>
        <a:xfrm xmlns:a="http://schemas.openxmlformats.org/drawingml/2006/main">
          <a:off x="4143404" y="4786346"/>
          <a:ext cx="285752" cy="142876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0.58261</cdr:x>
      <cdr:y>0.82222</cdr:y>
    </cdr:from>
    <cdr:to>
      <cdr:x>0.69391</cdr:x>
      <cdr:y>1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4786346" y="485778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0.56522</cdr:x>
      <cdr:y>0.91667</cdr:y>
    </cdr:from>
    <cdr:to>
      <cdr:x>0.70261</cdr:x>
      <cdr:y>0.97222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4643470" y="4714908"/>
          <a:ext cx="1128714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в тыс. руб.</a:t>
          </a:r>
          <a:endParaRPr lang="ru-RU" sz="1600" b="1" dirty="0">
            <a:solidFill>
              <a:schemeClr val="accent6">
                <a:lumMod val="60000"/>
                <a:lumOff val="4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0.66087</cdr:x>
      <cdr:y>0.08333</cdr:y>
    </cdr:from>
    <cdr:to>
      <cdr:x>0.87826</cdr:x>
      <cdr:y>0.18056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5429288" y="428628"/>
          <a:ext cx="1785950" cy="5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0.11304</cdr:x>
      <cdr:y>0.11111</cdr:y>
    </cdr:from>
    <cdr:to>
      <cdr:x>0.30435</cdr:x>
      <cdr:y>0.19444</cdr:y>
    </cdr:to>
    <cdr:sp macro="" textlink="">
      <cdr:nvSpPr>
        <cdr:cNvPr id="31" name="TextBox 30"/>
        <cdr:cNvSpPr txBox="1"/>
      </cdr:nvSpPr>
      <cdr:spPr>
        <a:xfrm xmlns:a="http://schemas.openxmlformats.org/drawingml/2006/main">
          <a:off x="928694" y="571504"/>
          <a:ext cx="1571636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0.13913</cdr:x>
      <cdr:y>0.18056</cdr:y>
    </cdr:from>
    <cdr:to>
      <cdr:x>0.25043</cdr:x>
      <cdr:y>0.35833</cdr:y>
    </cdr:to>
    <cdr:sp macro="" textlink="">
      <cdr:nvSpPr>
        <cdr:cNvPr id="32" name="TextBox 31"/>
        <cdr:cNvSpPr txBox="1"/>
      </cdr:nvSpPr>
      <cdr:spPr>
        <a:xfrm xmlns:a="http://schemas.openxmlformats.org/drawingml/2006/main">
          <a:off x="1143008" y="92869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0.08696</cdr:x>
      <cdr:y>0.13889</cdr:y>
    </cdr:from>
    <cdr:to>
      <cdr:x>0.26956</cdr:x>
      <cdr:y>0.18056</cdr:y>
    </cdr:to>
    <cdr:sp macro="" textlink="">
      <cdr:nvSpPr>
        <cdr:cNvPr id="33" name="TextBox 32"/>
        <cdr:cNvSpPr txBox="1"/>
      </cdr:nvSpPr>
      <cdr:spPr>
        <a:xfrm xmlns:a="http://schemas.openxmlformats.org/drawingml/2006/main">
          <a:off x="714380" y="714380"/>
          <a:ext cx="1500198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FFFF00"/>
            </a:solidFill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0.21094</cdr:x>
      <cdr:y>0.54493</cdr:y>
    </cdr:from>
    <cdr:to>
      <cdr:x>0.36094</cdr:x>
      <cdr:y>0.76993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85884" y="221457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0.08696</cdr:x>
      <cdr:y>0.48611</cdr:y>
    </cdr:from>
    <cdr:to>
      <cdr:x>0.26766</cdr:x>
      <cdr:y>0.55642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14380" y="2500330"/>
          <a:ext cx="1484571" cy="3616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0.3913</cdr:x>
      <cdr:y>0.47222</cdr:y>
    </cdr:from>
    <cdr:to>
      <cdr:x>0.60944</cdr:x>
      <cdr:y>0.52496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214687" y="2428881"/>
          <a:ext cx="1792108" cy="2712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0.55079</cdr:x>
      <cdr:y>0.54493</cdr:y>
    </cdr:from>
    <cdr:to>
      <cdr:x>0.57422</cdr:x>
      <cdr:y>0.55618</cdr:y>
    </cdr:to>
    <cdr:sp macro="" textlink="">
      <cdr:nvSpPr>
        <cdr:cNvPr id="7" name="TextBox 6"/>
        <cdr:cNvSpPr txBox="1"/>
      </cdr:nvSpPr>
      <cdr:spPr>
        <a:xfrm xmlns:a="http://schemas.openxmlformats.org/drawingml/2006/main" flipH="1" flipV="1">
          <a:off x="3357586" y="2214577"/>
          <a:ext cx="142876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0.54783</cdr:x>
      <cdr:y>0.45833</cdr:y>
    </cdr:from>
    <cdr:to>
      <cdr:x>0.8155</cdr:x>
      <cdr:y>0.52864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4500594" y="2357454"/>
          <a:ext cx="2199033" cy="3616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0.70435</cdr:x>
      <cdr:y>0.45833</cdr:y>
    </cdr:from>
    <cdr:to>
      <cdr:x>0.99243</cdr:x>
      <cdr:y>0.52778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5786478" y="2357454"/>
          <a:ext cx="2366673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200" b="1" dirty="0"/>
        </a:p>
      </cdr:txBody>
    </cdr:sp>
  </cdr:relSizeAnchor>
  <cdr:relSizeAnchor xmlns:cdr="http://schemas.openxmlformats.org/drawingml/2006/chartDrawing">
    <cdr:from>
      <cdr:x>0.48696</cdr:x>
      <cdr:y>0.90278</cdr:y>
    </cdr:from>
    <cdr:to>
      <cdr:x>0.59826</cdr:x>
      <cdr:y>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4000528" y="4643470"/>
          <a:ext cx="914400" cy="5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0.13913</cdr:x>
      <cdr:y>0.95833</cdr:y>
    </cdr:from>
    <cdr:to>
      <cdr:x>0.25043</cdr:x>
      <cdr:y>1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1143008" y="4929222"/>
          <a:ext cx="914400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0.13913</cdr:x>
      <cdr:y>0.91667</cdr:y>
    </cdr:from>
    <cdr:to>
      <cdr:x>0.44348</cdr:x>
      <cdr:y>0.97222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1143008" y="4714908"/>
          <a:ext cx="250033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b="1" dirty="0"/>
        </a:p>
      </cdr:txBody>
    </cdr:sp>
  </cdr:relSizeAnchor>
  <cdr:relSizeAnchor xmlns:cdr="http://schemas.openxmlformats.org/drawingml/2006/chartDrawing">
    <cdr:from>
      <cdr:x>0.50435</cdr:x>
      <cdr:y>0.93056</cdr:y>
    </cdr:from>
    <cdr:to>
      <cdr:x>0.53913</cdr:x>
      <cdr:y>0.95833</cdr:y>
    </cdr:to>
    <cdr:sp macro="" textlink="">
      <cdr:nvSpPr>
        <cdr:cNvPr id="17" name="Скругленный прямоугольник 16"/>
        <cdr:cNvSpPr/>
      </cdr:nvSpPr>
      <cdr:spPr>
        <a:xfrm xmlns:a="http://schemas.openxmlformats.org/drawingml/2006/main">
          <a:off x="4143404" y="4786346"/>
          <a:ext cx="285752" cy="142876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0.58261</cdr:x>
      <cdr:y>0.82222</cdr:y>
    </cdr:from>
    <cdr:to>
      <cdr:x>0.69391</cdr:x>
      <cdr:y>1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4786346" y="485778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0.56522</cdr:x>
      <cdr:y>0.91667</cdr:y>
    </cdr:from>
    <cdr:to>
      <cdr:x>0.70261</cdr:x>
      <cdr:y>0.97222</cdr:y>
    </cdr:to>
    <cdr:sp macro="" textlink="">
      <cdr:nvSpPr>
        <cdr:cNvPr id="19" name="TextBox 18"/>
        <cdr:cNvSpPr txBox="1"/>
      </cdr:nvSpPr>
      <cdr:spPr>
        <a:xfrm xmlns:a="http://schemas.openxmlformats.org/drawingml/2006/main">
          <a:off x="4643470" y="4714908"/>
          <a:ext cx="1128714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accent6">
                  <a:lumMod val="60000"/>
                  <a:lumOff val="40000"/>
                </a:schemeClr>
              </a:solidFill>
            </a:rPr>
            <a:t>в тыс. руб.</a:t>
          </a:r>
          <a:endParaRPr lang="ru-RU" sz="1600" b="1" dirty="0">
            <a:solidFill>
              <a:schemeClr val="accent6">
                <a:lumMod val="60000"/>
                <a:lumOff val="40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0.66087</cdr:x>
      <cdr:y>0.08333</cdr:y>
    </cdr:from>
    <cdr:to>
      <cdr:x>0.87826</cdr:x>
      <cdr:y>0.18056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5429288" y="428628"/>
          <a:ext cx="1785950" cy="5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FFFF00"/>
            </a:solidFill>
          </a:endParaRPr>
        </a:p>
      </cdr:txBody>
    </cdr:sp>
  </cdr:relSizeAnchor>
  <cdr:relSizeAnchor xmlns:cdr="http://schemas.openxmlformats.org/drawingml/2006/chartDrawing">
    <cdr:from>
      <cdr:x>0.11304</cdr:x>
      <cdr:y>0.11111</cdr:y>
    </cdr:from>
    <cdr:to>
      <cdr:x>0.30435</cdr:x>
      <cdr:y>0.19444</cdr:y>
    </cdr:to>
    <cdr:sp macro="" textlink="">
      <cdr:nvSpPr>
        <cdr:cNvPr id="31" name="TextBox 30"/>
        <cdr:cNvSpPr txBox="1"/>
      </cdr:nvSpPr>
      <cdr:spPr>
        <a:xfrm xmlns:a="http://schemas.openxmlformats.org/drawingml/2006/main">
          <a:off x="928694" y="571504"/>
          <a:ext cx="1571636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0.13913</cdr:x>
      <cdr:y>0.18056</cdr:y>
    </cdr:from>
    <cdr:to>
      <cdr:x>0.25043</cdr:x>
      <cdr:y>0.35833</cdr:y>
    </cdr:to>
    <cdr:sp macro="" textlink="">
      <cdr:nvSpPr>
        <cdr:cNvPr id="32" name="TextBox 31"/>
        <cdr:cNvSpPr txBox="1"/>
      </cdr:nvSpPr>
      <cdr:spPr>
        <a:xfrm xmlns:a="http://schemas.openxmlformats.org/drawingml/2006/main">
          <a:off x="1143008" y="92869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0.08696</cdr:x>
      <cdr:y>0.13889</cdr:y>
    </cdr:from>
    <cdr:to>
      <cdr:x>0.26956</cdr:x>
      <cdr:y>0.18056</cdr:y>
    </cdr:to>
    <cdr:sp macro="" textlink="">
      <cdr:nvSpPr>
        <cdr:cNvPr id="33" name="TextBox 32"/>
        <cdr:cNvSpPr txBox="1"/>
      </cdr:nvSpPr>
      <cdr:spPr>
        <a:xfrm xmlns:a="http://schemas.openxmlformats.org/drawingml/2006/main">
          <a:off x="714380" y="714380"/>
          <a:ext cx="1500198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400" b="1" dirty="0">
            <a:solidFill>
              <a:srgbClr val="FFFF00"/>
            </a:solidFill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0.23438</cdr:x>
      <cdr:y>0.53659</cdr:y>
    </cdr:from>
    <cdr:to>
      <cdr:x>0.39931</cdr:x>
      <cdr:y>0.58537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28826" y="3143272"/>
          <a:ext cx="1357322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0.2257</cdr:x>
      <cdr:y>0.56098</cdr:y>
    </cdr:from>
    <cdr:to>
      <cdr:x>0.33681</cdr:x>
      <cdr:y>0.62195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857388" y="3286148"/>
          <a:ext cx="914400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0.09632</cdr:x>
      <cdr:y>0.47561</cdr:y>
    </cdr:from>
    <cdr:to>
      <cdr:x>0.28897</cdr:x>
      <cdr:y>0.5875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85819" y="2718129"/>
          <a:ext cx="1571636" cy="63945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600" dirty="0"/>
        </a:p>
      </cdr:txBody>
    </cdr:sp>
  </cdr:relSizeAnchor>
  <cdr:relSizeAnchor xmlns:cdr="http://schemas.openxmlformats.org/drawingml/2006/chartDrawing">
    <cdr:from>
      <cdr:x>0.42032</cdr:x>
      <cdr:y>0.25</cdr:y>
    </cdr:from>
    <cdr:to>
      <cdr:x>0.56918</cdr:x>
      <cdr:y>0.3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429039" y="1428761"/>
          <a:ext cx="1214424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C5D96-271A-43EC-BDA4-4A8E5C409C7D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61AC40-946F-4C5B-A774-AF779712E2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372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997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725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A157A"/>
                </a:solidFill>
              </a:rPr>
              <a:pPr/>
              <a:t>20.05.2025</a:t>
            </a:fld>
            <a:endParaRPr lang="ru-RU">
              <a:solidFill>
                <a:srgbClr val="EA157A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>
              <a:solidFill>
                <a:srgbClr val="EA157A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9767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A157A"/>
                </a:solidFill>
              </a:rPr>
              <a:pPr/>
              <a:t>20.05.2025</a:t>
            </a:fld>
            <a:endParaRPr lang="ru-RU">
              <a:solidFill>
                <a:srgbClr val="EA157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A157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0356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A157A"/>
                </a:solidFill>
              </a:rPr>
              <a:pPr/>
              <a:t>20.05.2025</a:t>
            </a:fld>
            <a:endParaRPr lang="ru-RU">
              <a:solidFill>
                <a:srgbClr val="EA157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A157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6519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A157A"/>
                </a:solidFill>
              </a:rPr>
              <a:pPr/>
              <a:t>20.05.2025</a:t>
            </a:fld>
            <a:endParaRPr lang="ru-RU">
              <a:solidFill>
                <a:srgbClr val="EA157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A157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8394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>
                <a:solidFill>
                  <a:srgbClr val="EA157A"/>
                </a:solidFill>
              </a:rPr>
              <a:pPr/>
              <a:t>20.05.2025</a:t>
            </a:fld>
            <a:endParaRPr lang="ru-RU">
              <a:solidFill>
                <a:srgbClr val="EA157A"/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EA157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068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A157A"/>
                </a:solidFill>
              </a:rPr>
              <a:pPr/>
              <a:t>20.05.2025</a:t>
            </a:fld>
            <a:endParaRPr lang="ru-RU">
              <a:solidFill>
                <a:srgbClr val="EA157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>
              <a:solidFill>
                <a:srgbClr val="EA157A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7410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A157A"/>
                </a:solidFill>
              </a:rPr>
              <a:pPr/>
              <a:t>20.05.2025</a:t>
            </a:fld>
            <a:endParaRPr lang="ru-RU">
              <a:solidFill>
                <a:srgbClr val="EA157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A157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6437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A157A"/>
                </a:solidFill>
              </a:rPr>
              <a:pPr/>
              <a:t>20.05.2025</a:t>
            </a:fld>
            <a:endParaRPr lang="ru-RU">
              <a:solidFill>
                <a:srgbClr val="EA157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A157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873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A157A"/>
                </a:solidFill>
              </a:rPr>
              <a:pPr/>
              <a:t>20.05.2025</a:t>
            </a:fld>
            <a:endParaRPr lang="ru-RU">
              <a:solidFill>
                <a:srgbClr val="EA157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A157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4188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A157A"/>
                </a:solidFill>
              </a:rPr>
              <a:pPr/>
              <a:t>20.05.2025</a:t>
            </a:fld>
            <a:endParaRPr lang="ru-RU">
              <a:solidFill>
                <a:srgbClr val="EA157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A157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9950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A157A"/>
                </a:solidFill>
              </a:rPr>
              <a:pPr/>
              <a:t>20.05.2025</a:t>
            </a:fld>
            <a:endParaRPr lang="ru-RU">
              <a:solidFill>
                <a:srgbClr val="EA157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A157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0823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srgbClr val="EA157A"/>
                </a:solidFill>
              </a:rPr>
              <a:pPr/>
              <a:t>20.05.2025</a:t>
            </a:fld>
            <a:endParaRPr lang="ru-RU">
              <a:solidFill>
                <a:srgbClr val="EA157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>
              <a:solidFill>
                <a:srgbClr val="EA157A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6529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000240"/>
            <a:ext cx="850112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Информация для граждан об основных параметрах бюджета муниципального образования Коромысловское сельское поселение Ульяновской области</a:t>
            </a:r>
          </a:p>
        </p:txBody>
      </p:sp>
      <p:pic>
        <p:nvPicPr>
          <p:cNvPr id="1026" name="Picture 2" descr="C:\Documents and Settings\Денисов\Рабочий стол\73kuzovatovskiy_g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285728"/>
            <a:ext cx="1333500" cy="1666875"/>
          </a:xfrm>
          <a:prstGeom prst="rect">
            <a:avLst/>
          </a:prstGeom>
          <a:noFill/>
        </p:spPr>
      </p:pic>
      <p:pic>
        <p:nvPicPr>
          <p:cNvPr id="1027" name="Picture 3" descr="C:\Documents and Settings\Денисов\Рабочий стол\200px-Coat_of_Arms_of_Ulyanovsk_Oblas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42852"/>
            <a:ext cx="2152644" cy="18082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71472" y="1500174"/>
            <a:ext cx="8229600" cy="3571900"/>
          </a:xfrm>
          <a:solidFill>
            <a:schemeClr val="accent1"/>
          </a:solidFill>
          <a:scene3d>
            <a:camera prst="orthographicFront"/>
            <a:lightRig rig="soft" dir="t"/>
          </a:scene3d>
          <a:sp3d prstMaterial="dkEdge">
            <a:bevelT/>
          </a:sp3d>
        </p:spPr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Параметры расходов бюджета муниципального образования Коромысловское сельское поселение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49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642938" y="285750"/>
            <a:ext cx="8301037" cy="71437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Динамика расходов бюджета </a:t>
            </a:r>
            <a:b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муниципального образования </a:t>
            </a:r>
            <a:r>
              <a:rPr lang="ru-RU" sz="1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Коромысловское</a:t>
            </a: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сельское поселение</a:t>
            </a:r>
            <a:b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на 01 </a:t>
            </a: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мая </a:t>
            </a: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2025 года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6605813"/>
              </p:ext>
            </p:extLst>
          </p:nvPr>
        </p:nvGraphicFramePr>
        <p:xfrm>
          <a:off x="714375" y="1143000"/>
          <a:ext cx="8072438" cy="5035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316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AEFB3FF-F728-4C96-A0A2-E89BC40D4794}" type="slidenum">
              <a:rPr lang="ru-RU" altLang="ru-RU"/>
              <a:pPr/>
              <a:t>11</a:t>
            </a:fld>
            <a:endParaRPr lang="ru-RU" alt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786563" y="1268413"/>
            <a:ext cx="1928812" cy="288925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</p:spTree>
    <p:extLst>
      <p:ext uri="{BB962C8B-B14F-4D97-AF65-F5344CB8AC3E}">
        <p14:creationId xmlns:p14="http://schemas.microsoft.com/office/powerpoint/2010/main" val="81048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0034" y="-214338"/>
            <a:ext cx="8229600" cy="1143008"/>
          </a:xfr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pPr algn="ctr"/>
            <a:r>
              <a:rPr lang="ru-RU" sz="2000" b="0" dirty="0" smtClean="0">
                <a:solidFill>
                  <a:srgbClr val="99FFCC"/>
                </a:solidFill>
              </a:rPr>
              <a:t>Структура и динамика расходов бюджета муниципального образования Коромысловское сельское поселение по разделам классификации расходов (тыс.руб.)</a:t>
            </a:r>
            <a:endParaRPr lang="ru-RU" sz="2000" b="0" dirty="0">
              <a:solidFill>
                <a:srgbClr val="99FFCC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8975" y="3286125"/>
            <a:ext cx="1460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564427"/>
              </p:ext>
            </p:extLst>
          </p:nvPr>
        </p:nvGraphicFramePr>
        <p:xfrm>
          <a:off x="66725" y="1335431"/>
          <a:ext cx="9010549" cy="45708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12164"/>
                <a:gridCol w="1113075"/>
                <a:gridCol w="1205830"/>
                <a:gridCol w="1093975"/>
                <a:gridCol w="1170364"/>
                <a:gridCol w="1160407"/>
                <a:gridCol w="754734"/>
              </a:tblGrid>
              <a:tr h="1085457">
                <a:tc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Назначено на 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01.05.2024г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на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01.05.2024г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% к плану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Назначено на 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01.05.2025г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на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01.05.2025г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% к плану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234487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12093,3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2446,2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20,2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9354,4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2629,2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28,1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487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 том числе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448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расходы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6034,6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1413,6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23,4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6392,8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1781,1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27,9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790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оборона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359,8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94,4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26,2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398,0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106,0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26,6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984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91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экономика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1959,0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750,0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38,3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1770,2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491,6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27,8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286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3426,0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129,9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530,9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188,4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35,5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245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263,9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58,3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22,1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202,5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62,1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30,7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2364848"/>
              </p:ext>
            </p:extLst>
          </p:nvPr>
        </p:nvGraphicFramePr>
        <p:xfrm>
          <a:off x="571472" y="1643050"/>
          <a:ext cx="8229600" cy="5357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  <a:solidFill>
            <a:schemeClr val="accent1"/>
          </a:solidFill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Структура расходов бюджета муниципального образования Коромысловское сельское поселение на </a:t>
            </a:r>
            <a:r>
              <a:rPr lang="ru-RU" sz="2800" b="1" dirty="0" smtClean="0">
                <a:solidFill>
                  <a:srgbClr val="FFFF00"/>
                </a:solidFill>
              </a:rPr>
              <a:t>01.05.2025 </a:t>
            </a:r>
            <a:r>
              <a:rPr lang="ru-RU" sz="2800" b="1" dirty="0" smtClean="0">
                <a:solidFill>
                  <a:srgbClr val="FFFF00"/>
                </a:solidFill>
              </a:rPr>
              <a:t>г.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01122" cy="1714512"/>
          </a:xfrm>
          <a:solidFill>
            <a:schemeClr val="accent4">
              <a:lumMod val="60000"/>
              <a:lumOff val="4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2400" b="1" i="1" dirty="0" smtClean="0">
                <a:solidFill>
                  <a:srgbClr val="FF0000"/>
                </a:solidFill>
              </a:rPr>
              <a:t/>
            </a:r>
            <a:br>
              <a:rPr lang="en-US" sz="2400" b="1" i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990099"/>
                </a:solidFill>
              </a:rPr>
              <a:t>Динамика расходов бюджета муниципального образования Коромысловское сельское поселение  на общегосударственные расходы на </a:t>
            </a:r>
            <a:r>
              <a:rPr lang="ru-RU" sz="2400" b="1" dirty="0" smtClean="0">
                <a:solidFill>
                  <a:srgbClr val="990099"/>
                </a:solidFill>
              </a:rPr>
              <a:t>01.05.2024-2025г.г</a:t>
            </a:r>
            <a:r>
              <a:rPr lang="ru-RU" sz="2400" b="1" dirty="0" smtClean="0">
                <a:solidFill>
                  <a:srgbClr val="990099"/>
                </a:solidFill>
              </a:rPr>
              <a:t>.</a:t>
            </a:r>
            <a:endParaRPr lang="ru-RU" sz="2400" i="1" dirty="0">
              <a:solidFill>
                <a:srgbClr val="FF00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71538" y="5572140"/>
            <a:ext cx="74295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857356" y="61436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2993786324"/>
              </p:ext>
            </p:extLst>
          </p:nvPr>
        </p:nvGraphicFramePr>
        <p:xfrm>
          <a:off x="428596" y="2000240"/>
          <a:ext cx="8215402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01122" cy="1714512"/>
          </a:xfrm>
          <a:solidFill>
            <a:schemeClr val="accent4">
              <a:lumMod val="60000"/>
              <a:lumOff val="4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2400" b="1" i="1" dirty="0" smtClean="0">
                <a:solidFill>
                  <a:srgbClr val="FF0000"/>
                </a:solidFill>
              </a:rPr>
              <a:t/>
            </a:r>
            <a:br>
              <a:rPr lang="en-US" sz="2400" b="1" i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990099"/>
                </a:solidFill>
              </a:rPr>
              <a:t>Динамика расходов бюджета муниципального образования Коромысловское сельское поселение  на национальную оборону на </a:t>
            </a:r>
            <a:r>
              <a:rPr lang="ru-RU" sz="2400" b="1" dirty="0" smtClean="0">
                <a:solidFill>
                  <a:srgbClr val="990099"/>
                </a:solidFill>
              </a:rPr>
              <a:t>01.05.2024-2025г.г</a:t>
            </a:r>
            <a:r>
              <a:rPr lang="ru-RU" sz="2400" b="1" dirty="0" smtClean="0">
                <a:solidFill>
                  <a:srgbClr val="990099"/>
                </a:solidFill>
              </a:rPr>
              <a:t>.</a:t>
            </a:r>
            <a:endParaRPr lang="ru-RU" sz="2400" i="1" dirty="0">
              <a:solidFill>
                <a:srgbClr val="FF00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71538" y="5572140"/>
            <a:ext cx="74295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857356" y="61436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3566548935"/>
              </p:ext>
            </p:extLst>
          </p:nvPr>
        </p:nvGraphicFramePr>
        <p:xfrm>
          <a:off x="428596" y="2000240"/>
          <a:ext cx="8215402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1379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01122" cy="1714512"/>
          </a:xfrm>
          <a:solidFill>
            <a:schemeClr val="accent4">
              <a:lumMod val="60000"/>
              <a:lumOff val="4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2400" b="1" i="1" dirty="0" smtClean="0">
                <a:solidFill>
                  <a:srgbClr val="FF0000"/>
                </a:solidFill>
              </a:rPr>
              <a:t/>
            </a:r>
            <a:br>
              <a:rPr lang="en-US" sz="2400" b="1" i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990099"/>
                </a:solidFill>
              </a:rPr>
              <a:t>Динамика расходов бюджета </a:t>
            </a:r>
            <a:r>
              <a:rPr lang="ru-RU" sz="2400" b="1" dirty="0" err="1" smtClean="0">
                <a:solidFill>
                  <a:srgbClr val="990099"/>
                </a:solidFill>
              </a:rPr>
              <a:t>муниципальногуо</a:t>
            </a:r>
            <a:r>
              <a:rPr lang="ru-RU" sz="2400" b="1" dirty="0" smtClean="0">
                <a:solidFill>
                  <a:srgbClr val="990099"/>
                </a:solidFill>
              </a:rPr>
              <a:t> образования Коромысловское сельское поселение  на национальную </a:t>
            </a:r>
            <a:r>
              <a:rPr lang="ru-RU" sz="2400" dirty="0" smtClean="0">
                <a:solidFill>
                  <a:srgbClr val="990099"/>
                </a:solidFill>
              </a:rPr>
              <a:t>экономику</a:t>
            </a:r>
            <a:r>
              <a:rPr lang="ru-RU" sz="2400" b="1" dirty="0" smtClean="0">
                <a:solidFill>
                  <a:srgbClr val="990099"/>
                </a:solidFill>
              </a:rPr>
              <a:t> на </a:t>
            </a:r>
            <a:r>
              <a:rPr lang="ru-RU" sz="2400" b="1" dirty="0" smtClean="0">
                <a:solidFill>
                  <a:srgbClr val="990099"/>
                </a:solidFill>
              </a:rPr>
              <a:t>01.05.2024-2025г.г</a:t>
            </a:r>
            <a:r>
              <a:rPr lang="ru-RU" sz="2400" b="1" dirty="0" smtClean="0">
                <a:solidFill>
                  <a:srgbClr val="990099"/>
                </a:solidFill>
              </a:rPr>
              <a:t>.</a:t>
            </a:r>
            <a:endParaRPr lang="ru-RU" sz="2400" i="1" dirty="0">
              <a:solidFill>
                <a:srgbClr val="FF00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71538" y="5572140"/>
            <a:ext cx="74295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857356" y="61436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513499562"/>
              </p:ext>
            </p:extLst>
          </p:nvPr>
        </p:nvGraphicFramePr>
        <p:xfrm>
          <a:off x="428596" y="2000240"/>
          <a:ext cx="8215402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9044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01122" cy="1714512"/>
          </a:xfrm>
          <a:solidFill>
            <a:schemeClr val="accent4">
              <a:lumMod val="60000"/>
              <a:lumOff val="4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2400" b="1" i="1" dirty="0" smtClean="0">
                <a:solidFill>
                  <a:srgbClr val="FF0000"/>
                </a:solidFill>
              </a:rPr>
              <a:t/>
            </a:r>
            <a:br>
              <a:rPr lang="en-US" sz="2400" b="1" i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990099"/>
                </a:solidFill>
              </a:rPr>
              <a:t>Динамика расходов бюджета муниципального образования Коромысловское сельское поселение  на жилищно-коммунальное хозяйство на </a:t>
            </a:r>
            <a:r>
              <a:rPr lang="ru-RU" sz="2400" b="1" dirty="0" smtClean="0">
                <a:solidFill>
                  <a:srgbClr val="990099"/>
                </a:solidFill>
              </a:rPr>
              <a:t>01.0</a:t>
            </a:r>
            <a:r>
              <a:rPr lang="ru-RU" sz="2400" dirty="0" smtClean="0">
                <a:solidFill>
                  <a:srgbClr val="990099"/>
                </a:solidFill>
              </a:rPr>
              <a:t>5</a:t>
            </a:r>
            <a:r>
              <a:rPr lang="ru-RU" sz="2400" b="1" dirty="0" smtClean="0">
                <a:solidFill>
                  <a:srgbClr val="990099"/>
                </a:solidFill>
              </a:rPr>
              <a:t>.2024-2025г.г</a:t>
            </a:r>
            <a:r>
              <a:rPr lang="ru-RU" sz="2400" b="1" dirty="0" smtClean="0">
                <a:solidFill>
                  <a:srgbClr val="990099"/>
                </a:solidFill>
              </a:rPr>
              <a:t>.</a:t>
            </a:r>
            <a:endParaRPr lang="ru-RU" sz="2400" i="1" dirty="0">
              <a:solidFill>
                <a:srgbClr val="FF00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71538" y="5572140"/>
            <a:ext cx="74295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857356" y="61436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1602057907"/>
              </p:ext>
            </p:extLst>
          </p:nvPr>
        </p:nvGraphicFramePr>
        <p:xfrm>
          <a:off x="428596" y="2000240"/>
          <a:ext cx="8215402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1703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501122" cy="1714512"/>
          </a:xfrm>
          <a:solidFill>
            <a:schemeClr val="accent4">
              <a:lumMod val="60000"/>
              <a:lumOff val="4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en-US" sz="2400" b="1" i="1" dirty="0" smtClean="0">
                <a:solidFill>
                  <a:srgbClr val="FF0000"/>
                </a:solidFill>
              </a:rPr>
              <a:t/>
            </a:r>
            <a:br>
              <a:rPr lang="en-US" sz="2400" b="1" i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990099"/>
                </a:solidFill>
              </a:rPr>
              <a:t>Динамика расходов бюджета муниципального образования Коромысловское сельское поселение  на социальную политику на </a:t>
            </a:r>
            <a:r>
              <a:rPr lang="ru-RU" sz="2400" b="1" dirty="0" smtClean="0">
                <a:solidFill>
                  <a:srgbClr val="990099"/>
                </a:solidFill>
              </a:rPr>
              <a:t>01.0</a:t>
            </a:r>
            <a:r>
              <a:rPr lang="ru-RU" sz="2400" dirty="0" smtClean="0">
                <a:solidFill>
                  <a:srgbClr val="990099"/>
                </a:solidFill>
              </a:rPr>
              <a:t>5</a:t>
            </a:r>
            <a:r>
              <a:rPr lang="ru-RU" sz="2400" b="1" dirty="0" smtClean="0">
                <a:solidFill>
                  <a:srgbClr val="990099"/>
                </a:solidFill>
              </a:rPr>
              <a:t>.2024-2025г.г</a:t>
            </a:r>
            <a:r>
              <a:rPr lang="ru-RU" sz="2400" b="1" dirty="0" smtClean="0">
                <a:solidFill>
                  <a:srgbClr val="990099"/>
                </a:solidFill>
              </a:rPr>
              <a:t>.</a:t>
            </a:r>
            <a:endParaRPr lang="ru-RU" sz="2400" i="1" dirty="0">
              <a:solidFill>
                <a:srgbClr val="FF000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71538" y="5572140"/>
            <a:ext cx="742955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857356" y="614364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1729038212"/>
              </p:ext>
            </p:extLst>
          </p:nvPr>
        </p:nvGraphicFramePr>
        <p:xfrm>
          <a:off x="428596" y="2000240"/>
          <a:ext cx="8215402" cy="4643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63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71546"/>
          </a:xfrm>
          <a:solidFill>
            <a:srgbClr val="FFCC00"/>
          </a:solidFill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Соотношение сумм бюджетных ассигнований в рамках программ к сумме бюджетных ассигнований на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01.05.2025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года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7799370"/>
              </p:ext>
            </p:extLst>
          </p:nvPr>
        </p:nvGraphicFramePr>
        <p:xfrm>
          <a:off x="571472" y="1142984"/>
          <a:ext cx="8158162" cy="5715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47683513"/>
              </p:ext>
            </p:extLst>
          </p:nvPr>
        </p:nvGraphicFramePr>
        <p:xfrm>
          <a:off x="500034" y="1827627"/>
          <a:ext cx="8215370" cy="45005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429024"/>
                <a:gridCol w="2500330"/>
                <a:gridCol w="2286016"/>
              </a:tblGrid>
              <a:tr h="2243900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</a:t>
                      </a:r>
                      <a:r>
                        <a:rPr lang="en-US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r>
                        <a:rPr lang="ru-RU" sz="2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(назначено на 01.05.2024)</a:t>
                      </a:r>
                      <a:r>
                        <a:rPr lang="ru-RU" sz="15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endParaRPr lang="ru-RU" sz="15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  <a:r>
                        <a:rPr lang="en-US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r>
                        <a:rPr lang="ru-RU" sz="2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(назначено на 01.05.2025)</a:t>
                      </a: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75223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+mn-lt"/>
                          <a:cs typeface="Times New Roman" pitchFamily="18" charset="0"/>
                        </a:rPr>
                        <a:t>11993,4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9261,3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75223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12093,3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9354,4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752231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-99,9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-93,1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357322"/>
          </a:xfrm>
          <a:solidFill>
            <a:schemeClr val="bg2">
              <a:lumMod val="60000"/>
              <a:lumOff val="40000"/>
            </a:schemeClr>
          </a:solidFill>
          <a:scene3d>
            <a:camera prst="orthographicFront"/>
            <a:lightRig rig="soft" dir="t"/>
          </a:scene3d>
          <a:sp3d contourW="12700">
            <a:bevelT prst="angle"/>
            <a:contourClr>
              <a:schemeClr val="bg2">
                <a:lumMod val="50000"/>
              </a:schemeClr>
            </a:contourClr>
          </a:sp3d>
        </p:spPr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Параметры бюджета муниципального образования Коромысловское сельское поселение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500042"/>
            <a:ext cx="8643999" cy="5693866"/>
          </a:xfrm>
          <a:prstGeom prst="rect">
            <a:avLst/>
          </a:prstGeom>
          <a:noFill/>
          <a:ln w="57150">
            <a:solidFill>
              <a:srgbClr val="00FFFF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2800" dirty="0" smtClean="0"/>
              <a:t>    В муниципальном образовании </a:t>
            </a:r>
            <a:r>
              <a:rPr lang="ru-RU" sz="2800" dirty="0" err="1" smtClean="0"/>
              <a:t>Коромысловское</a:t>
            </a:r>
            <a:r>
              <a:rPr lang="ru-RU" sz="2800" dirty="0" smtClean="0"/>
              <a:t> сельское поселение в бюджете 2025 года запланирована реализация  1 программы.</a:t>
            </a:r>
          </a:p>
          <a:p>
            <a:pPr algn="just"/>
            <a:endParaRPr lang="ru-RU" sz="2800" dirty="0" smtClean="0"/>
          </a:p>
          <a:p>
            <a:pPr algn="just"/>
            <a:r>
              <a:rPr lang="ru-RU" sz="2800" dirty="0" smtClean="0"/>
              <a:t>Плановые назначения – 2152,8 тыс. руб.</a:t>
            </a:r>
          </a:p>
          <a:p>
            <a:pPr algn="just"/>
            <a:r>
              <a:rPr lang="ru-RU" sz="2800" dirty="0" smtClean="0"/>
              <a:t>Исполнено на отчетную дату </a:t>
            </a:r>
            <a:r>
              <a:rPr lang="ru-RU" sz="2800" smtClean="0"/>
              <a:t>– </a:t>
            </a:r>
            <a:r>
              <a:rPr lang="ru-RU" sz="2800" smtClean="0"/>
              <a:t>664,9 </a:t>
            </a:r>
            <a:r>
              <a:rPr lang="ru-RU" sz="2800" dirty="0" smtClean="0"/>
              <a:t>тыс. руб.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857232"/>
            <a:ext cx="7772400" cy="4786346"/>
          </a:xfrm>
          <a:solidFill>
            <a:srgbClr val="99FF99"/>
          </a:solidFill>
          <a:ln w="76200" cmpd="dbl">
            <a:solidFill>
              <a:schemeClr val="accent5">
                <a:lumMod val="50000"/>
              </a:schemeClr>
            </a:solidFill>
            <a:prstDash val="solid"/>
          </a:ln>
        </p:spPr>
        <p:txBody>
          <a:bodyPr anchor="ctr" anchorCtr="0"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Доходы бюджета муниципального образования «КОРОМЫСЛОВСКОЕ СЕЛЬСКОЕ ПОСЕЛЕНИЕ»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solidFill>
            <a:srgbClr val="66FFFF"/>
          </a:solidFill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990099"/>
                </a:solidFill>
              </a:rPr>
              <a:t>Нормативы зачисления основных доходов в местные бюджеты</a:t>
            </a:r>
            <a:endParaRPr lang="ru-RU" sz="2400" dirty="0">
              <a:solidFill>
                <a:srgbClr val="990099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357297"/>
          <a:ext cx="8229600" cy="5245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88389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Наименование доходных источников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Бюджет муниципального района, %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Бюджет </a:t>
                      </a:r>
                      <a:r>
                        <a:rPr lang="ru-RU" dirty="0" err="1" smtClean="0">
                          <a:solidFill>
                            <a:schemeClr val="bg1"/>
                          </a:solidFill>
                        </a:rPr>
                        <a:t>поселений,%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Налоговые доходы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НДФЛ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ЕНВД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ЕСХН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61872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Налог на имущество физических лиц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Земельный налог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pPr algn="ctr"/>
                      <a:endParaRPr lang="ru-RU" sz="160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Неналоговые доходы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1872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Аренда земельных участков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Аренда имущества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1872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 от оказания платных услуг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9FF99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Исполнение плана                                    за январь-апрель 20</a:t>
            </a:r>
            <a:r>
              <a:rPr lang="en-US" dirty="0" smtClean="0"/>
              <a:t>2</a:t>
            </a:r>
            <a:r>
              <a:rPr lang="ru-RU" dirty="0" smtClean="0"/>
              <a:t>5 года</a:t>
            </a:r>
            <a:endParaRPr lang="ru-RU" dirty="0"/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6352295"/>
              </p:ext>
            </p:extLst>
          </p:nvPr>
        </p:nvGraphicFramePr>
        <p:xfrm>
          <a:off x="428596" y="2214554"/>
          <a:ext cx="8229600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Факт поступления                                       за январь-апрель 2025 года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1225927"/>
              </p:ext>
            </p:extLst>
          </p:nvPr>
        </p:nvGraphicFramePr>
        <p:xfrm>
          <a:off x="457200" y="2249488"/>
          <a:ext cx="8229600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dirty="0" smtClean="0"/>
              <a:t>Исполнение по налоговым и неналоговым доходам  бюджета МО «Коромысловское сельское поселение»                     за январь-апрель 2025 года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251622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800" i="1" dirty="0" smtClean="0"/>
              <a:t>Справка о выполнении плана поступления доходов бюджета муниципального образования «Коромысловское сельское поселение»                                                                                       в разрезе доходных источников за январь-апрель 2025г.</a:t>
            </a:r>
            <a:endParaRPr lang="ru-RU" sz="1800" i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163284"/>
              </p:ext>
            </p:extLst>
          </p:nvPr>
        </p:nvGraphicFramePr>
        <p:xfrm>
          <a:off x="428596" y="1214423"/>
          <a:ext cx="8358247" cy="5230216"/>
        </p:xfrm>
        <a:graphic>
          <a:graphicData uri="http://schemas.openxmlformats.org/drawingml/2006/table">
            <a:tbl>
              <a:tblPr/>
              <a:tblGrid>
                <a:gridCol w="5000660"/>
                <a:gridCol w="1214446"/>
                <a:gridCol w="1071570"/>
                <a:gridCol w="1071571"/>
              </a:tblGrid>
              <a:tr h="8016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Наименование доходных источников</a:t>
                      </a:r>
                    </a:p>
                  </a:txBody>
                  <a:tcPr marL="4382" marR="4382" marT="43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план на 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              01.05.2025 </a:t>
                      </a:r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года</a:t>
                      </a:r>
                    </a:p>
                  </a:txBody>
                  <a:tcPr marL="4382" marR="4382" marT="43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факт 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на                             01.05.2025 </a:t>
                      </a:r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года</a:t>
                      </a:r>
                    </a:p>
                  </a:txBody>
                  <a:tcPr marL="4382" marR="4382" marT="43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Процент  выполнения, (%)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924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Налоговые доходы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890,7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979,5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110,0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7962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налог на доходы физических лиц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259,0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277,5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107,1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5281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акцизы на нефтепродукты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5281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единый сельхозналог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366,0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408,4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111,6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125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налог на 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имущество </a:t>
                      </a:r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физических лиц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3,8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-20,2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5281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земельный налог 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261,9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313,8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119,8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5281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chemeClr val="bg1"/>
                          </a:solidFill>
                          <a:latin typeface="Arial"/>
                        </a:rPr>
                        <a:t> - госпошлина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5281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Неналоговые доходы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0,0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0,6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2914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0,6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42976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доходы от оказания платных услуг и компенсации затрат государства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40423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доходы от продажи материальных и нематериальных активов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5281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штрафы, санкции, возмещение ущерба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5281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прочие неналоговые доходы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5281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chemeClr val="bg1"/>
                          </a:solidFill>
                          <a:latin typeface="Arial"/>
                        </a:rPr>
                        <a:t> - невыясненные поступления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5281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Всего собственных 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доходов: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890,7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980,1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110,0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 smtClean="0"/>
              <a:t>Динамика поступления налоговых и неналоговых доходов за январь-апрель 2025года                                                                   к уровню января-апреля 2024года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 (факт на 01.05.2024 года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2025 год  (факт на 01.05.2025года)</a:t>
            </a:r>
            <a:endParaRPr lang="ru-RU" sz="2400" dirty="0">
              <a:solidFill>
                <a:srgbClr val="33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36828" y="4286267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496,5 тыс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4286256"/>
            <a:ext cx="2500330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980,1 тыс. руб.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3786182" y="4429132"/>
            <a:ext cx="1928826" cy="1214446"/>
          </a:xfrm>
          <a:prstGeom prst="rightArrow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Увеличение </a:t>
            </a:r>
            <a:r>
              <a:rPr lang="ru-RU" sz="1400" b="1" smtClean="0">
                <a:solidFill>
                  <a:schemeClr val="bg1"/>
                </a:solidFill>
              </a:rPr>
              <a:t>на 483,6 </a:t>
            </a:r>
            <a:r>
              <a:rPr lang="ru-RU" sz="1400" b="1" dirty="0" smtClean="0">
                <a:solidFill>
                  <a:schemeClr val="bg1"/>
                </a:solidFill>
              </a:rPr>
              <a:t>тыс. руб.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одск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3559</TotalTime>
  <Words>575</Words>
  <Application>Microsoft Office PowerPoint</Application>
  <PresentationFormat>Экран (4:3)</PresentationFormat>
  <Paragraphs>212</Paragraphs>
  <Slides>20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32" baseType="lpstr">
      <vt:lpstr>Arial</vt:lpstr>
      <vt:lpstr>Book Antiqua</vt:lpstr>
      <vt:lpstr>Calibri</vt:lpstr>
      <vt:lpstr>Georgia</vt:lpstr>
      <vt:lpstr>Lucida Sans</vt:lpstr>
      <vt:lpstr>Times New Roman</vt:lpstr>
      <vt:lpstr>Trebuchet MS</vt:lpstr>
      <vt:lpstr>Wingdings</vt:lpstr>
      <vt:lpstr>Wingdings 2</vt:lpstr>
      <vt:lpstr>Wingdings 3</vt:lpstr>
      <vt:lpstr>Апекс</vt:lpstr>
      <vt:lpstr>Городская</vt:lpstr>
      <vt:lpstr>Презентация PowerPoint</vt:lpstr>
      <vt:lpstr>Параметры бюджета муниципального образования Коромысловское сельское поселение</vt:lpstr>
      <vt:lpstr>Доходы бюджета муниципального образования «КОРОМЫСЛОВСКОЕ СЕЛЬСКОЕ ПОСЕЛЕНИЕ»</vt:lpstr>
      <vt:lpstr>Нормативы зачисления основных доходов в местные бюджеты</vt:lpstr>
      <vt:lpstr>Исполнение плана                                    за январь-апрель 2025 года</vt:lpstr>
      <vt:lpstr>Факт поступления                                       за январь-апрель 2025 года</vt:lpstr>
      <vt:lpstr>Исполнение по налоговым и неналоговым доходам  бюджета МО «Коромысловское сельское поселение»                     за январь-апрель 2025 года</vt:lpstr>
      <vt:lpstr>Справка о выполнении плана поступления доходов бюджета муниципального образования «Коромысловское сельское поселение»                                                                                       в разрезе доходных источников за январь-апрель 2025г.</vt:lpstr>
      <vt:lpstr>Презентация PowerPoint</vt:lpstr>
      <vt:lpstr>  Параметры расходов бюджета муниципального образования Коромысловское сельское поселение  </vt:lpstr>
      <vt:lpstr>Динамика расходов бюджета  муниципального образования Коромысловское сельское поселение на 01 мая 2025 года</vt:lpstr>
      <vt:lpstr>Структура и динамика расходов бюджета муниципального образования Коромысловское сельское поселение по разделам классификации расходов (тыс.руб.)</vt:lpstr>
      <vt:lpstr>Структура расходов бюджета муниципального образования Коромысловское сельское поселение на 01.05.2025 г.</vt:lpstr>
      <vt:lpstr> Динамика расходов бюджета муниципального образования Коромысловское сельское поселение  на общегосударственные расходы на 01.05.2024-2025г.г.</vt:lpstr>
      <vt:lpstr> Динамика расходов бюджета муниципального образования Коромысловское сельское поселение  на национальную оборону на 01.05.2024-2025г.г.</vt:lpstr>
      <vt:lpstr> Динамика расходов бюджета муниципальногуо образования Коромысловское сельское поселение  на национальную экономику на 01.05.2024-2025г.г.</vt:lpstr>
      <vt:lpstr> Динамика расходов бюджета муниципального образования Коромысловское сельское поселение  на жилищно-коммунальное хозяйство на 01.05.2024-2025г.г.</vt:lpstr>
      <vt:lpstr> Динамика расходов бюджета муниципального образования Коромысловское сельское поселение  на социальную политику на 01.05.2024-2025г.г.</vt:lpstr>
      <vt:lpstr>Соотношение сумм бюджетных ассигнований в рамках программ к сумме бюджетных ассигнований на 01.05.2025 года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Доходы бюджета муниципального образования «Кузоватовский район»</dc:title>
  <dc:creator>Лена</dc:creator>
  <cp:lastModifiedBy>1</cp:lastModifiedBy>
  <cp:revision>485</cp:revision>
  <cp:lastPrinted>2024-05-13T11:38:06Z</cp:lastPrinted>
  <dcterms:modified xsi:type="dcterms:W3CDTF">2025-05-20T10:41:28Z</dcterms:modified>
</cp:coreProperties>
</file>