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99" r:id="rId2"/>
    <p:sldId id="313" r:id="rId3"/>
    <p:sldId id="314" r:id="rId4"/>
    <p:sldId id="321" r:id="rId5"/>
    <p:sldId id="316" r:id="rId6"/>
    <p:sldId id="317" r:id="rId7"/>
    <p:sldId id="318" r:id="rId8"/>
    <p:sldId id="319" r:id="rId9"/>
    <p:sldId id="320" r:id="rId10"/>
    <p:sldId id="278" r:id="rId11"/>
    <p:sldId id="324" r:id="rId12"/>
    <p:sldId id="283" r:id="rId13"/>
    <p:sldId id="284" r:id="rId14"/>
    <p:sldId id="288" r:id="rId15"/>
    <p:sldId id="326" r:id="rId16"/>
    <p:sldId id="331" r:id="rId17"/>
    <p:sldId id="328" r:id="rId18"/>
    <p:sldId id="330" r:id="rId19"/>
    <p:sldId id="298" r:id="rId20"/>
    <p:sldId id="322" r:id="rId21"/>
    <p:sldId id="32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990099"/>
    <a:srgbClr val="00FFFF"/>
    <a:srgbClr val="336699"/>
    <a:srgbClr val="009999"/>
    <a:srgbClr val="33CCCC"/>
    <a:srgbClr val="99FF99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8" autoAdjust="0"/>
    <p:restoredTop sz="86408" autoAdjust="0"/>
  </p:normalViewPr>
  <p:slideViewPr>
    <p:cSldViewPr>
      <p:cViewPr varScale="1">
        <p:scale>
          <a:sx n="100" d="100"/>
          <a:sy n="100" d="100"/>
        </p:scale>
        <p:origin x="153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spPr>
            <a:solidFill>
              <a:srgbClr val="FF66C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01.05.2025г.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8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1.3080000000000001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918221456"/>
        <c:axId val="-1918222000"/>
        <c:axId val="0"/>
      </c:bar3DChart>
      <c:catAx>
        <c:axId val="-1918221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-1918222000"/>
        <c:crosses val="autoZero"/>
        <c:auto val="1"/>
        <c:lblAlgn val="ctr"/>
        <c:lblOffset val="100"/>
        <c:noMultiLvlLbl val="0"/>
      </c:catAx>
      <c:valAx>
        <c:axId val="-191822200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191822145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bg1"/>
                </a:solidFill>
              </a:rPr>
              <a:t>тыс.рублей</a:t>
            </a:r>
          </a:p>
        </c:rich>
      </c:tx>
      <c:layout/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733</c:v>
                </c:pt>
                <c:pt idx="1">
                  <c:v>40.299999999999997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  <c:txPr>
        <a:bodyPr/>
        <a:lstStyle/>
        <a:p>
          <a:pPr>
            <a:defRPr sz="2400" baseline="0">
              <a:solidFill>
                <a:schemeClr val="bg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15701856712335"/>
          <c:y val="4.4861391929188046E-2"/>
          <c:w val="0.8698676727909016"/>
          <c:h val="0.5831265081044574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январь-апрель 2025г.</c:v>
                </c:pt>
                <c:pt idx="1">
                  <c:v>Факт по налоговым доходам за январь-апрель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581.6</c:v>
                </c:pt>
                <c:pt idx="1">
                  <c:v>733</c:v>
                </c:pt>
                <c:pt idx="2">
                  <c:v>9.8000000000000007</c:v>
                </c:pt>
                <c:pt idx="3">
                  <c:v>40.299999999999997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918209488"/>
        <c:axId val="-1918216016"/>
      </c:barChart>
      <c:catAx>
        <c:axId val="-19182094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918216016"/>
        <c:crosses val="autoZero"/>
        <c:auto val="1"/>
        <c:lblAlgn val="ctr"/>
        <c:lblOffset val="100"/>
        <c:noMultiLvlLbl val="0"/>
      </c:catAx>
      <c:valAx>
        <c:axId val="-1918216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91820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6167</c:v>
                </c:pt>
                <c:pt idx="1">
                  <c:v>6761.2</c:v>
                </c:pt>
                <c:pt idx="2">
                  <c:v>2387.6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-1918215472"/>
        <c:axId val="-1918212752"/>
        <c:axId val="0"/>
      </c:bar3DChart>
      <c:catAx>
        <c:axId val="-191821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1918212752"/>
        <c:crosses val="autoZero"/>
        <c:auto val="1"/>
        <c:lblAlgn val="ctr"/>
        <c:lblOffset val="100"/>
        <c:tickMarkSkip val="2"/>
        <c:noMultiLvlLbl val="0"/>
      </c:catAx>
      <c:valAx>
        <c:axId val="-1918212752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1918215472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0,4%</a:t>
                    </a:r>
                    <a:endParaRPr lang="en-US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0,6%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78.400000000000006</c:v>
                </c:pt>
                <c:pt idx="1">
                  <c:v>6.1</c:v>
                </c:pt>
                <c:pt idx="2">
                  <c:v>0.2</c:v>
                </c:pt>
                <c:pt idx="3">
                  <c:v>10.8</c:v>
                </c:pt>
                <c:pt idx="4">
                  <c:v>3</c:v>
                </c:pt>
                <c:pt idx="5">
                  <c:v>0.8</c:v>
                </c:pt>
                <c:pt idx="6">
                  <c:v>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66FFFF"/>
              </a:solidFill>
            </c:spPr>
          </c:dPt>
          <c:dPt>
            <c:idx val="1"/>
            <c:bubble3D val="0"/>
            <c:explosion val="4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1978.3</c:v>
                </c:pt>
                <c:pt idx="1">
                  <c:v>2387.6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lang="ru-RU"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в % к плану</a:t>
            </a:r>
          </a:p>
        </c:rich>
      </c:tx>
      <c:layout>
        <c:manualLayout>
          <c:xMode val="edge"/>
          <c:yMode val="edge"/>
          <c:x val="0.42677080295518632"/>
          <c:y val="2.384816927317880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1239551261669E-2"/>
          <c:y val="0"/>
          <c:w val="0.93211436595644925"/>
          <c:h val="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24"/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hade val="60000"/>
                    </a:schemeClr>
                  </a:gs>
                  <a:gs pos="33000">
                    <a:schemeClr val="accent1">
                      <a:tint val="86500"/>
                    </a:schemeClr>
                  </a:gs>
                  <a:gs pos="46750">
                    <a:schemeClr val="accent1">
                      <a:tint val="71000"/>
                      <a:satMod val="112000"/>
                    </a:schemeClr>
                  </a:gs>
                  <a:gs pos="53000">
                    <a:schemeClr val="accent1">
                      <a:tint val="71000"/>
                      <a:satMod val="112000"/>
                    </a:schemeClr>
                  </a:gs>
                  <a:gs pos="68000">
                    <a:schemeClr val="accent1">
                      <a:tint val="86000"/>
                    </a:schemeClr>
                  </a:gs>
                  <a:gs pos="100000">
                    <a:schemeClr val="accent1">
                      <a:shade val="60000"/>
                    </a:schemeClr>
                  </a:gs>
                </a:gsLst>
                <a:lin ang="8350000" scaled="1"/>
              </a:gradFill>
              <a:ln>
                <a:noFill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  <a:sp3d/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60000"/>
                    </a:schemeClr>
                  </a:gs>
                  <a:gs pos="33000">
                    <a:schemeClr val="accent3">
                      <a:tint val="86500"/>
                    </a:schemeClr>
                  </a:gs>
                  <a:gs pos="46750">
                    <a:schemeClr val="accent3">
                      <a:tint val="71000"/>
                      <a:satMod val="112000"/>
                    </a:schemeClr>
                  </a:gs>
                  <a:gs pos="53000">
                    <a:schemeClr val="accent3">
                      <a:tint val="71000"/>
                      <a:satMod val="112000"/>
                    </a:schemeClr>
                  </a:gs>
                  <a:gs pos="68000">
                    <a:schemeClr val="accent3">
                      <a:tint val="86000"/>
                    </a:schemeClr>
                  </a:gs>
                  <a:gs pos="100000">
                    <a:schemeClr val="accent3">
                      <a:shade val="60000"/>
                    </a:schemeClr>
                  </a:gs>
                </a:gsLst>
                <a:lin ang="8350000" scaled="1"/>
              </a:gradFill>
              <a:ln>
                <a:noFill/>
              </a:ln>
              <a:effectLst>
                <a:outerShdw blurRad="190500" dist="228600" dir="2700000" sy="90000" rotWithShape="0">
                  <a:srgbClr val="000000">
                    <a:alpha val="25500"/>
                  </a:srgbClr>
                </a:outerShdw>
              </a:effectLst>
              <a:sp3d/>
            </c:spPr>
          </c:dPt>
          <c:dLbls>
            <c:dLbl>
              <c:idx val="1"/>
              <c:layout>
                <c:manualLayout>
                  <c:x val="-6.2268927731515995E-2"/>
                  <c:y val="-0.1488884720532715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tx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7881294830869993"/>
                      <c:h val="0.2090688809970085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 бюджетные ассигнования запланированные в рамках программ</c:v>
                </c:pt>
                <c:pt idx="1">
                  <c:v>бюджетные 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955.9</c:v>
                </c:pt>
                <c:pt idx="1">
                  <c:v>5406.4</c:v>
                </c:pt>
              </c:numCache>
            </c:numRef>
          </c:val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0.40799</cdr:x>
      <cdr:y>0.59472</cdr:y>
    </cdr:from>
    <cdr:to>
      <cdr:x>0.5382</cdr:x>
      <cdr:y>0.72688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357595" y="2571768"/>
          <a:ext cx="1071576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/>
            <a:t>773,3</a:t>
          </a:r>
        </a:p>
        <a:p xmlns:a="http://schemas.openxmlformats.org/drawingml/2006/main">
          <a:r>
            <a:rPr lang="ru-RU" sz="1800" dirty="0" smtClean="0"/>
            <a:t>тыс.руб</a:t>
          </a:r>
          <a:r>
            <a:rPr lang="ru-RU" sz="1800" dirty="0"/>
            <a:t>.</a:t>
          </a:r>
        </a:p>
      </cdr:txBody>
    </cdr:sp>
  </cdr:relSizeAnchor>
  <cdr:relSizeAnchor xmlns:cdr="http://schemas.openxmlformats.org/drawingml/2006/chartDrawing">
    <cdr:from>
      <cdr:x>0.26723</cdr:x>
      <cdr:y>0.59722</cdr:y>
    </cdr:from>
    <cdr:to>
      <cdr:x>0.38973</cdr:x>
      <cdr:y>0.7434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99188" y="2582598"/>
          <a:ext cx="1008112" cy="6321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1800" b="1" dirty="0" smtClean="0"/>
            <a:t>591,4тыс.руб.</a:t>
          </a:r>
          <a:endParaRPr lang="ru-RU" sz="18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0.46875</cdr:x>
      <cdr:y>0.22098</cdr:y>
    </cdr:from>
    <cdr:to>
      <cdr:x>0.56424</cdr:x>
      <cdr:y>0.34725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857652" y="1000132"/>
          <a:ext cx="785818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0.3125</cdr:x>
      <cdr:y>0.04735</cdr:y>
    </cdr:from>
    <cdr:to>
      <cdr:x>0.40799</cdr:x>
      <cdr:y>0.17362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71768" y="214315"/>
          <a:ext cx="785818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0.24306</cdr:x>
      <cdr:y>0.71028</cdr:y>
    </cdr:from>
    <cdr:to>
      <cdr:x>0.33854</cdr:x>
      <cdr:y>0.82077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00264" y="3214710"/>
          <a:ext cx="785818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0.34722</cdr:x>
      <cdr:y>0.77342</cdr:y>
    </cdr:from>
    <cdr:to>
      <cdr:x>0.50348</cdr:x>
      <cdr:y>0.94704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857520" y="3500462"/>
          <a:ext cx="1285884" cy="785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0.68577</cdr:x>
      <cdr:y>0.07892</cdr:y>
    </cdr:from>
    <cdr:to>
      <cdr:x>0.92015</cdr:x>
      <cdr:y>0.22098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643602" y="357190"/>
          <a:ext cx="1928826" cy="642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0.09632</cdr:x>
      <cdr:y>0.375</cdr:y>
    </cdr:from>
    <cdr:to>
      <cdr:x>0.28897</cdr:x>
      <cdr:y>0.4625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85794" y="2143141"/>
          <a:ext cx="1571670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0.40281</cdr:x>
      <cdr:y>0.2625</cdr:y>
    </cdr:from>
    <cdr:to>
      <cdr:x>0.53415</cdr:x>
      <cdr:y>0.3625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286149" y="1500198"/>
          <a:ext cx="1071570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956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497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852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389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356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</a:t>
            </a:r>
            <a:r>
              <a:rPr lang="ru-RU" sz="48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Еделевское</a:t>
            </a:r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pPr algn="ctr"/>
            <a:r>
              <a:rPr lang="ru-RU" sz="4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</a:t>
            </a:r>
            <a:r>
              <a:rPr lang="ru-RU" b="1" i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Еделевское</a:t>
            </a:r>
            <a:r>
              <a:rPr lang="ru-RU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sz="49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одержимое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25350384"/>
              </p:ext>
            </p:extLst>
          </p:nvPr>
        </p:nvGraphicFramePr>
        <p:xfrm>
          <a:off x="142844" y="1340768"/>
          <a:ext cx="8821644" cy="5302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Еделевское сельское поселение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мая</a:t>
            </a:r>
            <a:r>
              <a:rPr lang="ru-RU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2025 года</a:t>
            </a:r>
          </a:p>
        </p:txBody>
      </p:sp>
    </p:spTree>
    <p:extLst>
      <p:ext uri="{BB962C8B-B14F-4D97-AF65-F5344CB8AC3E}">
        <p14:creationId xmlns:p14="http://schemas.microsoft.com/office/powerpoint/2010/main" val="29449904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FFFF00"/>
                </a:solidFill>
              </a:rPr>
              <a:t>Структура и динамика расходов бюджета муниципального образования </a:t>
            </a:r>
            <a:r>
              <a:rPr lang="ru-RU" sz="2000" b="0" dirty="0" err="1" smtClean="0">
                <a:solidFill>
                  <a:srgbClr val="FFFF00"/>
                </a:solidFill>
              </a:rPr>
              <a:t>Еделевское</a:t>
            </a:r>
            <a:r>
              <a:rPr lang="ru-RU" sz="2000" b="0" dirty="0" smtClean="0">
                <a:solidFill>
                  <a:srgbClr val="FFFF00"/>
                </a:solidFill>
              </a:rPr>
              <a:t> сельское поселение по разделам классификации расходов (тыс.руб.)</a:t>
            </a:r>
            <a:endParaRPr lang="ru-RU" sz="2000" b="0" dirty="0">
              <a:solidFill>
                <a:srgbClr val="FFFF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159150"/>
              </p:ext>
            </p:extLst>
          </p:nvPr>
        </p:nvGraphicFramePr>
        <p:xfrm>
          <a:off x="285717" y="928670"/>
          <a:ext cx="8715438" cy="46991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827"/>
                <a:gridCol w="1111915"/>
                <a:gridCol w="1204573"/>
                <a:gridCol w="1092834"/>
                <a:gridCol w="1169144"/>
                <a:gridCol w="1127328"/>
                <a:gridCol w="785817"/>
              </a:tblGrid>
              <a:tr h="898855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01.05.2025г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8499,6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1978,3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6761,2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2387,6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35,3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86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5574,4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1008,9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4887,6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1442,5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398,0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251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898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1247,0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798,6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64,0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1085,9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651,2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84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1457,0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113,8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283,2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209,5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74,0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7263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858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6,9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16,7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41,5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13,8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3388510"/>
              </p:ext>
            </p:extLst>
          </p:nvPr>
        </p:nvGraphicFramePr>
        <p:xfrm>
          <a:off x="428596" y="1714488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</a:t>
            </a:r>
            <a:r>
              <a:rPr lang="ru-RU" sz="2800" dirty="0" smtClean="0">
                <a:solidFill>
                  <a:srgbClr val="FFFF00"/>
                </a:solidFill>
              </a:rPr>
              <a:t>Еделевское</a:t>
            </a:r>
            <a:r>
              <a:rPr lang="ru-RU" sz="2800" b="1" dirty="0" smtClean="0">
                <a:solidFill>
                  <a:srgbClr val="FFFF00"/>
                </a:solidFill>
              </a:rPr>
              <a:t> сельское поселение 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Еделевское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01.05.2024-2025гг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на общегосударственные вопросы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10034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1008,9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1142,5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357694"/>
            <a:ext cx="1857388" cy="1285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100" b="1" dirty="0" smtClean="0">
                <a:solidFill>
                  <a:srgbClr val="66FF99"/>
                </a:solidFill>
              </a:rPr>
              <a:t>133,6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Еделевское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01.05.2024-2025гг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на национальную оборону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50,1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55,6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357694"/>
            <a:ext cx="1857388" cy="1285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100" b="1" dirty="0" smtClean="0">
                <a:solidFill>
                  <a:srgbClr val="66FF99"/>
                </a:solidFill>
              </a:rPr>
              <a:t>5,5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029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  <a:cs typeface="Times New Roman" pitchFamily="18" charset="0"/>
              </a:rPr>
              <a:t>Еделевское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 сельское поселение на 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01.05.2024-2025гг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. на национальную экономику</a:t>
            </a:r>
            <a:endParaRPr lang="ru-RU" sz="2800" b="1" dirty="0">
              <a:solidFill>
                <a:srgbClr val="FFFF00"/>
              </a:solidFill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2024 год   (факт на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F79646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)</a:t>
            </a:r>
            <a:endParaRPr lang="ru-RU" sz="2400" dirty="0">
              <a:solidFill>
                <a:srgbClr val="F79646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798,6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C0504D">
                  <a:lumMod val="75000"/>
                </a:srgbClr>
              </a:solidFill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651,2 </a:t>
            </a:r>
            <a:r>
              <a:rPr lang="ru-RU" sz="2400" b="1" dirty="0" err="1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rgbClr val="1F497D">
                    <a:lumMod val="10000"/>
                  </a:srgbClr>
                </a:solidFill>
                <a:cs typeface="Times New Roman" pitchFamily="18" charset="0"/>
              </a:rPr>
              <a:t>.</a:t>
            </a:r>
            <a:endParaRPr lang="ru-RU" sz="2400" b="1" dirty="0">
              <a:solidFill>
                <a:srgbClr val="1F497D">
                  <a:lumMod val="10000"/>
                </a:srgbClr>
              </a:solidFill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357694"/>
            <a:ext cx="1857388" cy="1285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100" b="1" dirty="0" smtClean="0">
                <a:solidFill>
                  <a:srgbClr val="66FF99"/>
                </a:solidFill>
              </a:rPr>
              <a:t>147,4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15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Еделевское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 гг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на жилищно-коммунальное хозяйство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93,4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161,9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357694"/>
            <a:ext cx="1857388" cy="1285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68,5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6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</a:t>
            </a:r>
            <a:r>
              <a:rPr lang="ru-RU" sz="2800" b="1" dirty="0" err="1" smtClean="0">
                <a:solidFill>
                  <a:srgbClr val="FFFF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Еделевское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01.05.2024-2025гг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 на социальную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политику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6,9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13,8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357694"/>
            <a:ext cx="1857388" cy="12858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66FF99"/>
                </a:solidFill>
              </a:rPr>
              <a:t>Увеличение на </a:t>
            </a:r>
            <a:r>
              <a:rPr lang="ru-RU" sz="1200" b="1" dirty="0" smtClean="0">
                <a:solidFill>
                  <a:srgbClr val="66FF99"/>
                </a:solidFill>
              </a:rPr>
              <a:t>6,9 </a:t>
            </a:r>
            <a:r>
              <a:rPr lang="ru-RU" sz="12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2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721559"/>
              </p:ext>
            </p:extLst>
          </p:nvPr>
        </p:nvGraphicFramePr>
        <p:xfrm>
          <a:off x="214282" y="164305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715436" cy="1571636"/>
          </a:xfr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101600" prst="riblet"/>
          </a:sp3d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Динамика расходов Еделевского сельского поселения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01.05.2024-2025 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г.г. (в тыс.руб.)</a:t>
            </a:r>
            <a:endParaRPr lang="ru-RU" sz="36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63707741"/>
              </p:ext>
            </p:extLst>
          </p:nvPr>
        </p:nvGraphicFramePr>
        <p:xfrm>
          <a:off x="500034" y="1643050"/>
          <a:ext cx="8143932" cy="47342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0033"/>
                <a:gridCol w="2804385"/>
                <a:gridCol w="2759514"/>
              </a:tblGrid>
              <a:tr h="235075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 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01.05.24 г.)</a:t>
                      </a:r>
                      <a:r>
                        <a:rPr lang="ru-RU" sz="15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endParaRPr lang="ru-RU" sz="15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 год</a:t>
                      </a:r>
                      <a:r>
                        <a:rPr lang="ru-RU" sz="20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01.05.25 г.)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8444,5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6671,9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807385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8499,6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6761,2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-55,1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-89,3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</a:t>
            </a:r>
            <a:r>
              <a:rPr lang="ru-RU" sz="3200" b="1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Еделевское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07154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9487710"/>
              </p:ext>
            </p:extLst>
          </p:nvPr>
        </p:nvGraphicFramePr>
        <p:xfrm>
          <a:off x="571472" y="1142984"/>
          <a:ext cx="8158162" cy="57150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569386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</a:t>
            </a:r>
            <a:r>
              <a:rPr lang="ru-RU" sz="2800" i="1" dirty="0" smtClean="0"/>
              <a:t>В муниципальном образовании </a:t>
            </a:r>
            <a:r>
              <a:rPr lang="ru-RU" sz="2800" i="1" dirty="0" err="1" smtClean="0"/>
              <a:t>Еделевское</a:t>
            </a:r>
            <a:r>
              <a:rPr lang="ru-RU" sz="2800" i="1" dirty="0" smtClean="0"/>
              <a:t> сельское поселение в бюджете 2025 года запланирована реализация  1 программы.</a:t>
            </a:r>
          </a:p>
          <a:p>
            <a:pPr algn="just"/>
            <a:endParaRPr lang="ru-RU" sz="2800" i="1" dirty="0" smtClean="0"/>
          </a:p>
          <a:p>
            <a:pPr algn="ctr"/>
            <a:r>
              <a:rPr lang="ru-RU" sz="2800" i="1" dirty="0" smtClean="0"/>
              <a:t>Плановые назначения –955,9 тыс. руб.</a:t>
            </a:r>
          </a:p>
          <a:p>
            <a:pPr algn="ctr"/>
            <a:r>
              <a:rPr lang="ru-RU" sz="2800" i="1" dirty="0" smtClean="0"/>
              <a:t>Исполнено на отчетную дату </a:t>
            </a:r>
            <a:r>
              <a:rPr lang="ru-RU" sz="2800" i="1" smtClean="0"/>
              <a:t>–</a:t>
            </a:r>
            <a:r>
              <a:rPr lang="ru-RU" sz="2800" i="1" smtClean="0"/>
              <a:t>860,6 тыс</a:t>
            </a:r>
            <a:r>
              <a:rPr lang="ru-RU" sz="2800" i="1" dirty="0" smtClean="0"/>
              <a:t>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Еделевское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186766" cy="5270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2"/>
                <a:gridCol w="1785950"/>
                <a:gridCol w="1643074"/>
                <a:gridCol w="178595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Наименование доходных источников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Бюджет </a:t>
                      </a:r>
                      <a:r>
                        <a:rPr lang="ru-RU" sz="1600" dirty="0" err="1" smtClean="0">
                          <a:solidFill>
                            <a:schemeClr val="bg1"/>
                          </a:solidFill>
                        </a:rPr>
                        <a:t>муниципаль-ного</a:t>
                      </a:r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 района, %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Бюджет городского поселения, %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</a:rPr>
                        <a:t>Бюджеты сельских </a:t>
                      </a:r>
                      <a:r>
                        <a:rPr lang="ru-RU" sz="1600" dirty="0" err="1" smtClean="0">
                          <a:solidFill>
                            <a:schemeClr val="bg1"/>
                          </a:solidFill>
                        </a:rPr>
                        <a:t>поселений,%</a:t>
                      </a:r>
                      <a:endParaRPr lang="ru-RU" sz="1600" dirty="0" smtClean="0">
                        <a:solidFill>
                          <a:schemeClr val="bg1"/>
                        </a:solidFill>
                      </a:endParaRPr>
                    </a:p>
                    <a:p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</a:t>
                      </a:r>
                      <a:r>
                        <a:rPr lang="ru-RU" sz="1600" smtClean="0"/>
                        <a:t>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59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99FF99"/>
          </a:solidFill>
        </p:spPr>
        <p:txBody>
          <a:bodyPr>
            <a:normAutofit fontScale="90000"/>
          </a:bodyPr>
          <a:lstStyle/>
          <a:p>
            <a:r>
              <a:rPr lang="ru-RU" dirty="0" smtClean="0"/>
              <a:t>Исполнение плана                                    за январь- апрель 20</a:t>
            </a:r>
            <a:r>
              <a:rPr lang="en-US" dirty="0" smtClean="0"/>
              <a:t>2</a:t>
            </a:r>
            <a:r>
              <a:rPr lang="ru-RU" dirty="0" smtClean="0"/>
              <a:t>5 года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4260537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Факт поступления                                       за январь- апрель 2025 года</a:t>
            </a:r>
            <a:endParaRPr lang="ru-RU" dirty="0">
              <a:solidFill>
                <a:schemeClr val="bg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6366896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2400" dirty="0" smtClean="0"/>
              <a:t>Исполнение по налоговым и неналоговым доходам бюджета МО «Еделевское сельское поселение»                                               за январь- апрель 2025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122159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800" i="1" dirty="0" smtClean="0"/>
              <a:t>Справка о выполнении плана поступления доходов бюджета муниципального образования «Еделевское сельское поселение»                                                                                       в разрезе доходных источников за январь- 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8515279"/>
              </p:ext>
            </p:extLst>
          </p:nvPr>
        </p:nvGraphicFramePr>
        <p:xfrm>
          <a:off x="467543" y="1284142"/>
          <a:ext cx="8319300" cy="4999450"/>
        </p:xfrm>
        <a:graphic>
          <a:graphicData uri="http://schemas.openxmlformats.org/drawingml/2006/table">
            <a:tbl>
              <a:tblPr/>
              <a:tblGrid>
                <a:gridCol w="5020267"/>
                <a:gridCol w="1165878"/>
                <a:gridCol w="1066577"/>
                <a:gridCol w="1066578"/>
              </a:tblGrid>
              <a:tr h="84329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план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январь-апрель 2025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факт за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                январь-апрель 2025 года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832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581,6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733,0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126,0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187,6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212,6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113,3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6,0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150,0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388,0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511,4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131,8</a:t>
                      </a: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9,8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40,3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в 4,1 раза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443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5,9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147,5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5211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28,6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2752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65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100,0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934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chemeClr val="bg1"/>
                          </a:solidFill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2906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chemeClr val="bg1"/>
                          </a:solidFill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591,4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773,3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bg1"/>
                          </a:solidFill>
                          <a:latin typeface="Arial"/>
                        </a:rPr>
                        <a:t>130,8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2025 года                                                                         к уровню января-апреля 2024 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01.05.2025 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00100" y="4214818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444,4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773,3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Увеличение </a:t>
            </a:r>
            <a:r>
              <a:rPr lang="ru-RU" sz="1400" b="1" smtClean="0">
                <a:solidFill>
                  <a:schemeClr val="bg1"/>
                </a:solidFill>
              </a:rPr>
              <a:t>на 328,9 </a:t>
            </a:r>
            <a:r>
              <a:rPr lang="ru-RU" sz="1400" b="1" dirty="0" smtClean="0">
                <a:solidFill>
                  <a:schemeClr val="bg1"/>
                </a:solidFill>
              </a:rPr>
              <a:t>тыс.руб.</a:t>
            </a:r>
            <a:endParaRPr lang="ru-RU" sz="1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3633</TotalTime>
  <Words>778</Words>
  <Application>Microsoft Office PowerPoint</Application>
  <PresentationFormat>Экран (4:3)</PresentationFormat>
  <Paragraphs>238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0" baseType="lpstr">
      <vt:lpstr>Arial</vt:lpstr>
      <vt:lpstr>Book Antiqua</vt:lpstr>
      <vt:lpstr>Calibri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Параметры бюджета муниципального образования Еделевское сельское поселение</vt:lpstr>
      <vt:lpstr>Доходы бюджета муниципального образования Еделевское сельское поселение</vt:lpstr>
      <vt:lpstr>Нормативы зачисления основных доходов в местные бюджеты</vt:lpstr>
      <vt:lpstr>Исполнение плана                                    за январь- апрель 2025 года</vt:lpstr>
      <vt:lpstr>Факт поступления                                       за январь- апрель 2025 года</vt:lpstr>
      <vt:lpstr>Исполнение по налоговым и неналоговым доходам бюджета МО «Еделевское сельское поселение»                                               за январь- апрель 2025 года</vt:lpstr>
      <vt:lpstr>Справка о выполнении плана поступления доходов бюджета муниципального образования «Еделевское сельское поселение»                                                                                       в разрезе доходных источников за январь- апрель 2025г.</vt:lpstr>
      <vt:lpstr>Презентация PowerPoint</vt:lpstr>
      <vt:lpstr>  Параметры расходов бюджета муниципального образования Еделевское сельское поселение  </vt:lpstr>
      <vt:lpstr>Динамика расходов бюджета  муниципального образования Еделевское сельское поселение на 01 мая 2025 года</vt:lpstr>
      <vt:lpstr>Структура и динамика расходов бюджета муниципального образования Еделевское сельское поселение по разделам классификации расходов (тыс.руб.)</vt:lpstr>
      <vt:lpstr>Структура расходов бюджета муниципального образования Еделевское сельское поселение на 01.05.2025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расходов Еделевского сельского поселения на 01.05.2024-2025 г.г. (в тыс.руб.)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619</cp:revision>
  <dcterms:modified xsi:type="dcterms:W3CDTF">2025-05-20T06:22:19Z</dcterms:modified>
</cp:coreProperties>
</file>