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99" r:id="rId2"/>
    <p:sldId id="313" r:id="rId3"/>
    <p:sldId id="256" r:id="rId4"/>
    <p:sldId id="268" r:id="rId5"/>
    <p:sldId id="314" r:id="rId6"/>
    <p:sldId id="315" r:id="rId7"/>
    <p:sldId id="316" r:id="rId8"/>
    <p:sldId id="317" r:id="rId9"/>
    <p:sldId id="318" r:id="rId10"/>
    <p:sldId id="278" r:id="rId11"/>
    <p:sldId id="323" r:id="rId12"/>
    <p:sldId id="283" r:id="rId13"/>
    <p:sldId id="324" r:id="rId14"/>
    <p:sldId id="325" r:id="rId15"/>
    <p:sldId id="326" r:id="rId16"/>
    <p:sldId id="328" r:id="rId17"/>
    <p:sldId id="329" r:id="rId18"/>
    <p:sldId id="319" r:id="rId19"/>
    <p:sldId id="32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0099"/>
    <a:srgbClr val="00FFFF"/>
    <a:srgbClr val="336699"/>
    <a:srgbClr val="009999"/>
    <a:srgbClr val="33CCCC"/>
    <a:srgbClr val="99FF99"/>
    <a:srgbClr val="9999FF"/>
    <a:srgbClr val="99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78" autoAdjust="0"/>
    <p:restoredTop sz="86408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01.05.2025г.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1.6619999999999999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4332928"/>
        <c:axId val="-14322592"/>
        <c:axId val="0"/>
      </c:bar3DChart>
      <c:catAx>
        <c:axId val="-14332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4322592"/>
        <c:crosses val="autoZero"/>
        <c:auto val="1"/>
        <c:lblAlgn val="ctr"/>
        <c:lblOffset val="100"/>
        <c:noMultiLvlLbl val="0"/>
      </c:catAx>
      <c:valAx>
        <c:axId val="-143225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143329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тыс.рублей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1636</c:v>
                </c:pt>
                <c:pt idx="1">
                  <c:v>95.4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347954943132109"/>
          <c:y val="0.35549620174130214"/>
          <c:w val="0.25903166618061629"/>
          <c:h val="0.38210598124573636"/>
        </c:manualLayout>
      </c:layout>
      <c:overlay val="0"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15701856712335"/>
          <c:y val="4.4861391929187956E-2"/>
          <c:w val="0.8698676727909016"/>
          <c:h val="0.58312650810445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CC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33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январь-апрель 2025г.</c:v>
                </c:pt>
                <c:pt idx="1">
                  <c:v>Факт по налоговым доходам за январь-апрель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947.2</c:v>
                </c:pt>
                <c:pt idx="1">
                  <c:v>1636</c:v>
                </c:pt>
                <c:pt idx="2">
                  <c:v>94.8</c:v>
                </c:pt>
                <c:pt idx="3">
                  <c:v>95.4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14329120"/>
        <c:axId val="-14325312"/>
      </c:barChart>
      <c:catAx>
        <c:axId val="-14329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4325312"/>
        <c:crosses val="autoZero"/>
        <c:auto val="1"/>
        <c:lblAlgn val="ctr"/>
        <c:lblOffset val="100"/>
        <c:noMultiLvlLbl val="0"/>
      </c:catAx>
      <c:valAx>
        <c:axId val="-143253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4329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80"/>
      <c:depthPercent val="9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 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10751</c:v>
                </c:pt>
                <c:pt idx="1">
                  <c:v>10352.299999999999</c:v>
                </c:pt>
                <c:pt idx="2">
                  <c:v>2947.4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-228847824"/>
        <c:axId val="-228846192"/>
        <c:axId val="0"/>
      </c:bar3DChart>
      <c:catAx>
        <c:axId val="-22884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0" i="0" baseline="0"/>
            </a:pPr>
            <a:endParaRPr lang="ru-RU"/>
          </a:p>
        </c:txPr>
        <c:crossAx val="-228846192"/>
        <c:crosses val="autoZero"/>
        <c:auto val="1"/>
        <c:lblAlgn val="ctr"/>
        <c:lblOffset val="100"/>
        <c:tickMarkSkip val="2"/>
        <c:noMultiLvlLbl val="0"/>
      </c:catAx>
      <c:valAx>
        <c:axId val="-228846192"/>
        <c:scaling>
          <c:orientation val="minMax"/>
          <c:min val="0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228847824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Lbls>
            <c:dLbl>
              <c:idx val="1"/>
              <c:layout>
                <c:manualLayout>
                  <c:x val="0.17041666666666666"/>
                  <c:y val="0.2925027447852862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Социальная политика</a:t>
                    </a:r>
                    <a:r>
                      <a:rPr lang="ru-RU" baseline="0" dirty="0"/>
                      <a:t>
</a:t>
                    </a:r>
                    <a:fld id="{4BA785CA-3753-4E81-B342-23B5061F4177}" type="PERCENTAGE">
                      <a:rPr lang="en-US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5.6408209390492854E-2"/>
                  <c:y val="6.956110675190697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экономика</a:t>
                    </a:r>
                    <a:endParaRPr lang="ru-RU" baseline="0" dirty="0"/>
                  </a:p>
                  <a:p>
                    <a:r>
                      <a:rPr lang="ru-RU" dirty="0" smtClean="0"/>
                      <a:t>10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1.80412410137128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4100199280645477E-2"/>
                  <c:y val="1.222592817628974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6295202682997955E-2"/>
                  <c:y val="1.20119824727205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оборона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85802469135803"/>
                      <c:h val="0.2061256192318838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68.7</c:v>
                </c:pt>
                <c:pt idx="1">
                  <c:v>3.8</c:v>
                </c:pt>
                <c:pt idx="2">
                  <c:v>0.2</c:v>
                </c:pt>
                <c:pt idx="3">
                  <c:v>11.2</c:v>
                </c:pt>
                <c:pt idx="4">
                  <c:v>13.8</c:v>
                </c:pt>
                <c:pt idx="5">
                  <c:v>0.5</c:v>
                </c:pt>
                <c:pt idx="6">
                  <c:v>1.8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 % к плану</a:t>
            </a:r>
          </a:p>
        </c:rich>
      </c:tx>
      <c:layout>
        <c:manualLayout>
          <c:xMode val="edge"/>
          <c:yMode val="edge"/>
          <c:x val="0.42677080295518632"/>
          <c:y val="2.384816927317880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28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ассигнования запланированные в рамках программ</c:v>
                </c:pt>
                <c:pt idx="1">
                  <c:v> бюджетные ассигнования запланированные в рамках  не программых мероприятий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2594.8000000000002</c:v>
                </c:pt>
                <c:pt idx="1">
                  <c:v>7358.9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0.40723</cdr:x>
      <cdr:y>0.51396</cdr:y>
    </cdr:from>
    <cdr:to>
      <cdr:x>0.52973</cdr:x>
      <cdr:y>0.71378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51340" y="2222558"/>
          <a:ext cx="1008088" cy="864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1731,4 </a:t>
          </a:r>
          <a:r>
            <a:rPr lang="ru-RU" sz="1800" b="1" dirty="0" err="1" smtClean="0"/>
            <a:t>тыс.руб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0.27598</cdr:x>
      <cdr:y>0.61387</cdr:y>
    </cdr:from>
    <cdr:to>
      <cdr:x>0.39848</cdr:x>
      <cdr:y>0.78039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271205" y="2654606"/>
          <a:ext cx="1008126" cy="7200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1042,0</a:t>
          </a:r>
        </a:p>
        <a:p xmlns:a="http://schemas.openxmlformats.org/drawingml/2006/main">
          <a:pPr algn="ctr"/>
          <a:r>
            <a:rPr lang="ru-RU" sz="1800" dirty="0" err="1" smtClean="0"/>
            <a:t>тыс.руб</a:t>
          </a:r>
          <a:r>
            <a:rPr lang="ru-RU" sz="1800" dirty="0" smtClean="0"/>
            <a:t>.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0.28298</cdr:x>
      <cdr:y>0.48299</cdr:y>
    </cdr:from>
    <cdr:to>
      <cdr:x>0.3941</cdr:x>
      <cdr:y>0.68502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28850" y="21859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0.34722</cdr:x>
      <cdr:y>0.63514</cdr:y>
    </cdr:from>
    <cdr:to>
      <cdr:x>0.45833</cdr:x>
      <cdr:y>0.83717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57520" y="3357586"/>
          <a:ext cx="914391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0.13574</cdr:y>
    </cdr:from>
    <cdr:to>
      <cdr:x>0.57813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8" y="614354"/>
          <a:ext cx="5715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0.46007</cdr:x>
      <cdr:y>0.01351</cdr:y>
    </cdr:from>
    <cdr:to>
      <cdr:x>0.59896</cdr:x>
      <cdr:y>0.06757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786192" y="71419"/>
          <a:ext cx="1143009" cy="285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0.78994</cdr:x>
      <cdr:y>0.05405</cdr:y>
    </cdr:from>
    <cdr:to>
      <cdr:x>0.81598</cdr:x>
      <cdr:y>0.12162</cdr:y>
    </cdr:to>
    <cdr:sp macro="" textlink="">
      <cdr:nvSpPr>
        <cdr:cNvPr id="20" name="Прямая со стрелкой 19"/>
        <cdr:cNvSpPr/>
      </cdr:nvSpPr>
      <cdr:spPr>
        <a:xfrm xmlns:a="http://schemas.openxmlformats.org/drawingml/2006/main" rot="5400000">
          <a:off x="6500858" y="285752"/>
          <a:ext cx="214314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0.79862</cdr:x>
      <cdr:y>0.13514</cdr:y>
    </cdr:from>
    <cdr:to>
      <cdr:x>0.82466</cdr:x>
      <cdr:y>0.14865</cdr:y>
    </cdr:to>
    <cdr:sp macro="" textlink="">
      <cdr:nvSpPr>
        <cdr:cNvPr id="22" name="Прямая со стрелкой 21"/>
        <cdr:cNvSpPr/>
      </cdr:nvSpPr>
      <cdr:spPr>
        <a:xfrm xmlns:a="http://schemas.openxmlformats.org/drawingml/2006/main" rot="10800000" flipV="1">
          <a:off x="6572296" y="714380"/>
          <a:ext cx="214314" cy="7143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0.8073</cdr:x>
      <cdr:y>0.47298</cdr:y>
    </cdr:from>
    <cdr:to>
      <cdr:x>0.98091</cdr:x>
      <cdr:y>0.51352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643734" y="2500330"/>
          <a:ext cx="142876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0.32118</cdr:x>
      <cdr:y>0.71622</cdr:y>
    </cdr:from>
    <cdr:to>
      <cdr:x>0.47743</cdr:x>
      <cdr:y>0.83784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643206" y="3786214"/>
          <a:ext cx="1285875" cy="6429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0.25174</cdr:x>
      <cdr:y>0.12162</cdr:y>
    </cdr:from>
    <cdr:to>
      <cdr:x>0.41493</cdr:x>
      <cdr:y>0.2027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071702" y="642942"/>
          <a:ext cx="1343028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0.24306</cdr:x>
      <cdr:y>0.12162</cdr:y>
    </cdr:from>
    <cdr:to>
      <cdr:x>0.45139</cdr:x>
      <cdr:y>0.25676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000264" y="642942"/>
          <a:ext cx="171451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6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9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12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14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15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21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24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26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27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28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30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31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32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33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34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35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36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3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38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39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40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41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0.09632</cdr:x>
      <cdr:y>0.47561</cdr:y>
    </cdr:from>
    <cdr:to>
      <cdr:x>0.28897</cdr:x>
      <cdr:y>0.5875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85819" y="2718129"/>
          <a:ext cx="1571636" cy="6394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0.41156</cdr:x>
      <cdr:y>0.25</cdr:y>
    </cdr:from>
    <cdr:to>
      <cdr:x>0.56918</cdr:x>
      <cdr:y>0.325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357573" y="1428761"/>
          <a:ext cx="1285890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53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00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284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048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334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727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Спешневское сельское поселение</a:t>
            </a:r>
          </a:p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Спешневское сельское поселение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9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14290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Спешневское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сельское поселение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мая 2025 года</a:t>
            </a:r>
            <a:endParaRPr lang="ru-RU" dirty="0"/>
          </a:p>
        </p:txBody>
      </p:sp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6046899"/>
              </p:ext>
            </p:extLst>
          </p:nvPr>
        </p:nvGraphicFramePr>
        <p:xfrm>
          <a:off x="785787" y="1500174"/>
          <a:ext cx="8001026" cy="4678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7130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0" dirty="0" smtClean="0">
                <a:solidFill>
                  <a:srgbClr val="FFFF00"/>
                </a:solidFill>
              </a:rPr>
              <a:t>Структура и динамика расходов бюджета муниципального образования Спешневское сельское поселение по разделам классификации расходов (тыс.руб.)</a:t>
            </a:r>
            <a:endParaRPr lang="ru-RU" sz="2000" b="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259751"/>
              </p:ext>
            </p:extLst>
          </p:nvPr>
        </p:nvGraphicFramePr>
        <p:xfrm>
          <a:off x="285717" y="928670"/>
          <a:ext cx="8715438" cy="4459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827"/>
                <a:gridCol w="1111915"/>
                <a:gridCol w="1204573"/>
                <a:gridCol w="1092834"/>
                <a:gridCol w="1169144"/>
                <a:gridCol w="1159198"/>
                <a:gridCol w="753947"/>
              </a:tblGrid>
              <a:tr h="898855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01.05.2024г.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01.05.2024г.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01.05.2025г.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01.05.2025г.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10578,3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2839,7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26,8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10352,3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2947,4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28,5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6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5977,9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1652,1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7113,3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2132,9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оборона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129,7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54,3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53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1069,2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985,2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92,1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1160,4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480,3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336,4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1434,4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221,2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2975,1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58,7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65,2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183,2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58,7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529385"/>
              </p:ext>
            </p:extLst>
          </p:nvPr>
        </p:nvGraphicFramePr>
        <p:xfrm>
          <a:off x="428596" y="1571612"/>
          <a:ext cx="82296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</a:t>
            </a:r>
            <a:r>
              <a:rPr lang="ru-RU" sz="2800" b="1" dirty="0" err="1" smtClean="0">
                <a:solidFill>
                  <a:srgbClr val="FFFF00"/>
                </a:solidFill>
              </a:rPr>
              <a:t>Спешневское</a:t>
            </a:r>
            <a:r>
              <a:rPr lang="ru-RU" sz="2800" b="1" dirty="0" smtClean="0">
                <a:solidFill>
                  <a:srgbClr val="FFFF00"/>
                </a:solidFill>
              </a:rPr>
              <a:t> сельское поселение на 01.05.2025 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7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Спешневское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сельское поселение на 01.05.2024-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2025 г.г. в сфере общегосударственных расходов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01.05.2024 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(факт на 01.05.2025 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1652,1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2132,9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480,8 </a:t>
            </a:r>
            <a:r>
              <a:rPr lang="ru-RU" sz="1100" b="1" dirty="0" err="1" smtClean="0">
                <a:solidFill>
                  <a:srgbClr val="66FF99"/>
                </a:solidFill>
              </a:rPr>
              <a:t>т.руб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2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Спешневское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 сельское поселение на 01.05.2024-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2025 г.г. </a:t>
            </a:r>
            <a:r>
              <a:rPr lang="ru-RU" sz="2400" b="1" dirty="0">
                <a:solidFill>
                  <a:srgbClr val="FFFF00"/>
                </a:solidFill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а национальную оборону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01.05.2024 года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2025 год (факт на 01.05.2025 года)</a:t>
            </a:r>
            <a:endParaRPr lang="ru-RU" sz="2400" dirty="0">
              <a:solidFill>
                <a:srgbClr val="336699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46,5 </a:t>
            </a:r>
            <a:r>
              <a:rPr lang="ru-RU" sz="2400" b="1" dirty="0" err="1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C0504D">
                  <a:lumMod val="75000"/>
                </a:srgbClr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54,3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1F497D">
                  <a:lumMod val="10000"/>
                </a:srgbClr>
              </a:solidFill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7,8</a:t>
            </a:r>
            <a:r>
              <a:rPr lang="en-US" sz="1100" b="1" dirty="0" smtClean="0">
                <a:solidFill>
                  <a:srgbClr val="66FF99"/>
                </a:solidFill>
              </a:rPr>
              <a:t> </a:t>
            </a:r>
            <a:r>
              <a:rPr lang="ru-RU" sz="1100" b="1" dirty="0" err="1" smtClean="0">
                <a:solidFill>
                  <a:srgbClr val="66FF99"/>
                </a:solidFill>
              </a:rPr>
              <a:t>т.руб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9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Спешневское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 сельское поселение на 01.05.2024-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2025 г.г. </a:t>
            </a:r>
            <a:r>
              <a:rPr lang="ru-RU" sz="2400" b="1" dirty="0">
                <a:solidFill>
                  <a:srgbClr val="FFFF00"/>
                </a:solidFill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а жилищно-коммунальное хозяйство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01.05.2024 года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2024 год (факт на 01.05.2025 года)</a:t>
            </a:r>
            <a:endParaRPr lang="ru-RU" sz="2400" dirty="0">
              <a:solidFill>
                <a:srgbClr val="336699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97,2 </a:t>
            </a:r>
            <a:r>
              <a:rPr lang="ru-RU" sz="2400" b="1" dirty="0" err="1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C0504D">
                  <a:lumMod val="75000"/>
                </a:srgbClr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221,2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1F497D">
                  <a:lumMod val="10000"/>
                </a:srgbClr>
              </a:solidFill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124,0</a:t>
            </a:r>
            <a:r>
              <a:rPr lang="en-US" sz="1100" b="1" dirty="0" smtClean="0">
                <a:solidFill>
                  <a:srgbClr val="66FF99"/>
                </a:solidFill>
              </a:rPr>
              <a:t> </a:t>
            </a:r>
            <a:r>
              <a:rPr lang="ru-RU" sz="1100" b="1" dirty="0" err="1" smtClean="0">
                <a:solidFill>
                  <a:srgbClr val="66FF99"/>
                </a:solidFill>
              </a:rPr>
              <a:t>т.руб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76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Спешневское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 сельское поселение на 01.05.2024-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2025 г.г. </a:t>
            </a:r>
            <a:r>
              <a:rPr lang="ru-RU" sz="2400" b="1" dirty="0">
                <a:solidFill>
                  <a:srgbClr val="FFFF00"/>
                </a:solidFill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а социальную политику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01.05.2024 года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2025 год (факт на 01.05.2025 года)</a:t>
            </a:r>
            <a:endParaRPr lang="ru-RU" sz="2400" dirty="0">
              <a:solidFill>
                <a:srgbClr val="336699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58,7 </a:t>
            </a:r>
            <a:r>
              <a:rPr lang="ru-RU" sz="2400" b="1" dirty="0" err="1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C0504D">
                  <a:lumMod val="75000"/>
                </a:srgbClr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58,7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1F497D">
                  <a:lumMod val="10000"/>
                </a:srgbClr>
              </a:solidFill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35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  <a:solidFill>
            <a:srgbClr val="FFCC00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01.05.2025 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3928864"/>
              </p:ext>
            </p:extLst>
          </p:nvPr>
        </p:nvGraphicFramePr>
        <p:xfrm>
          <a:off x="571472" y="1142984"/>
          <a:ext cx="8158162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9" cy="5693866"/>
          </a:xfrm>
          <a:prstGeom prst="rect">
            <a:avLst/>
          </a:prstGeom>
          <a:noFill/>
          <a:ln w="57150"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    В муниципальном образовании Спешневское сельское поселение в бюджете 2025 года запланирована реализация  1 программы.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Плановые назначения – 2594,8 тыс. руб.</a:t>
            </a:r>
          </a:p>
          <a:p>
            <a:pPr algn="just"/>
            <a:r>
              <a:rPr lang="ru-RU" sz="2800" dirty="0" smtClean="0"/>
              <a:t>Исполнено на отчетную дату – </a:t>
            </a:r>
            <a:r>
              <a:rPr lang="en-US" sz="2800" dirty="0" smtClean="0"/>
              <a:t>701,4</a:t>
            </a:r>
            <a:r>
              <a:rPr lang="ru-RU" sz="2800" dirty="0" smtClean="0"/>
              <a:t> тыс. руб.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4354396"/>
              </p:ext>
            </p:extLst>
          </p:nvPr>
        </p:nvGraphicFramePr>
        <p:xfrm>
          <a:off x="500034" y="1643050"/>
          <a:ext cx="8143932" cy="4714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0033"/>
                <a:gridCol w="2804385"/>
                <a:gridCol w="2759514"/>
              </a:tblGrid>
              <a:tr h="2350753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01.05.2024)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01.05.2025)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10401,2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9012,4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10578,3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10352,3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-177,1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-1339,9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Спешневское сельское поселение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Спешневское сельское поселение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7"/>
          <a:ext cx="8229600" cy="524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доходных источников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муниципального района, 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</a:t>
                      </a:r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поселений,%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9FF99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плана                                    за январь-апрель 20</a:t>
            </a:r>
            <a:r>
              <a:rPr lang="en-US" dirty="0" smtClean="0"/>
              <a:t>2</a:t>
            </a:r>
            <a:r>
              <a:rPr lang="ru-RU" dirty="0" smtClean="0"/>
              <a:t>5 года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7727726"/>
              </p:ext>
            </p:extLst>
          </p:nvPr>
        </p:nvGraphicFramePr>
        <p:xfrm>
          <a:off x="428596" y="221455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Факт поступления                                       за январь-апрель 20</a:t>
            </a:r>
            <a:r>
              <a:rPr lang="en-US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5 года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7617582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/>
              <a:t>Исполнение по налоговым и неналоговым доходам бюджета МО «Спешневское поселение»                                       за январь-апрель 20</a:t>
            </a:r>
            <a:r>
              <a:rPr lang="en-US" sz="2400" dirty="0" smtClean="0"/>
              <a:t>2</a:t>
            </a:r>
            <a:r>
              <a:rPr lang="ru-RU" sz="2400" dirty="0" smtClean="0"/>
              <a:t>5 года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209300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i="1" dirty="0" smtClean="0"/>
              <a:t>Справка о выполнении плана поступления доходов бюджета муниципального образования «Спешневское сельское поселение»                                                                                       в разрезе доходных источников за январь-апрель 20</a:t>
            </a:r>
            <a:r>
              <a:rPr lang="en-US" sz="1800" i="1" dirty="0" smtClean="0"/>
              <a:t>2</a:t>
            </a:r>
            <a:r>
              <a:rPr lang="ru-RU" sz="1800" i="1" dirty="0" smtClean="0"/>
              <a:t>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399598"/>
              </p:ext>
            </p:extLst>
          </p:nvPr>
        </p:nvGraphicFramePr>
        <p:xfrm>
          <a:off x="467544" y="1124744"/>
          <a:ext cx="8358247" cy="4998581"/>
        </p:xfrm>
        <a:graphic>
          <a:graphicData uri="http://schemas.openxmlformats.org/drawingml/2006/table">
            <a:tbl>
              <a:tblPr/>
              <a:tblGrid>
                <a:gridCol w="5043770"/>
                <a:gridCol w="1171336"/>
                <a:gridCol w="1071570"/>
                <a:gridCol w="1071571"/>
              </a:tblGrid>
              <a:tr h="779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Наименование доходных источников</a:t>
                      </a:r>
                    </a:p>
                  </a:txBody>
                  <a:tcPr marL="4382" marR="4382" marT="43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План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              01.05.20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Факт на                            01.05.20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bg1"/>
                          </a:solidFill>
                          <a:latin typeface="Arial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Процент  выполнения, (%)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86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947,2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1636,0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172,7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доходы 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315,0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363,2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115,3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247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акцизы на нефтепродукты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216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единый сельхозналог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330,0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891,4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270,1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имущество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38,5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52,0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135,1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земельный налог 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263,7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329,4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124,9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госпошлина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94,8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95,4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94,8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95,4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17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9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штрафы, санкции, возмещение ущерба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прочие 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невыясненные поступления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93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Всего собственных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доходов: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1042,0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1731,4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166,2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469588" y="188640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/>
              <a:t>Динамика поступления налоговых и неналоговых доходов за январь-апрель 2025 года к уровню января-апреля 2024года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01.05.2024 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01.05.2025 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14971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1169,8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80112" y="4321975"/>
            <a:ext cx="3119076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1259,5 тыс. 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806001" y="4429132"/>
            <a:ext cx="1837570" cy="1214446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Увеличение в сумме 400,3 тыс. руб.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2920</TotalTime>
  <Words>724</Words>
  <Application>Microsoft Office PowerPoint</Application>
  <PresentationFormat>Экран (4:3)</PresentationFormat>
  <Paragraphs>231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Параметры бюджета муниципального образования Спешневское сельское поселение</vt:lpstr>
      <vt:lpstr>Доходы бюджета муниципального образования Спешневское сельское поселение</vt:lpstr>
      <vt:lpstr>Нормативы зачисления основных доходов в местные бюджеты</vt:lpstr>
      <vt:lpstr>Исполнение плана                                    за январь-апрель 2025 года</vt:lpstr>
      <vt:lpstr>Факт поступления                                       за январь-апрель 2025 года</vt:lpstr>
      <vt:lpstr>Исполнение по налоговым и неналоговым доходам бюджета МО «Спешневское поселение»                                       за январь-апрель 2025 года</vt:lpstr>
      <vt:lpstr>Справка о выполнении плана поступления доходов бюджета муниципального образования «Спешневское сельское поселение»                                                                                       в разрезе доходных источников за январь-апрель 2025г.</vt:lpstr>
      <vt:lpstr>Презентация PowerPoint</vt:lpstr>
      <vt:lpstr>  Параметры расходов бюджета муниципального образования Спешневское сельское поселение  </vt:lpstr>
      <vt:lpstr>Презентация PowerPoint</vt:lpstr>
      <vt:lpstr>Структура и динамика расходов бюджета муниципального образования Спешневское сельское поселение по разделам классификации расходов (тыс.руб.)</vt:lpstr>
      <vt:lpstr>Структура расходов бюджета муниципального образования Спешневское сельское поселение на 01.05.2025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cp:lastModifiedBy>1</cp:lastModifiedBy>
  <cp:revision>539</cp:revision>
  <dcterms:modified xsi:type="dcterms:W3CDTF">2025-05-22T09:35:36Z</dcterms:modified>
</cp:coreProperties>
</file>