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drawings/drawing2.xml" ContentType="application/vnd.openxmlformats-officedocument.drawingml.chartshapes+xml"/>
  <Override PartName="/ppt/charts/chart6.xml" ContentType="application/vnd.openxmlformats-officedocument.drawingml.chart+xml"/>
  <Override PartName="/ppt/drawings/drawing3.xml" ContentType="application/vnd.openxmlformats-officedocument.drawingml.chartshapes+xml"/>
  <Override PartName="/ppt/charts/chart7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3"/>
  </p:notesMasterIdLst>
  <p:sldIdLst>
    <p:sldId id="299" r:id="rId2"/>
    <p:sldId id="313" r:id="rId3"/>
    <p:sldId id="256" r:id="rId4"/>
    <p:sldId id="326" r:id="rId5"/>
    <p:sldId id="327" r:id="rId6"/>
    <p:sldId id="328" r:id="rId7"/>
    <p:sldId id="329" r:id="rId8"/>
    <p:sldId id="330" r:id="rId9"/>
    <p:sldId id="331" r:id="rId10"/>
    <p:sldId id="278" r:id="rId11"/>
    <p:sldId id="334" r:id="rId12"/>
    <p:sldId id="283" r:id="rId13"/>
    <p:sldId id="335" r:id="rId14"/>
    <p:sldId id="288" r:id="rId15"/>
    <p:sldId id="336" r:id="rId16"/>
    <p:sldId id="337" r:id="rId17"/>
    <p:sldId id="338" r:id="rId18"/>
    <p:sldId id="339" r:id="rId19"/>
    <p:sldId id="298" r:id="rId20"/>
    <p:sldId id="332" r:id="rId21"/>
    <p:sldId id="33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00FFFF"/>
    <a:srgbClr val="66FFFF"/>
    <a:srgbClr val="336699"/>
    <a:srgbClr val="009999"/>
    <a:srgbClr val="33CCCC"/>
    <a:srgbClr val="99FF99"/>
    <a:srgbClr val="9999FF"/>
    <a:srgbClr val="99FFCC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465" autoAdjust="0"/>
    <p:restoredTop sz="97429" autoAdjust="0"/>
  </p:normalViewPr>
  <p:slideViewPr>
    <p:cSldViewPr>
      <p:cViewPr varScale="1">
        <p:scale>
          <a:sx n="116" d="100"/>
          <a:sy n="116" d="100"/>
        </p:scale>
        <p:origin x="108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4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 на 01.05.2025г.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Лист1!$B$2</c:f>
              <c:numCache>
                <c:formatCode>0%</c:formatCode>
                <c:ptCount val="1"/>
                <c:pt idx="0">
                  <c:v>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 на 01.05.2025г.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</c:f>
              <c:strCache>
                <c:ptCount val="1"/>
                <c:pt idx="0">
                  <c:v>%</c:v>
                </c:pt>
              </c:strCache>
            </c:strRef>
          </c:cat>
          <c:val>
            <c:numRef>
              <c:f>Лист1!$C$2</c:f>
              <c:numCache>
                <c:formatCode>0%</c:formatCode>
                <c:ptCount val="1"/>
                <c:pt idx="0">
                  <c:v>3.1720000000000002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-1017390464"/>
        <c:axId val="-1017389920"/>
        <c:axId val="0"/>
      </c:bar3DChart>
      <c:catAx>
        <c:axId val="-101739046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-1017389920"/>
        <c:crosses val="autoZero"/>
        <c:auto val="1"/>
        <c:lblAlgn val="ctr"/>
        <c:lblOffset val="100"/>
        <c:noMultiLvlLbl val="0"/>
      </c:catAx>
      <c:valAx>
        <c:axId val="-101738992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-101739046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ru-RU" dirty="0">
                <a:solidFill>
                  <a:schemeClr val="tx1"/>
                </a:solidFill>
              </a:rPr>
              <a:t>тыс.рублей</a:t>
            </a:r>
          </a:p>
        </c:rich>
      </c:tx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тыс.рублей</c:v>
                </c:pt>
              </c:strCache>
            </c:strRef>
          </c:tx>
          <c:spPr>
            <a:ln>
              <a:solidFill>
                <a:srgbClr val="66FF66"/>
              </a:solidFill>
            </a:ln>
          </c:spPr>
          <c:explosion val="25"/>
          <c:dPt>
            <c:idx val="0"/>
            <c:bubble3D val="0"/>
            <c:spPr>
              <a:solidFill>
                <a:srgbClr val="00B050"/>
              </a:solidFill>
              <a:ln>
                <a:solidFill>
                  <a:srgbClr val="66FF66"/>
                </a:solidFill>
              </a:ln>
            </c:spPr>
          </c:dPt>
          <c:dPt>
            <c:idx val="1"/>
            <c:bubble3D val="0"/>
            <c:spPr>
              <a:solidFill>
                <a:srgbClr val="FFC000"/>
              </a:solidFill>
              <a:ln>
                <a:solidFill>
                  <a:srgbClr val="66FF66"/>
                </a:solidFill>
              </a:ln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aseline="0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Налоговые доходы</c:v>
                </c:pt>
                <c:pt idx="1">
                  <c:v>Неналоговые доходы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2884.3</c:v>
                </c:pt>
                <c:pt idx="1">
                  <c:v>49.7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overlay val="0"/>
      <c:txPr>
        <a:bodyPr/>
        <a:lstStyle/>
        <a:p>
          <a:pPr>
            <a:defRPr sz="2400" baseline="0"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gradFill rotWithShape="1">
      <a:gsLst>
        <a:gs pos="0">
          <a:schemeClr val="accent5">
            <a:shade val="45000"/>
            <a:satMod val="155000"/>
          </a:schemeClr>
        </a:gs>
        <a:gs pos="60000">
          <a:schemeClr val="accent5">
            <a:shade val="95000"/>
            <a:satMod val="150000"/>
          </a:schemeClr>
        </a:gs>
        <a:gs pos="100000">
          <a:schemeClr val="accent5">
            <a:tint val="87000"/>
            <a:satMod val="250000"/>
          </a:schemeClr>
        </a:gs>
      </a:gsLst>
      <a:lin ang="16200000" scaled="0"/>
    </a:gradFill>
    <a:ln w="9525" cap="flat" cmpd="sng" algn="ctr">
      <a:solidFill>
        <a:schemeClr val="accent5">
          <a:satMod val="150000"/>
        </a:schemeClr>
      </a:solidFill>
      <a:prstDash val="solid"/>
    </a:ln>
    <a:effectLst>
      <a:outerShdw blurRad="65500" dist="38100" dir="5400000" rotWithShape="0">
        <a:srgbClr val="000000">
          <a:alpha val="40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70022844366676"/>
          <c:y val="0.1679379926029074"/>
          <c:w val="0.8698676727909016"/>
          <c:h val="0.574921297674184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00CC99"/>
            </a:solidFill>
          </c:spPr>
          <c:invertIfNegative val="0"/>
          <c:dPt>
            <c:idx val="2"/>
            <c:invertIfNegative val="0"/>
            <c:bubble3D val="0"/>
            <c:spPr>
              <a:solidFill>
                <a:srgbClr val="33CCFF"/>
              </a:solidFill>
            </c:spPr>
          </c:dPt>
          <c:dPt>
            <c:idx val="3"/>
            <c:invertIfNegative val="0"/>
            <c:bubble3D val="0"/>
            <c:spPr>
              <a:solidFill>
                <a:srgbClr val="33CCFF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План по налоговым доходам за январь - апрель 2025г.</c:v>
                </c:pt>
                <c:pt idx="1">
                  <c:v>Факт по налоговым доходам за январь -апрель 2025г.</c:v>
                </c:pt>
                <c:pt idx="2">
                  <c:v>План по неналоговым доходам за январь-апрель 2025г.</c:v>
                </c:pt>
                <c:pt idx="3">
                  <c:v>Факт по неналоговым доходам за январь- апрель 2025г.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878</c:v>
                </c:pt>
                <c:pt idx="1">
                  <c:v>2884.3</c:v>
                </c:pt>
                <c:pt idx="2">
                  <c:v>46.9</c:v>
                </c:pt>
                <c:pt idx="3">
                  <c:v>49.7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1186588144"/>
        <c:axId val="-1186969280"/>
      </c:barChart>
      <c:catAx>
        <c:axId val="-1186588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-1186969280"/>
        <c:crosses val="autoZero"/>
        <c:auto val="1"/>
        <c:lblAlgn val="ctr"/>
        <c:lblOffset val="100"/>
        <c:noMultiLvlLbl val="0"/>
      </c:catAx>
      <c:valAx>
        <c:axId val="-11869692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-11865881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0"/>
      <c:rotY val="180"/>
      <c:depthPercent val="9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  <a:scene3d>
          <a:camera prst="orthographicFront"/>
          <a:lightRig rig="threePt" dir="t"/>
        </a:scene3d>
        <a:sp3d/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cat>
            <c:strRef>
              <c:f>Лист1!$A$2:$A$4</c:f>
              <c:strCache>
                <c:ptCount val="3"/>
                <c:pt idx="0">
                  <c:v>2025 (первоначальный план)</c:v>
                </c:pt>
                <c:pt idx="1">
                  <c:v>Уточнённый план на 01.05.2025 года</c:v>
                </c:pt>
                <c:pt idx="2">
                  <c:v>факт на 01.05.2025 года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9851.7000000000007</c:v>
                </c:pt>
                <c:pt idx="1">
                  <c:v>11537.9</c:v>
                </c:pt>
                <c:pt idx="2">
                  <c:v>3262.7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one"/>
        <c:axId val="-691629728"/>
        <c:axId val="-691631904"/>
        <c:axId val="0"/>
      </c:bar3DChart>
      <c:catAx>
        <c:axId val="-69162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0" i="0" baseline="0"/>
            </a:pPr>
            <a:endParaRPr lang="ru-RU"/>
          </a:p>
        </c:txPr>
        <c:crossAx val="-691631904"/>
        <c:crosses val="autoZero"/>
        <c:auto val="1"/>
        <c:lblAlgn val="ctr"/>
        <c:lblOffset val="100"/>
        <c:tickMarkSkip val="2"/>
        <c:noMultiLvlLbl val="0"/>
      </c:catAx>
      <c:valAx>
        <c:axId val="-691631904"/>
        <c:scaling>
          <c:orientation val="minMax"/>
          <c:min val="0"/>
        </c:scaling>
        <c:delete val="0"/>
        <c:axPos val="l"/>
        <c:majorGridlines/>
        <c:numFmt formatCode="#\ ##0.0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589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-691629728"/>
        <c:crosses val="autoZero"/>
        <c:crossBetween val="between"/>
      </c:valAx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5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23"/>
          <c:dLbls>
            <c:dLbl>
              <c:idx val="1"/>
              <c:layout>
                <c:manualLayout>
                  <c:x val="1.274302517740838E-3"/>
                  <c:y val="-2.855503606621383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1026416836784291E-2"/>
                  <c:y val="-1.785510257665536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2.6898937979974724E-2"/>
                  <c:y val="-3.4925548408478529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5.3984033245844269E-2"/>
                  <c:y val="3.714634642784449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1.8970788373675513E-2"/>
                  <c:y val="1.5828577092714256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-1.2759064839117332E-2"/>
                  <c:y val="-4.6566767327710342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Общегосударственные расходы</c:v>
                </c:pt>
                <c:pt idx="1">
                  <c:v>Национальная оборона</c:v>
                </c:pt>
                <c:pt idx="2">
                  <c:v>Национальная безопасность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69.900000000000006</c:v>
                </c:pt>
                <c:pt idx="1">
                  <c:v>1.4</c:v>
                </c:pt>
                <c:pt idx="2">
                  <c:v>0.3</c:v>
                </c:pt>
                <c:pt idx="3">
                  <c:v>17.3</c:v>
                </c:pt>
                <c:pt idx="4">
                  <c:v>9.6</c:v>
                </c:pt>
                <c:pt idx="5">
                  <c:v>0.4</c:v>
                </c:pt>
                <c:pt idx="6">
                  <c:v>1.1000000000000001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0000"/>
            </a:solidFill>
          </c:spPr>
          <c:dPt>
            <c:idx val="0"/>
            <c:bubble3D val="0"/>
            <c:spPr>
              <a:solidFill>
                <a:srgbClr val="66FFFF"/>
              </a:solidFill>
            </c:spPr>
          </c:dPt>
          <c:dPt>
            <c:idx val="1"/>
            <c:bubble3D val="0"/>
            <c:explosion val="3"/>
          </c:dPt>
          <c:dLbls>
            <c:dLbl>
              <c:idx val="0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2886.9</c:v>
                </c:pt>
                <c:pt idx="1">
                  <c:v>3886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cat>
            <c:numRef>
              <c:f>Лист1!$A$2:$A$3</c:f>
              <c:numCache>
                <c:formatCode>General</c:formatCode>
                <c:ptCount val="2"/>
                <c:pt idx="0">
                  <c:v>2024</c:v>
                </c:pt>
                <c:pt idx="1">
                  <c:v>2025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lang="ru-RU" sz="1800"/>
      </a:pPr>
      <a:endParaRPr lang="ru-RU"/>
    </a:p>
  </c:tx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тыс.руб.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chemeClr val="accent3">
                  <a:shade val="76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1"/>
            <c:bubble3D val="0"/>
            <c:spPr>
              <a:solidFill>
                <a:schemeClr val="accent3">
                  <a:tint val="77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Pt>
            <c:idx val="2"/>
            <c:bubble3D val="0"/>
            <c:explosion val="0"/>
            <c:spPr>
              <a:solidFill>
                <a:schemeClr val="accent3">
                  <a:tint val="3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Лист1!$A$2:$A$3</c:f>
              <c:strCache>
                <c:ptCount val="2"/>
                <c:pt idx="0">
                  <c:v> бюджетные ассигнования запланированные в рамках программ</c:v>
                </c:pt>
                <c:pt idx="1">
                  <c:v> бюджетные ассигнования запланированные на непрограммные мероприятия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3102.6</c:v>
                </c:pt>
                <c:pt idx="1">
                  <c:v>8275.2000000000007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0.36979</cdr:x>
      <cdr:y>0.64718</cdr:y>
    </cdr:from>
    <cdr:to>
      <cdr:x>0.49473</cdr:x>
      <cdr:y>0.78039</cdr:y>
    </cdr:to>
    <cdr:sp macro="" textlink="">
      <cdr:nvSpPr>
        <cdr:cNvPr id="2" name="TextBox 1"/>
        <cdr:cNvSpPr txBox="1"/>
      </cdr:nvSpPr>
      <cdr:spPr>
        <a:xfrm xmlns:a="http://schemas.openxmlformats.org/drawingml/2006/main" flipV="1">
          <a:off x="3043224" y="2798622"/>
          <a:ext cx="102817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  <cdr:relSizeAnchor xmlns:cdr="http://schemas.openxmlformats.org/drawingml/2006/chartDrawing">
    <cdr:from>
      <cdr:x>0.25848</cdr:x>
      <cdr:y>0.71378</cdr:y>
    </cdr:from>
    <cdr:to>
      <cdr:x>0.39077</cdr:x>
      <cdr:y>0.86246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2127180" y="3086654"/>
          <a:ext cx="1088694" cy="6429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ru-RU" sz="1800" b="1" dirty="0" smtClean="0"/>
            <a:t>924,9 </a:t>
          </a:r>
          <a:r>
            <a:rPr lang="ru-RU" sz="1800" b="1" dirty="0" err="1" smtClean="0"/>
            <a:t>тыс.руб</a:t>
          </a:r>
          <a:r>
            <a:rPr lang="ru-RU" sz="1800" dirty="0" smtClean="0"/>
            <a:t>.</a:t>
          </a:r>
          <a:endParaRPr lang="ru-RU" sz="1800" dirty="0"/>
        </a:p>
      </cdr:txBody>
    </cdr:sp>
  </cdr:relSizeAnchor>
  <cdr:relSizeAnchor xmlns:cdr="http://schemas.openxmlformats.org/drawingml/2006/chartDrawing">
    <cdr:from>
      <cdr:x>0.39848</cdr:x>
      <cdr:y>0.61387</cdr:y>
    </cdr:from>
    <cdr:to>
      <cdr:x>0.52973</cdr:x>
      <cdr:y>0.81369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3279308" y="2654606"/>
          <a:ext cx="1080135" cy="864092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2">
          <a:schemeClr val="accent2">
            <a:shade val="50000"/>
          </a:schemeClr>
        </a:lnRef>
        <a:fillRef xmlns:a="http://schemas.openxmlformats.org/drawingml/2006/main" idx="1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2934,0</a:t>
          </a:r>
        </a:p>
        <a:p xmlns:a="http://schemas.openxmlformats.org/drawingml/2006/main">
          <a:pPr algn="ctr"/>
          <a:r>
            <a:rPr lang="ru-RU" sz="18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rPr>
            <a:t>тыс. руб.</a:t>
          </a:r>
          <a:endParaRPr lang="ru-RU" sz="1800" dirty="0">
            <a:solidFill>
              <a:schemeClr val="tx1"/>
            </a:solidFill>
            <a:latin typeface="Calibri" panose="020F0502020204030204" pitchFamily="34" charset="0"/>
            <a:cs typeface="Calibri" panose="020F050202020403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0.08681</cdr:x>
      <cdr:y>0.28379</cdr:y>
    </cdr:from>
    <cdr:to>
      <cdr:x>0.19793</cdr:x>
      <cdr:y>0.48582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14380" y="1500198"/>
          <a:ext cx="914473" cy="10680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0.32639</cdr:x>
      <cdr:y>0.54613</cdr:y>
    </cdr:from>
    <cdr:to>
      <cdr:x>0.4375</cdr:x>
      <cdr:y>0.74816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686040" y="247174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0.04286</cdr:y>
    </cdr:from>
    <cdr:to>
      <cdr:x>0.36459</cdr:x>
      <cdr:y>0.15714</cdr:y>
    </cdr:to>
    <cdr:sp macro="" textlink="">
      <cdr:nvSpPr>
        <cdr:cNvPr id="11" name="TextBox 10"/>
        <cdr:cNvSpPr txBox="1"/>
      </cdr:nvSpPr>
      <cdr:spPr>
        <a:xfrm xmlns:a="http://schemas.openxmlformats.org/drawingml/2006/main" flipV="1">
          <a:off x="1857388" y="214314"/>
          <a:ext cx="1143009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0.50868</cdr:x>
      <cdr:y>0.02703</cdr:y>
    </cdr:from>
    <cdr:to>
      <cdr:x>0.78994</cdr:x>
      <cdr:y>0.21466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4186232" y="142876"/>
          <a:ext cx="2314625" cy="9919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0.51736</cdr:x>
      <cdr:y>0.11996</cdr:y>
    </cdr:from>
    <cdr:to>
      <cdr:x>0.57639</cdr:x>
      <cdr:y>0.21466</cdr:y>
    </cdr:to>
    <cdr:sp macro="" textlink="">
      <cdr:nvSpPr>
        <cdr:cNvPr id="17" name="TextBox 16"/>
        <cdr:cNvSpPr txBox="1"/>
      </cdr:nvSpPr>
      <cdr:spPr>
        <a:xfrm xmlns:a="http://schemas.openxmlformats.org/drawingml/2006/main" flipV="1">
          <a:off x="4257676" y="542916"/>
          <a:ext cx="48577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0.27778</cdr:x>
      <cdr:y>1.89165E-7</cdr:y>
    </cdr:from>
    <cdr:to>
      <cdr:x>0.39063</cdr:x>
      <cdr:y>0.08108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286016" y="1"/>
          <a:ext cx="928694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0.28646</cdr:x>
      <cdr:y>0.01429</cdr:y>
    </cdr:from>
    <cdr:to>
      <cdr:x>0.42535</cdr:x>
      <cdr:y>0.08057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357454" y="71438"/>
          <a:ext cx="1143008" cy="3314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0.01351</cdr:y>
    </cdr:from>
    <cdr:to>
      <cdr:x>0.78994</cdr:x>
      <cdr:y>0.10811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14585" y="71439"/>
          <a:ext cx="4286305" cy="50006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  <cdr:relSizeAnchor xmlns:cdr="http://schemas.openxmlformats.org/drawingml/2006/chartDrawing">
    <cdr:from>
      <cdr:x>0.55556</cdr:x>
      <cdr:y>0.47298</cdr:y>
    </cdr:from>
    <cdr:to>
      <cdr:x>0.98959</cdr:x>
      <cdr:y>0.63514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572037" y="2500330"/>
          <a:ext cx="3571893" cy="8572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0.46875</cdr:x>
      <cdr:y>0.22098</cdr:y>
    </cdr:from>
    <cdr:to>
      <cdr:x>0.56424</cdr:x>
      <cdr:y>0.34725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3857652" y="1000132"/>
          <a:ext cx="785818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0.3125</cdr:x>
      <cdr:y>0.07892</cdr:y>
    </cdr:from>
    <cdr:to>
      <cdr:x>0.40799</cdr:x>
      <cdr:y>0.17362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571750" y="357190"/>
          <a:ext cx="785845" cy="42860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0.24306</cdr:x>
      <cdr:y>0.71028</cdr:y>
    </cdr:from>
    <cdr:to>
      <cdr:x>0.33854</cdr:x>
      <cdr:y>0.82077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000264" y="3214710"/>
          <a:ext cx="785818" cy="5000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0.39931</cdr:x>
      <cdr:y>0.55244</cdr:y>
    </cdr:from>
    <cdr:to>
      <cdr:x>0.65973</cdr:x>
      <cdr:y>0.91547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3286162" y="2500330"/>
          <a:ext cx="2143126" cy="164305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pPr algn="ctr"/>
          <a:endParaRPr lang="ru-RU" sz="1800" b="1" dirty="0">
            <a:solidFill>
              <a:srgbClr val="002060"/>
            </a:solidFill>
          </a:endParaRPr>
        </a:p>
      </cdr:txBody>
    </cdr:sp>
  </cdr:relSizeAnchor>
  <cdr:relSizeAnchor xmlns:cdr="http://schemas.openxmlformats.org/drawingml/2006/chartDrawing">
    <cdr:from>
      <cdr:x>0.68577</cdr:x>
      <cdr:y>0.07892</cdr:y>
    </cdr:from>
    <cdr:to>
      <cdr:x>0.92015</cdr:x>
      <cdr:y>0.22098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5643602" y="357190"/>
          <a:ext cx="1928826" cy="642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0.59896</cdr:x>
      <cdr:y>0.36303</cdr:y>
    </cdr:from>
    <cdr:to>
      <cdr:x>0.71181</cdr:x>
      <cdr:y>0.48931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4929222" y="1643074"/>
          <a:ext cx="928694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800" b="1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0.23438</cdr:x>
      <cdr:y>0.53659</cdr:y>
    </cdr:from>
    <cdr:to>
      <cdr:x>0.39931</cdr:x>
      <cdr:y>0.58537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928826" y="3143272"/>
          <a:ext cx="1357322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0.2257</cdr:x>
      <cdr:y>0.56098</cdr:y>
    </cdr:from>
    <cdr:to>
      <cdr:x>0.33681</cdr:x>
      <cdr:y>0.62195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857388" y="3286148"/>
          <a:ext cx="91440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0.0225</cdr:x>
      <cdr:y>0.57781</cdr:y>
    </cdr:from>
    <cdr:to>
      <cdr:x>0.21347</cdr:x>
      <cdr:y>0.68472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83534" y="2724334"/>
          <a:ext cx="1557964" cy="5040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b="1" dirty="0" smtClean="0"/>
        </a:p>
      </cdr:txBody>
    </cdr:sp>
  </cdr:relSizeAnchor>
  <cdr:relSizeAnchor xmlns:cdr="http://schemas.openxmlformats.org/drawingml/2006/chartDrawing">
    <cdr:from>
      <cdr:x>0.42032</cdr:x>
      <cdr:y>0.33345</cdr:y>
    </cdr:from>
    <cdr:to>
      <cdr:x>0.64918</cdr:x>
      <cdr:y>0.48618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429038" y="1572206"/>
          <a:ext cx="1867063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2C5D96-271A-43EC-BDA4-4A8E5C409C7D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61AC40-946F-4C5B-A774-AF779712E2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66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11469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128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909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61AC40-946F-4C5B-A774-AF779712E2AA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362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000240"/>
            <a:ext cx="850112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Информация для граждан об основных параметрах бюджета муниципального образования </a:t>
            </a:r>
            <a:r>
              <a:rPr lang="ru-RU" sz="4800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Безводовское</a:t>
            </a:r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</a:p>
          <a:p>
            <a:pPr algn="ctr"/>
            <a:r>
              <a:rPr lang="ru-RU" sz="4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Ульяновской области</a:t>
            </a:r>
          </a:p>
        </p:txBody>
      </p:sp>
      <p:pic>
        <p:nvPicPr>
          <p:cNvPr id="1026" name="Picture 2" descr="C:\Documents and Settings\Денисов\Рабочий стол\73kuzovatovskiy_g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285728"/>
            <a:ext cx="1333500" cy="1666875"/>
          </a:xfrm>
          <a:prstGeom prst="rect">
            <a:avLst/>
          </a:prstGeom>
          <a:noFill/>
        </p:spPr>
      </p:pic>
      <p:pic>
        <p:nvPicPr>
          <p:cNvPr id="1027" name="Picture 3" descr="C:\Documents and Settings\Денисов\Рабочий стол\200px-Coat_of_Arms_of_Ulyanovsk_Oblast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00232" y="142852"/>
            <a:ext cx="2152644" cy="1808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1500174"/>
            <a:ext cx="8229600" cy="3571900"/>
          </a:xfrm>
          <a:solidFill>
            <a:schemeClr val="accent1"/>
          </a:solidFill>
          <a:scene3d>
            <a:camera prst="orthographicFront"/>
            <a:lightRig rig="soft" dir="t"/>
          </a:scene3d>
          <a:sp3d prstMaterial="dkEdge">
            <a:bevelT/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Параметры расходов бюджета муниципального образования </a:t>
            </a:r>
            <a:r>
              <a:rPr lang="ru-RU" b="1" i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Безводовское</a:t>
            </a:r>
            <a:r>
              <a:rPr lang="ru-RU" b="1" i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r>
              <a:rPr lang="ru-RU" dirty="0" smtClean="0">
                <a:solidFill>
                  <a:srgbClr val="990099"/>
                </a:solidFill>
              </a:rPr>
              <a:t/>
            </a:r>
            <a:br>
              <a:rPr lang="ru-RU" dirty="0" smtClean="0">
                <a:solidFill>
                  <a:srgbClr val="990099"/>
                </a:solidFill>
              </a:rPr>
            </a:br>
            <a:r>
              <a:rPr lang="ru-RU" dirty="0" smtClean="0">
                <a:solidFill>
                  <a:srgbClr val="990099"/>
                </a:solidFill>
              </a:rPr>
              <a:t/>
            </a:r>
            <a:br>
              <a:rPr lang="ru-RU" dirty="0" smtClean="0">
                <a:solidFill>
                  <a:srgbClr val="990099"/>
                </a:solidFill>
              </a:rPr>
            </a:br>
            <a:endParaRPr lang="ru-RU" sz="4900" b="1" i="1" dirty="0">
              <a:solidFill>
                <a:srgbClr val="9900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642938" y="285750"/>
            <a:ext cx="8301037" cy="7143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Динамика расходов бюджета 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муниципального образования Безводовское сельское поселение</a:t>
            </a:r>
            <a:b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на 01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мая </a:t>
            </a:r>
            <a:r>
              <a:rPr lang="ru-RU" sz="1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2025 года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4364240"/>
              </p:ext>
            </p:extLst>
          </p:nvPr>
        </p:nvGraphicFramePr>
        <p:xfrm>
          <a:off x="714375" y="1143000"/>
          <a:ext cx="8072438" cy="5035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AEFB3FF-F728-4C96-A0A2-E89BC40D4794}" type="slidenum">
              <a:rPr lang="ru-RU" altLang="ru-RU"/>
              <a:pPr/>
              <a:t>11</a:t>
            </a:fld>
            <a:endParaRPr lang="ru-RU" alt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786563" y="1268413"/>
            <a:ext cx="1928812" cy="288925"/>
          </a:xfrm>
          <a:prstGeom prst="rect">
            <a:avLst/>
          </a:prstGeom>
          <a:noFill/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тыс. рублей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57232"/>
          </a:xfrm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0" dirty="0" smtClean="0">
                <a:solidFill>
                  <a:srgbClr val="00B050"/>
                </a:solidFill>
              </a:rPr>
              <a:t>Структура и динамика расходов бюджета муниципального образования </a:t>
            </a:r>
            <a:r>
              <a:rPr lang="ru-RU" sz="2000" b="0" dirty="0" err="1" smtClean="0">
                <a:solidFill>
                  <a:srgbClr val="00B050"/>
                </a:solidFill>
              </a:rPr>
              <a:t>Безводовское</a:t>
            </a:r>
            <a:r>
              <a:rPr lang="ru-RU" sz="2000" b="0" dirty="0" smtClean="0">
                <a:solidFill>
                  <a:srgbClr val="00B050"/>
                </a:solidFill>
              </a:rPr>
              <a:t> сельское поселение по разделам классификации расходов (тыс.руб.)</a:t>
            </a:r>
            <a:endParaRPr lang="ru-RU" sz="2000" b="0" dirty="0">
              <a:solidFill>
                <a:srgbClr val="00B05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8975" y="3286125"/>
            <a:ext cx="1460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710525"/>
              </p:ext>
            </p:extLst>
          </p:nvPr>
        </p:nvGraphicFramePr>
        <p:xfrm>
          <a:off x="285717" y="908721"/>
          <a:ext cx="8606763" cy="4728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098"/>
                <a:gridCol w="1098050"/>
                <a:gridCol w="1189553"/>
                <a:gridCol w="1079207"/>
                <a:gridCol w="1154566"/>
                <a:gridCol w="1113271"/>
                <a:gridCol w="776018"/>
              </a:tblGrid>
              <a:tr h="938968">
                <a:tc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01.05.2024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Назначено на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 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01.05.2025</a:t>
                      </a:r>
                      <a:r>
                        <a:rPr lang="ru-RU" sz="1000" baseline="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 % к плану</a:t>
                      </a:r>
                      <a:endParaRPr lang="ru-RU" sz="1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</a:tr>
              <a:tr h="410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Всего: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10257,7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2886,9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28,1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11537,9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3886,0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33,7</a:t>
                      </a:r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183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 том числе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943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расходы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7014,6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1807,8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25,8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8067,4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3108,1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38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оборона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129,7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52,3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2677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14,0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85,5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062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</a:t>
                      </a:r>
                      <a:r>
                        <a:rPr lang="ru-RU" sz="1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экономика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2370,7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598,9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2000,0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346,1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17,3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Жилищно-коммунальное хозяйство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387,2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70,4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1102,6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321,7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1870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Культура, кинематография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816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128,7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42,9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33,3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128,7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32,2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25,0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0129">
                <a:tc>
                  <a:txBody>
                    <a:bodyPr/>
                    <a:lstStyle/>
                    <a:p>
                      <a:r>
                        <a:rPr lang="ru-RU" sz="1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501585"/>
              </p:ext>
            </p:extLst>
          </p:nvPr>
        </p:nvGraphicFramePr>
        <p:xfrm>
          <a:off x="611560" y="1700808"/>
          <a:ext cx="8229600" cy="5286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  <a:solidFill>
            <a:schemeClr val="accent1"/>
          </a:solidFill>
          <a:effectLst>
            <a:glow rad="1016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</a:rPr>
              <a:t>Структура расходов бюджета муниципального образования Безводовское сельское поселение на </a:t>
            </a:r>
            <a:r>
              <a:rPr lang="ru-RU" sz="2800" b="1" dirty="0" smtClean="0">
                <a:solidFill>
                  <a:srgbClr val="FFFF00"/>
                </a:solidFill>
              </a:rPr>
              <a:t>01.05.2025 </a:t>
            </a:r>
            <a:r>
              <a:rPr lang="ru-RU" sz="2800" b="1" dirty="0" smtClean="0">
                <a:solidFill>
                  <a:srgbClr val="FFFF00"/>
                </a:solidFill>
              </a:rPr>
              <a:t>года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Безводовское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на общегосударственные вопросы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1807,8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3108,1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 </a:t>
            </a:r>
            <a:r>
              <a:rPr lang="ru-RU" sz="1100" b="1" dirty="0" smtClean="0">
                <a:solidFill>
                  <a:srgbClr val="66FF99"/>
                </a:solidFill>
              </a:rPr>
              <a:t>1300,3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Расходы бюджета муниципального образования Безводовское сельское поселение на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01.05.2024-2025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г.г. на национальную оборону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50,1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52,3 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Увеличение на  </a:t>
            </a:r>
            <a:r>
              <a:rPr lang="ru-RU" sz="1100" b="1" dirty="0" smtClean="0">
                <a:solidFill>
                  <a:srgbClr val="66FF99"/>
                </a:solidFill>
              </a:rPr>
              <a:t>2,2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04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Безводовское сельское поселение на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01.05.2024-2025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г.г. на национальную экономику</a:t>
            </a:r>
            <a:endParaRPr lang="ru-RU" sz="2800" b="1" dirty="0">
              <a:solidFill>
                <a:srgbClr val="7FD13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rgbClr val="1AB39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598,9 </a:t>
            </a:r>
            <a:r>
              <a:rPr lang="ru-RU" sz="2400" b="1" dirty="0" err="1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EA157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D6ECFF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346,1 тыс.руб.</a:t>
            </a:r>
            <a:endParaRPr lang="ru-RU" sz="2400" b="1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Снижение на  252,8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4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Безводовское сельское поселение на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01.05.2024-2025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г.г. на жилищно-коммунальное хозяйство</a:t>
            </a:r>
            <a:endParaRPr lang="ru-RU" sz="2800" b="1" dirty="0">
              <a:solidFill>
                <a:srgbClr val="7FD13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rgbClr val="1AB39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387,2 </a:t>
            </a:r>
            <a:r>
              <a:rPr lang="ru-RU" sz="2400" b="1" dirty="0" err="1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EA157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D6ECFF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321,7 </a:t>
            </a:r>
            <a:r>
              <a:rPr lang="ru-RU" sz="2400" b="1" dirty="0" smtClean="0">
                <a:solidFill>
                  <a:srgbClr val="D6ECFF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400" b="1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Снижение на  </a:t>
            </a:r>
            <a:r>
              <a:rPr lang="ru-RU" sz="1100" b="1" dirty="0" smtClean="0">
                <a:solidFill>
                  <a:srgbClr val="66FF99"/>
                </a:solidFill>
              </a:rPr>
              <a:t>65,5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559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Расходы бюджета муниципального образования Безводовское сельское поселение на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01.05.2024-2025 </a:t>
            </a:r>
            <a:r>
              <a:rPr lang="ru-RU" sz="2800" b="1" dirty="0" smtClean="0">
                <a:solidFill>
                  <a:srgbClr val="7FD13B"/>
                </a:solidFill>
                <a:latin typeface="Times New Roman" pitchFamily="18" charset="0"/>
                <a:cs typeface="Times New Roman" pitchFamily="18" charset="0"/>
              </a:rPr>
              <a:t>г.г. на социальную политику</a:t>
            </a:r>
            <a:endParaRPr lang="ru-RU" sz="2800" b="1" dirty="0">
              <a:solidFill>
                <a:srgbClr val="7FD13B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01.05.2024 </a:t>
            </a:r>
            <a:r>
              <a:rPr lang="ru-RU" sz="2400" b="1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400" dirty="0" smtClean="0">
                <a:solidFill>
                  <a:srgbClr val="1AB39F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rgbClr val="1AB39F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 год  (факт на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28662" y="4286256"/>
            <a:ext cx="2857520" cy="150019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42,9 </a:t>
            </a:r>
            <a:r>
              <a:rPr lang="ru-RU" sz="2400" b="1" dirty="0" err="1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rgbClr val="EA157A">
                    <a:lumMod val="75000"/>
                  </a:srgb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EA157A">
                  <a:lumMod val="75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43570" y="4286256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D6ECFF">
                    <a:lumMod val="10000"/>
                  </a:srgbClr>
                </a:solidFill>
                <a:latin typeface="Times New Roman" pitchFamily="18" charset="0"/>
                <a:cs typeface="Times New Roman" pitchFamily="18" charset="0"/>
              </a:rPr>
              <a:t>32,2 тыс.руб.</a:t>
            </a:r>
            <a:endParaRPr lang="ru-RU" sz="2400" b="1" dirty="0">
              <a:solidFill>
                <a:srgbClr val="D6ECFF">
                  <a:lumMod val="10000"/>
                </a:srgb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3786182" y="4429132"/>
            <a:ext cx="1857388" cy="121444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b="1" dirty="0" smtClean="0">
                <a:solidFill>
                  <a:srgbClr val="66FF99"/>
                </a:solidFill>
              </a:rPr>
              <a:t>Снижение </a:t>
            </a:r>
            <a:r>
              <a:rPr lang="ru-RU" sz="1100" b="1" dirty="0" smtClean="0">
                <a:solidFill>
                  <a:srgbClr val="66FF99"/>
                </a:solidFill>
              </a:rPr>
              <a:t>на  </a:t>
            </a:r>
            <a:r>
              <a:rPr lang="ru-RU" sz="1100" b="1" dirty="0" smtClean="0">
                <a:solidFill>
                  <a:srgbClr val="66FF99"/>
                </a:solidFill>
              </a:rPr>
              <a:t>10,7 </a:t>
            </a:r>
            <a:r>
              <a:rPr lang="ru-RU" sz="1100" b="1" dirty="0" err="1" smtClean="0">
                <a:solidFill>
                  <a:srgbClr val="66FF99"/>
                </a:solidFill>
              </a:rPr>
              <a:t>тыс.руб</a:t>
            </a:r>
            <a:r>
              <a:rPr lang="ru-RU" sz="1200" b="1" dirty="0" smtClean="0">
                <a:solidFill>
                  <a:srgbClr val="66FF99"/>
                </a:solidFill>
              </a:rPr>
              <a:t>.</a:t>
            </a:r>
            <a:endParaRPr lang="ru-RU" sz="1200" b="1" dirty="0">
              <a:solidFill>
                <a:srgbClr val="66FF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0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15436" cy="1285884"/>
          </a:xfrm>
          <a:noFill/>
          <a:scene3d>
            <a:camera prst="orthographicFront">
              <a:rot lat="0" lon="0" rev="0"/>
            </a:camera>
            <a:lightRig rig="threePt" dir="t"/>
          </a:scene3d>
          <a:sp3d>
            <a:bevelT w="101600" prst="riblet"/>
          </a:sp3d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2800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Динамика расходов Безводовского сельского поселения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01.05.2025 </a:t>
            </a:r>
            <a:r>
              <a:rPr lang="ru-RU" sz="28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года (в тыс.руб.)</a:t>
            </a:r>
            <a:endParaRPr lang="ru-RU" sz="2800" b="1" dirty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9510320"/>
              </p:ext>
            </p:extLst>
          </p:nvPr>
        </p:nvGraphicFramePr>
        <p:xfrm>
          <a:off x="214282" y="164305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357322"/>
          </a:xfrm>
          <a:solidFill>
            <a:schemeClr val="bg2">
              <a:lumMod val="60000"/>
              <a:lumOff val="40000"/>
            </a:schemeClr>
          </a:solidFill>
          <a:scene3d>
            <a:camera prst="orthographicFront"/>
            <a:lightRig rig="soft" dir="t"/>
          </a:scene3d>
          <a:sp3d contourW="12700">
            <a:bevelT prst="angle"/>
            <a:contourClr>
              <a:schemeClr val="bg2">
                <a:lumMod val="50000"/>
              </a:schemeClr>
            </a:contourClr>
          </a:sp3d>
        </p:spPr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Параметры бюджета муниципального образования </a:t>
            </a:r>
            <a:r>
              <a:rPr lang="ru-RU" sz="3200" b="1" dirty="0" err="1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Безводовское</a:t>
            </a:r>
            <a:r>
              <a:rPr lang="ru-RU" sz="3200" b="1" dirty="0" smtClean="0">
                <a:solidFill>
                  <a:srgbClr val="990099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sz="3200" b="1" dirty="0">
              <a:solidFill>
                <a:srgbClr val="99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0016605"/>
              </p:ext>
            </p:extLst>
          </p:nvPr>
        </p:nvGraphicFramePr>
        <p:xfrm>
          <a:off x="500034" y="1643050"/>
          <a:ext cx="8143932" cy="47149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0033"/>
                <a:gridCol w="2804385"/>
                <a:gridCol w="2759514"/>
              </a:tblGrid>
              <a:tr h="2350753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2024 год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01.05.24 г.)</a:t>
                      </a:r>
                      <a:r>
                        <a:rPr lang="ru-RU" sz="15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endParaRPr lang="ru-RU" sz="15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r>
                        <a:rPr lang="en-US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500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(назначено на 01.05.25 г.)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</a:p>
                    <a:p>
                      <a:pPr algn="ctr"/>
                      <a:endParaRPr lang="ru-RU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10046</a:t>
                      </a:r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,4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9977,3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10257,6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11537,9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788052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endParaRPr lang="ru-RU" sz="2000" b="1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-211,2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-1560,6</a:t>
                      </a:r>
                      <a:endParaRPr lang="ru-RU" sz="20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43932" cy="1571636"/>
          </a:xfrm>
          <a:solidFill>
            <a:srgbClr val="FFCC00"/>
          </a:solidFill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Соотношение сумм бюджетных ассигнований в рамках программ к сумме бюджетных ассигнований на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01.05.2025 </a:t>
            </a:r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года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43552383"/>
              </p:ext>
            </p:extLst>
          </p:nvPr>
        </p:nvGraphicFramePr>
        <p:xfrm>
          <a:off x="500034" y="1928802"/>
          <a:ext cx="8158162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500042"/>
            <a:ext cx="8643999" cy="5693866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   </a:t>
            </a:r>
            <a:r>
              <a:rPr lang="ru-RU" sz="2800" i="1" dirty="0" smtClean="0"/>
              <a:t>В муниципальном образовании Безводовское сельское поселение в бюджете 2025 года запланирована реализация  1 программы.</a:t>
            </a:r>
          </a:p>
          <a:p>
            <a:pPr algn="just"/>
            <a:endParaRPr lang="ru-RU" sz="2800" i="1" dirty="0" smtClean="0"/>
          </a:p>
          <a:p>
            <a:pPr algn="ctr"/>
            <a:r>
              <a:rPr lang="ru-RU" sz="2800" i="1" dirty="0" smtClean="0"/>
              <a:t>Плановые назначения – 3102,6 тыс. руб.</a:t>
            </a:r>
          </a:p>
          <a:p>
            <a:pPr algn="ctr"/>
            <a:r>
              <a:rPr lang="ru-RU" sz="2800" i="1" dirty="0" smtClean="0"/>
              <a:t>Исполнено на отчетную дату </a:t>
            </a:r>
            <a:r>
              <a:rPr lang="ru-RU" sz="2800" i="1" dirty="0" smtClean="0"/>
              <a:t>–667,8 </a:t>
            </a:r>
            <a:r>
              <a:rPr lang="ru-RU" sz="2800" i="1" dirty="0" smtClean="0"/>
              <a:t>тыс. руб.</a:t>
            </a:r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 smtClean="0"/>
          </a:p>
          <a:p>
            <a:pPr algn="ctr"/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4786346"/>
          </a:xfrm>
          <a:solidFill>
            <a:srgbClr val="99FF99"/>
          </a:solidFill>
          <a:ln w="76200" cmpd="dbl">
            <a:solidFill>
              <a:schemeClr val="accent5">
                <a:lumMod val="50000"/>
              </a:schemeClr>
            </a:solidFill>
            <a:prstDash val="solid"/>
          </a:ln>
        </p:spPr>
        <p:txBody>
          <a:bodyPr anchor="ctr" anchorCtr="0">
            <a:norm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Доходы бюджета муниципального образования </a:t>
            </a:r>
            <a:r>
              <a:rPr lang="ru-RU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Безводовское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сельское поселение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  <a:solidFill>
            <a:srgbClr val="66FFFF"/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990099"/>
                </a:solidFill>
              </a:rPr>
              <a:t>Нормативы зачисления основных доходов в местные бюджеты</a:t>
            </a:r>
            <a:endParaRPr lang="ru-RU" sz="2400" dirty="0">
              <a:solidFill>
                <a:srgbClr val="990099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57297"/>
          <a:ext cx="8186766" cy="52707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1792"/>
                <a:gridCol w="1785950"/>
                <a:gridCol w="1643074"/>
                <a:gridCol w="1785950"/>
              </a:tblGrid>
              <a:tr h="8838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Наименование доходных источников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Бюджет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муниципаль-ного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 района, %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Бюджет городского поселения, %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Бюджеты сельских </a:t>
                      </a:r>
                      <a:r>
                        <a:rPr lang="ru-RU" sz="1600" dirty="0" err="1" smtClean="0">
                          <a:solidFill>
                            <a:schemeClr val="tx1"/>
                          </a:solidFill>
                        </a:rPr>
                        <a:t>поселений,%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600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5355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НДФЛ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28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15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ЕНВД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ЕСХН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7</a:t>
                      </a:r>
                      <a:r>
                        <a:rPr lang="ru-RU" sz="1600" smtClean="0"/>
                        <a:t>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30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Налог на имущество физических лиц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Земельный налог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-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rgbClr val="99FF99"/>
                    </a:solidFill>
                  </a:tcPr>
                </a:tc>
              </a:tr>
              <a:tr h="35355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Неналоговые доходы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059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земельных участков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3558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Аренда имущества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187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Доходы от оказания платных услуг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100</a:t>
                      </a: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  <a:solidFill>
            <a:srgbClr val="99FF99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Исполнение плана                                    за январь-апрель 20</a:t>
            </a:r>
            <a:r>
              <a:rPr lang="en-US" dirty="0" smtClean="0"/>
              <a:t>2</a:t>
            </a:r>
            <a:r>
              <a:rPr lang="ru-RU" dirty="0" smtClean="0"/>
              <a:t>5 года</a:t>
            </a:r>
            <a:endParaRPr lang="ru-RU" dirty="0"/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317240"/>
              </p:ext>
            </p:extLst>
          </p:nvPr>
        </p:nvGraphicFramePr>
        <p:xfrm>
          <a:off x="428596" y="2214554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  <a:solidFill>
            <a:srgbClr val="FFFF00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Факт поступления                                       за январь - апрель 2025 года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138890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2400" dirty="0" smtClean="0"/>
              <a:t>Исполнение по налоговым и неналоговым доходам бюджета МО «Безводовское сельское поселения»                                          за январь- апрель 2025 года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249951"/>
              </p:ext>
            </p:extLst>
          </p:nvPr>
        </p:nvGraphicFramePr>
        <p:xfrm>
          <a:off x="457200" y="2214554"/>
          <a:ext cx="8229600" cy="4643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7154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1800" i="1" dirty="0" smtClean="0"/>
              <a:t>Справка о выполнении плана поступления доходов бюджета муниципального образования «Безводовское сельское поселение»                                                                                       в разрезе доходных источников за  январь-апрель 2025г.</a:t>
            </a:r>
            <a:endParaRPr lang="ru-RU" sz="1800" i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003969"/>
              </p:ext>
            </p:extLst>
          </p:nvPr>
        </p:nvGraphicFramePr>
        <p:xfrm>
          <a:off x="428596" y="1428740"/>
          <a:ext cx="8358247" cy="4761934"/>
        </p:xfrm>
        <a:graphic>
          <a:graphicData uri="http://schemas.openxmlformats.org/drawingml/2006/table">
            <a:tbl>
              <a:tblPr/>
              <a:tblGrid>
                <a:gridCol w="5043770"/>
                <a:gridCol w="1171336"/>
                <a:gridCol w="1071570"/>
                <a:gridCol w="1071571"/>
              </a:tblGrid>
              <a:tr h="7686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Arial"/>
                        </a:rPr>
                        <a:t>Наименование доходных источников</a:t>
                      </a:r>
                    </a:p>
                  </a:txBody>
                  <a:tcPr marL="4382" marR="4382" marT="43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Arial"/>
                        </a:rPr>
                        <a:t> план на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          январь-апрель 2025 </a:t>
                      </a:r>
                      <a:r>
                        <a:rPr lang="ru-RU" sz="1200" b="1" i="0" u="none" strike="noStrike" dirty="0"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latin typeface="Arial"/>
                        </a:rPr>
                        <a:t>факт за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                январь-апрель 2025 </a:t>
                      </a:r>
                      <a:r>
                        <a:rPr lang="ru-RU" sz="1200" b="1" i="0" u="none" strike="noStrike" dirty="0">
                          <a:latin typeface="Arial"/>
                        </a:rPr>
                        <a:t>года</a:t>
                      </a: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latin typeface="Arial"/>
                        </a:rPr>
                        <a:t>Процент  выполнения, (%)</a:t>
                      </a:r>
                      <a:endParaRPr lang="ru-RU" sz="12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81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878,0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2884,3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в 3,2 раза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132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налог на доходы 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244,0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287,4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117,8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единый сельхозналог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171,0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1821,2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в 10,6 раза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налог на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имущество </a:t>
                      </a:r>
                      <a:r>
                        <a:rPr lang="ru-RU" sz="1200" b="1" i="0" u="none" strike="noStrike" dirty="0">
                          <a:latin typeface="Arial"/>
                        </a:rPr>
                        <a:t>физических лиц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53,0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64,9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154,5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70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земельный налог 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410,0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710,1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173,2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latin typeface="Arial"/>
                        </a:rPr>
                        <a:t> - госпошлина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99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46,9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49,7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106,0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0740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46,9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49,7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106,0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41210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доходы от оказания платных услуг и компенсации затрат государства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3876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доходы от продажи материальных и нематериальных активов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штрафы, санкции, возмещение ущерба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прочие неналоговые доходы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 - невыясненные поступления</a:t>
                      </a: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-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FF"/>
                    </a:solidFill>
                  </a:tcPr>
                </a:tc>
              </a:tr>
              <a:tr h="24242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latin typeface="Arial"/>
                        </a:rPr>
                        <a:t>Всего собственных </a:t>
                      </a:r>
                      <a:r>
                        <a:rPr lang="ru-RU" sz="1200" b="1" i="0" u="none" strike="noStrike" dirty="0" smtClean="0">
                          <a:latin typeface="Arial"/>
                        </a:rPr>
                        <a:t>доходов:</a:t>
                      </a:r>
                      <a:endParaRPr lang="ru-RU" sz="12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924,9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2934,0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latin typeface="Arial"/>
                        </a:rPr>
                        <a:t>в 3,1 раза</a:t>
                      </a:r>
                      <a:endParaRPr lang="ru-RU" sz="1400" b="1" i="0" u="none" strike="noStrike" dirty="0">
                        <a:latin typeface="Arial"/>
                      </a:endParaRPr>
                    </a:p>
                  </a:txBody>
                  <a:tcPr marL="4382" marR="4382" marT="43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3"/>
          <p:cNvSpPr txBox="1">
            <a:spLocks/>
          </p:cNvSpPr>
          <p:nvPr/>
        </p:nvSpPr>
        <p:spPr>
          <a:xfrm>
            <a:off x="500034" y="285728"/>
            <a:ext cx="8229600" cy="135731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solidFill>
              <a:schemeClr val="accent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38100" dir="2700000" algn="tl" rotWithShape="0">
              <a:srgbClr val="FFFF00">
                <a:alpha val="40000"/>
              </a:srgbClr>
            </a:outerShdw>
          </a:effectLst>
          <a:scene3d>
            <a:camera prst="orthographicFront"/>
            <a:lightRig rig="threePt" dir="t"/>
          </a:scene3d>
          <a:sp3d contourW="12700">
            <a:contourClr>
              <a:schemeClr val="accent1">
                <a:lumMod val="75000"/>
              </a:schemeClr>
            </a:contourClr>
          </a:sp3d>
        </p:spPr>
        <p:txBody>
          <a:bodyPr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2800" dirty="0" smtClean="0"/>
              <a:t>Динамика поступления налоговых и неналоговых доходов за январь-апрель 2025 года к уровню января-апреля 2024 года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8662" y="2214554"/>
            <a:ext cx="3000396" cy="150019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2024 год  (факт на 01.05.2024 года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57818" y="2214554"/>
            <a:ext cx="3071834" cy="150019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336699"/>
                </a:solidFill>
                <a:latin typeface="Times New Roman" pitchFamily="18" charset="0"/>
                <a:cs typeface="Times New Roman" pitchFamily="18" charset="0"/>
              </a:rPr>
              <a:t>2025год  (факт на 01.05.2025 года)</a:t>
            </a:r>
            <a:endParaRPr lang="ru-RU" sz="2400" dirty="0">
              <a:solidFill>
                <a:srgbClr val="3366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1039239" y="4429132"/>
            <a:ext cx="2779242" cy="13573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851,1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698546" y="4287189"/>
            <a:ext cx="2500330" cy="1428760"/>
          </a:xfrm>
          <a:prstGeom prst="roundRect">
            <a:avLst/>
          </a:prstGeom>
          <a:solidFill>
            <a:srgbClr val="00B0F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2934,0 </a:t>
            </a:r>
            <a:r>
              <a:rPr lang="ru-RU" sz="2400" b="1" dirty="0" err="1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2400" b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chemeClr val="bg2">
                  <a:lumMod val="1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1785918" y="3714752"/>
            <a:ext cx="928694" cy="571504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6500826" y="3714752"/>
            <a:ext cx="785818" cy="571504"/>
          </a:xfrm>
          <a:prstGeom prst="downArrow">
            <a:avLst>
              <a:gd name="adj1" fmla="val 50000"/>
              <a:gd name="adj2" fmla="val 48384"/>
            </a:avLst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трелка вправо 22"/>
          <p:cNvSpPr/>
          <p:nvPr/>
        </p:nvSpPr>
        <p:spPr>
          <a:xfrm>
            <a:off x="3707904" y="4509120"/>
            <a:ext cx="2007104" cy="1134458"/>
          </a:xfrm>
          <a:prstGeom prst="rightArrow">
            <a:avLst/>
          </a:prstGeom>
          <a:solidFill>
            <a:srgbClr val="99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</a:rPr>
              <a:t>Увеличение </a:t>
            </a:r>
            <a:r>
              <a:rPr lang="ru-RU" sz="1400" b="1" smtClean="0">
                <a:solidFill>
                  <a:schemeClr val="tx1"/>
                </a:solidFill>
              </a:rPr>
              <a:t>на 2082,9 </a:t>
            </a:r>
            <a:r>
              <a:rPr lang="ru-RU" sz="1400" b="1" dirty="0" smtClean="0">
                <a:solidFill>
                  <a:schemeClr val="tx1"/>
                </a:solidFill>
              </a:rPr>
              <a:t>тыс. руб.</a:t>
            </a:r>
            <a:endParaRPr lang="ru-RU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4570</TotalTime>
  <Words>799</Words>
  <Application>Microsoft Office PowerPoint</Application>
  <PresentationFormat>Экран (4:3)</PresentationFormat>
  <Paragraphs>246</Paragraphs>
  <Slides>21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Georgia</vt:lpstr>
      <vt:lpstr>Times New Roman</vt:lpstr>
      <vt:lpstr>Trebuchet MS</vt:lpstr>
      <vt:lpstr>Wingdings 2</vt:lpstr>
      <vt:lpstr>Городская</vt:lpstr>
      <vt:lpstr>Презентация PowerPoint</vt:lpstr>
      <vt:lpstr>Параметры бюджета муниципального образования Безводовское сельское поселение</vt:lpstr>
      <vt:lpstr>Доходы бюджета муниципального образования Безводовское сельское поселение</vt:lpstr>
      <vt:lpstr>Нормативы зачисления основных доходов в местные бюджеты</vt:lpstr>
      <vt:lpstr>Исполнение плана                                    за январь-апрель 2025 года</vt:lpstr>
      <vt:lpstr>Факт поступления                                       за январь - апрель 2025 года</vt:lpstr>
      <vt:lpstr>Исполнение по налоговым и неналоговым доходам бюджета МО «Безводовское сельское поселения»                                          за январь- апрель 2025 года</vt:lpstr>
      <vt:lpstr>Справка о выполнении плана поступления доходов бюджета муниципального образования «Безводовское сельское поселение»                                                                                       в разрезе доходных источников за  январь-апрель 2025г.</vt:lpstr>
      <vt:lpstr>Презентация PowerPoint</vt:lpstr>
      <vt:lpstr>  Параметры расходов бюджета муниципального образования Безводовское сельское поселение  </vt:lpstr>
      <vt:lpstr>Динамика расходов бюджета  муниципального образования Безводовское сельское поселение на 01 мая 2025 года</vt:lpstr>
      <vt:lpstr>Структура и динамика расходов бюджета муниципального образования Безводовское сельское поселение по разделам классификации расходов (тыс.руб.)</vt:lpstr>
      <vt:lpstr>Структура расходов бюджета муниципального образования Безводовское сельское поселение на 01.05.2025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Динамика расходов Безводовского сельского поселения на 01.05.2025 года (в тыс.руб.)</vt:lpstr>
      <vt:lpstr>Соотношение сумм бюджетных ассигнований в рамках программ к сумме бюджетных ассигнований на 01.05.2025 года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бюджета муниципального образования «Кузоватовский район»</dc:title>
  <cp:lastModifiedBy>1</cp:lastModifiedBy>
  <cp:revision>636</cp:revision>
  <cp:lastPrinted>2024-05-13T10:34:10Z</cp:lastPrinted>
  <dcterms:modified xsi:type="dcterms:W3CDTF">2025-05-19T07:51:08Z</dcterms:modified>
</cp:coreProperties>
</file>