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58" r:id="rId1"/>
  </p:sldMasterIdLst>
  <p:notesMasterIdLst>
    <p:notesMasterId r:id="rId21"/>
  </p:notesMasterIdLst>
  <p:sldIdLst>
    <p:sldId id="299" r:id="rId2"/>
    <p:sldId id="313" r:id="rId3"/>
    <p:sldId id="314" r:id="rId4"/>
    <p:sldId id="315" r:id="rId5"/>
    <p:sldId id="321" r:id="rId6"/>
    <p:sldId id="322" r:id="rId7"/>
    <p:sldId id="323" r:id="rId8"/>
    <p:sldId id="324" r:id="rId9"/>
    <p:sldId id="325" r:id="rId10"/>
    <p:sldId id="278" r:id="rId11"/>
    <p:sldId id="329" r:id="rId12"/>
    <p:sldId id="283" r:id="rId13"/>
    <p:sldId id="284" r:id="rId14"/>
    <p:sldId id="327" r:id="rId15"/>
    <p:sldId id="330" r:id="rId16"/>
    <p:sldId id="294" r:id="rId17"/>
    <p:sldId id="334" r:id="rId18"/>
    <p:sldId id="326" r:id="rId19"/>
    <p:sldId id="32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99"/>
    <a:srgbClr val="66FFFF"/>
    <a:srgbClr val="990099"/>
    <a:srgbClr val="00FFFF"/>
    <a:srgbClr val="009999"/>
    <a:srgbClr val="33CCCC"/>
    <a:srgbClr val="99FF99"/>
    <a:srgbClr val="9999FF"/>
    <a:srgbClr val="99FF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8" autoAdjust="0"/>
    <p:restoredTop sz="91286" autoAdjust="0"/>
  </p:normalViewPr>
  <p:slideViewPr>
    <p:cSldViewPr>
      <p:cViewPr varScale="1">
        <p:scale>
          <a:sx n="106" d="100"/>
          <a:sy n="106" d="100"/>
        </p:scale>
        <p:origin x="138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01.05.2025г.</c:v>
                </c:pt>
              </c:strCache>
            </c:strRef>
          </c:tx>
          <c:spPr>
            <a:solidFill>
              <a:srgbClr val="FF66C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на 01.05.2025г.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1.1579999999999999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247955952"/>
        <c:axId val="1247947792"/>
        <c:axId val="0"/>
      </c:bar3DChart>
      <c:catAx>
        <c:axId val="1247955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247947792"/>
        <c:crosses val="autoZero"/>
        <c:auto val="1"/>
        <c:lblAlgn val="ctr"/>
        <c:lblOffset val="100"/>
        <c:noMultiLvlLbl val="0"/>
      </c:catAx>
      <c:valAx>
        <c:axId val="12479477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24795595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тыс.рублей</a:t>
            </a:r>
          </a:p>
        </c:rich>
      </c:tx>
      <c:layout>
        <c:manualLayout>
          <c:xMode val="edge"/>
          <c:yMode val="edge"/>
          <c:x val="0.42983413531642145"/>
          <c:y val="8.8105726872247676E-3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ln>
              <a:solidFill>
                <a:srgbClr val="66FF66"/>
              </a:solidFill>
            </a:ln>
          </c:spPr>
          <c:explosion val="25"/>
          <c:dPt>
            <c:idx val="0"/>
            <c:bubble3D val="0"/>
            <c:spPr>
              <a:solidFill>
                <a:srgbClr val="00B050"/>
              </a:solidFill>
              <a:ln>
                <a:solidFill>
                  <a:srgbClr val="66FF66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66FF66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10274.9</c:v>
                </c:pt>
                <c:pt idx="1">
                  <c:v>744.9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  <c:txPr>
        <a:bodyPr/>
        <a:lstStyle/>
        <a:p>
          <a:pPr>
            <a:defRPr sz="2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shade val="45000"/>
            <a:satMod val="155000"/>
          </a:schemeClr>
        </a:gs>
        <a:gs pos="60000">
          <a:schemeClr val="accent5">
            <a:shade val="95000"/>
            <a:satMod val="150000"/>
          </a:schemeClr>
        </a:gs>
        <a:gs pos="100000">
          <a:schemeClr val="accent5">
            <a:tint val="87000"/>
            <a:satMod val="250000"/>
          </a:schemeClr>
        </a:gs>
      </a:gsLst>
      <a:lin ang="16200000" scaled="0"/>
    </a:gradFill>
    <a:ln w="9525" cap="flat" cmpd="sng" algn="ctr">
      <a:solidFill>
        <a:schemeClr val="accent5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83104889666571"/>
          <c:y val="7.0115685877237613E-2"/>
          <c:w val="0.8698676727909016"/>
          <c:h val="0.58312650810445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CC99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33CCFF"/>
              </a:solidFill>
            </c:spPr>
          </c:dPt>
          <c:dPt>
            <c:idx val="3"/>
            <c:invertIfNegative val="0"/>
            <c:bubble3D val="0"/>
            <c:spPr>
              <a:solidFill>
                <a:srgbClr val="33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План по налоговым доходам за январь-апрель 2025г.</c:v>
                </c:pt>
                <c:pt idx="1">
                  <c:v>Факт по налоговым доходам за январь-апрель 2025г.</c:v>
                </c:pt>
                <c:pt idx="2">
                  <c:v>План по неналоговым доходам за январь-апрель 2025г.</c:v>
                </c:pt>
                <c:pt idx="3">
                  <c:v>Факт по неналоговым доходам за январь-апрель 2025г.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9240</c:v>
                </c:pt>
                <c:pt idx="1">
                  <c:v>10274.9</c:v>
                </c:pt>
                <c:pt idx="2">
                  <c:v>276</c:v>
                </c:pt>
                <c:pt idx="3">
                  <c:v>744.9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247955408"/>
        <c:axId val="1247954864"/>
      </c:barChart>
      <c:catAx>
        <c:axId val="12479554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247954864"/>
        <c:crosses val="autoZero"/>
        <c:auto val="1"/>
        <c:lblAlgn val="ctr"/>
        <c:lblOffset val="100"/>
        <c:noMultiLvlLbl val="0"/>
      </c:catAx>
      <c:valAx>
        <c:axId val="1247954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47955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2025(первоначальный план)</c:v>
                </c:pt>
                <c:pt idx="1">
                  <c:v>Уточнённый план на 01.05.2025 года</c:v>
                </c:pt>
                <c:pt idx="2">
                  <c:v>факт на 01.05.2025 года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41285.4</c:v>
                </c:pt>
                <c:pt idx="1">
                  <c:v>81108.5</c:v>
                </c:pt>
                <c:pt idx="2">
                  <c:v>11080.4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247946704"/>
        <c:axId val="1247960304"/>
      </c:barChart>
      <c:catAx>
        <c:axId val="1247946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247960304"/>
        <c:crosses val="autoZero"/>
        <c:auto val="1"/>
        <c:lblAlgn val="ctr"/>
        <c:lblOffset val="100"/>
        <c:noMultiLvlLbl val="0"/>
      </c:catAx>
      <c:valAx>
        <c:axId val="1247960304"/>
        <c:scaling>
          <c:orientation val="minMax"/>
          <c:min val="0"/>
        </c:scaling>
        <c:delete val="0"/>
        <c:axPos val="l"/>
        <c:majorGridlines/>
        <c:numFmt formatCode="#\ ##0.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794670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5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6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4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5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6"/>
            <c:bubble3D val="0"/>
            <c:spPr>
              <a:solidFill>
                <a:schemeClr val="accent1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7"/>
            <c:bubble3D val="0"/>
            <c:spPr>
              <a:solidFill>
                <a:schemeClr val="accent3">
                  <a:lumMod val="80000"/>
                  <a:lumOff val="2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B05CFF4-5E89-4682-935A-939CCF7C36AA}" type="CATEGORYNAME">
                      <a:rPr lang="ru-RU"/>
                      <a:pPr>
                        <a:defRPr/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F6FF5861-EBFC-4B3A-8321-B5214EEA6A20}" type="VALUE">
                      <a:rPr lang="ru-RU" baseline="0" smtClean="0"/>
                      <a:pPr>
                        <a:defRPr/>
                      </a:pPr>
                      <a:t>[ЗНАЧЕНИЕ]</a:t>
                    </a:fld>
                    <a:r>
                      <a:rPr lang="ru-RU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DA0F82B-A8AB-4416-AD85-B7B110E69261}" type="CATEGORYNAME">
                      <a:rPr lang="ru-RU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0CCA5E81-B527-46EE-955D-0A397055091A}" type="VALUE">
                      <a:rPr lang="ru-RU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ru-RU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3.2407407407407295E-2"/>
                  <c:y val="0.1153150317381167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240F5EE-8241-48C4-8FC1-47466D5E88E4}" type="CATEGORYNAME">
                      <a:rPr lang="ru-RU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E597AB56-4440-4565-8A58-085614A3AB57}" type="VALUE">
                      <a:rPr lang="ru-RU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ru-RU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1.3200884611645767E-2"/>
                  <c:y val="0.172972547607175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1063A84-F200-4EC9-8DB7-9210665FD265}" type="CATEGORYNAME">
                      <a:rPr lang="ru-RU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670EF43C-573E-46D9-BCF9-148F2A9BFD46}" type="VALUE">
                      <a:rPr lang="ru-RU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ru-RU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CBD1EDA-83F5-4A37-9BBE-A36A7FE52E7F}" type="CATEGORYNAME">
                      <a:rPr lang="ru-RU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E66C1581-6E04-42A2-A41F-66C39C7DAF08}" type="VALUE">
                      <a:rPr lang="ru-RU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ru-RU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5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86B3BE63-7EC6-4ADF-B6FC-9203897CFC63}" type="CATEGORYNAME">
                      <a:rPr lang="ru-RU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06C7C94E-92B9-4C5A-9892-23C0090BE057}" type="VALUE">
                      <a:rPr lang="ru-RU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ru-RU" baseline="0" dirty="0" smtClean="0"/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6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DCF32FA-7AF3-48D5-941A-5E869A3741A1}" type="CATEGORYNAME">
                      <a:rPr lang="ru-RU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0A151023-89DF-4A11-B3CE-AD208F9F79A7}" type="VALUE">
                      <a:rPr lang="ru-RU" baseline="0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[ЗНАЧЕНИЕ]</a:t>
                    </a:fld>
                    <a:r>
                      <a:rPr lang="ru-RU" baseline="0" dirty="0" smtClean="0"/>
                      <a:t>%</a:t>
                    </a:r>
                  </a:p>
                </c:rich>
              </c:tx>
              <c:numFmt formatCode="0.0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>
                          <a:lumMod val="80000"/>
                          <a:lumOff val="2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Лист1!$A$2:$A$9</c:f>
              <c:strCache>
                <c:ptCount val="7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 </c:v>
                </c:pt>
                <c:pt idx="4">
                  <c:v>Жилищно-коммунальное хозяйство</c:v>
                </c:pt>
                <c:pt idx="5">
                  <c:v>Культура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13</c:v>
                </c:pt>
                <c:pt idx="1">
                  <c:v>0.5</c:v>
                </c:pt>
                <c:pt idx="2">
                  <c:v>0.1</c:v>
                </c:pt>
                <c:pt idx="3">
                  <c:v>6.5</c:v>
                </c:pt>
                <c:pt idx="4">
                  <c:v>71.8</c:v>
                </c:pt>
                <c:pt idx="5">
                  <c:v>7.8</c:v>
                </c:pt>
                <c:pt idx="6">
                  <c:v>0.3</c:v>
                </c:pt>
              </c:numCache>
            </c:numRef>
          </c:val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820796352996674"/>
          <c:y val="0"/>
          <c:w val="0.59207522650748556"/>
          <c:h val="0.94567939254241473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1">
                  <a:tint val="77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1556.6</c:v>
                </c:pt>
                <c:pt idx="1">
                  <c:v>5343.7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shade val="76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1">
                  <a:tint val="77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1" i="0" u="none" strike="noStrike" kern="1200" baseline="0">
                    <a:solidFill>
                      <a:schemeClr val="tx2">
                        <a:lumMod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60000"/>
        <a:lumOff val="40000"/>
      </a:schemeClr>
    </a:soli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>
          <a:solidFill>
            <a:schemeClr val="tx2">
              <a:lumMod val="75000"/>
            </a:schemeClr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 % к плану</a:t>
            </a:r>
          </a:p>
        </c:rich>
      </c:tx>
      <c:layout>
        <c:manualLayout>
          <c:xMode val="edge"/>
          <c:yMode val="edge"/>
          <c:x val="0.42677080295518632"/>
          <c:y val="2.384816927317880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бюджетные ассигнования запланированные в рамках программ</c:v>
                </c:pt>
                <c:pt idx="1">
                  <c:v> бюджетные ассигнования запланированные на 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56281.4</c:v>
                </c:pt>
                <c:pt idx="1">
                  <c:v>24428.6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0.38077</cdr:x>
      <cdr:y>0.4</cdr:y>
    </cdr:from>
    <cdr:to>
      <cdr:x>0.52098</cdr:x>
      <cdr:y>0.52056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133614" y="1872208"/>
          <a:ext cx="1153843" cy="5642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11019,8</a:t>
          </a:r>
        </a:p>
        <a:p xmlns:a="http://schemas.openxmlformats.org/drawingml/2006/main">
          <a:pPr algn="ctr"/>
          <a:r>
            <a:rPr lang="ru-RU" sz="1800" dirty="0" err="1" smtClean="0"/>
            <a:t>тыс.руб</a:t>
          </a:r>
          <a:r>
            <a:rPr lang="ru-RU" sz="1800" dirty="0" smtClean="0"/>
            <a:t>.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0.24306</cdr:x>
      <cdr:y>0.63053</cdr:y>
    </cdr:from>
    <cdr:to>
      <cdr:x>0.37327</cdr:x>
      <cdr:y>0.76374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000287" y="2726614"/>
          <a:ext cx="1071576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9516,0</a:t>
          </a:r>
        </a:p>
        <a:p xmlns:a="http://schemas.openxmlformats.org/drawingml/2006/main">
          <a:pPr algn="ctr"/>
          <a:r>
            <a:rPr lang="ru-RU" sz="1800" dirty="0" err="1" smtClean="0"/>
            <a:t>тыс.руб</a:t>
          </a:r>
          <a:r>
            <a:rPr lang="ru-RU" sz="1800" dirty="0" smtClean="0"/>
            <a:t>.</a:t>
          </a:r>
          <a:endParaRPr lang="ru-RU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0.28298</cdr:x>
      <cdr:y>0.48299</cdr:y>
    </cdr:from>
    <cdr:to>
      <cdr:x>0.3941</cdr:x>
      <cdr:y>0.68502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28850" y="21859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0.33854</cdr:x>
      <cdr:y>0.52703</cdr:y>
    </cdr:from>
    <cdr:to>
      <cdr:x>0.44965</cdr:x>
      <cdr:y>0.72906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786082" y="2786082"/>
          <a:ext cx="914391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0.05405</cdr:y>
    </cdr:from>
    <cdr:to>
      <cdr:x>0.42535</cdr:x>
      <cdr:y>0.16833</cdr:y>
    </cdr:to>
    <cdr:sp macro="" textlink="">
      <cdr:nvSpPr>
        <cdr:cNvPr id="11" name="TextBox 10"/>
        <cdr:cNvSpPr txBox="1"/>
      </cdr:nvSpPr>
      <cdr:spPr>
        <a:xfrm xmlns:a="http://schemas.openxmlformats.org/drawingml/2006/main" flipV="1">
          <a:off x="2357454" y="285752"/>
          <a:ext cx="1143009" cy="6041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0.13574</cdr:y>
    </cdr:from>
    <cdr:to>
      <cdr:x>0.57813</cdr:x>
      <cdr:y>0.21466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186238" y="614354"/>
          <a:ext cx="57150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1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0.8073</cdr:x>
      <cdr:y>0.28379</cdr:y>
    </cdr:from>
    <cdr:to>
      <cdr:x>0.98091</cdr:x>
      <cdr:y>0.35135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6643756" y="1500198"/>
          <a:ext cx="1428741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0.87674</cdr:x>
      <cdr:y>0.28379</cdr:y>
    </cdr:from>
    <cdr:to>
      <cdr:x>0.99653</cdr:x>
      <cdr:y>0.35135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7215238" y="1500199"/>
          <a:ext cx="985829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0.21094</cdr:x>
      <cdr:y>0.54493</cdr:y>
    </cdr:from>
    <cdr:to>
      <cdr:x>0.36094</cdr:x>
      <cdr:y>0.76993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85884" y="22145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0.48611</cdr:y>
    </cdr:from>
    <cdr:to>
      <cdr:x>0.26766</cdr:x>
      <cdr:y>0.55642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4380" y="2500330"/>
          <a:ext cx="1484571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0.3913</cdr:x>
      <cdr:y>0.47222</cdr:y>
    </cdr:from>
    <cdr:to>
      <cdr:x>0.60944</cdr:x>
      <cdr:y>0.52496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14687" y="2428881"/>
          <a:ext cx="1792108" cy="271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0.55079</cdr:x>
      <cdr:y>0.54493</cdr:y>
    </cdr:from>
    <cdr:to>
      <cdr:x>0.57422</cdr:x>
      <cdr:y>0.55618</cdr:y>
    </cdr:to>
    <cdr:sp macro="" textlink="">
      <cdr:nvSpPr>
        <cdr:cNvPr id="7" name="TextBox 6"/>
        <cdr:cNvSpPr txBox="1"/>
      </cdr:nvSpPr>
      <cdr:spPr>
        <a:xfrm xmlns:a="http://schemas.openxmlformats.org/drawingml/2006/main" flipH="1" flipV="1">
          <a:off x="3357586" y="2214577"/>
          <a:ext cx="14287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0.54783</cdr:x>
      <cdr:y>0.45833</cdr:y>
    </cdr:from>
    <cdr:to>
      <cdr:x>0.8155</cdr:x>
      <cdr:y>0.52864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500594" y="2357454"/>
          <a:ext cx="2199033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0.70435</cdr:x>
      <cdr:y>0.45833</cdr:y>
    </cdr:from>
    <cdr:to>
      <cdr:x>0.99243</cdr:x>
      <cdr:y>0.52778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786478" y="2357454"/>
          <a:ext cx="2366673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0.48696</cdr:x>
      <cdr:y>0.90278</cdr:y>
    </cdr:from>
    <cdr:to>
      <cdr:x>0.59826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000528" y="4643470"/>
          <a:ext cx="91440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0.95833</cdr:y>
    </cdr:from>
    <cdr:to>
      <cdr:x>0.25043</cdr:x>
      <cdr:y>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143008" y="4929222"/>
          <a:ext cx="91440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0.91667</cdr:y>
    </cdr:from>
    <cdr:to>
      <cdr:x>0.44348</cdr:x>
      <cdr:y>0.97222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143008" y="4714908"/>
          <a:ext cx="250033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0.58261</cdr:x>
      <cdr:y>0.82222</cdr:y>
    </cdr:from>
    <cdr:to>
      <cdr:x>0.69391</cdr:x>
      <cdr:y>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86346" y="4857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0.56522</cdr:x>
      <cdr:y>0.91667</cdr:y>
    </cdr:from>
    <cdr:to>
      <cdr:x>0.70261</cdr:x>
      <cdr:y>0.97222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43470" y="4714908"/>
          <a:ext cx="112871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0.66087</cdr:x>
      <cdr:y>0.08333</cdr:y>
    </cdr:from>
    <cdr:to>
      <cdr:x>0.87826</cdr:x>
      <cdr:y>0.18056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5429288" y="428628"/>
          <a:ext cx="178595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0.11304</cdr:x>
      <cdr:y>0.11111</cdr:y>
    </cdr:from>
    <cdr:to>
      <cdr:x>0.30435</cdr:x>
      <cdr:y>0.19444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928694" y="571504"/>
          <a:ext cx="1571636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0.18056</cdr:y>
    </cdr:from>
    <cdr:to>
      <cdr:x>0.25043</cdr:x>
      <cdr:y>0.35833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1143008" y="9286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0.04167</cdr:y>
    </cdr:from>
    <cdr:to>
      <cdr:x>0.34783</cdr:x>
      <cdr:y>0.16667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1143008" y="214338"/>
          <a:ext cx="1714559" cy="6429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0.23438</cdr:x>
      <cdr:y>0.53659</cdr:y>
    </cdr:from>
    <cdr:to>
      <cdr:x>0.39931</cdr:x>
      <cdr:y>0.58537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826" y="3143272"/>
          <a:ext cx="135732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0.56098</cdr:y>
    </cdr:from>
    <cdr:to>
      <cdr:x>0.33681</cdr:x>
      <cdr:y>0.62195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286148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0.07005</cdr:x>
      <cdr:y>0.3875</cdr:y>
    </cdr:from>
    <cdr:to>
      <cdr:x>0.27146</cdr:x>
      <cdr:y>0.4875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71504" y="2214579"/>
          <a:ext cx="1643074" cy="5715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0.42907</cdr:x>
      <cdr:y>0.4</cdr:y>
    </cdr:from>
    <cdr:to>
      <cdr:x>0.63048</cdr:x>
      <cdr:y>0.525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500423" y="2286016"/>
          <a:ext cx="1643135" cy="7143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5D96-271A-43EC-BDA4-4A8E5C409C7D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1AC40-946F-4C5B-A774-AF779712E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186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3382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145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2288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062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81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05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552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1862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6596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7201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63050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7188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452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515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158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6573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2938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89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263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891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319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34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74880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459" r:id="rId1"/>
    <p:sldLayoutId id="2147484460" r:id="rId2"/>
    <p:sldLayoutId id="2147484461" r:id="rId3"/>
    <p:sldLayoutId id="2147484462" r:id="rId4"/>
    <p:sldLayoutId id="2147484463" r:id="rId5"/>
    <p:sldLayoutId id="2147484464" r:id="rId6"/>
    <p:sldLayoutId id="2147484465" r:id="rId7"/>
    <p:sldLayoutId id="2147484466" r:id="rId8"/>
    <p:sldLayoutId id="2147484467" r:id="rId9"/>
    <p:sldLayoutId id="2147484468" r:id="rId10"/>
    <p:sldLayoutId id="2147484469" r:id="rId11"/>
    <p:sldLayoutId id="2147484470" r:id="rId12"/>
    <p:sldLayoutId id="2147484471" r:id="rId13"/>
    <p:sldLayoutId id="2147484472" r:id="rId14"/>
    <p:sldLayoutId id="2147484473" r:id="rId15"/>
    <p:sldLayoutId id="2147484474" r:id="rId16"/>
    <p:sldLayoutId id="214748447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00240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Информация для граждан об основных параметрах бюджета муниципального образования Кузоватовское городское поселение Ульяновской области</a:t>
            </a:r>
          </a:p>
        </p:txBody>
      </p:sp>
      <p:pic>
        <p:nvPicPr>
          <p:cNvPr id="1026" name="Picture 2" descr="C:\Documents and Settings\Денисов\Рабочий стол\73kuzovatovskiy_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85728"/>
            <a:ext cx="1333500" cy="1666875"/>
          </a:xfrm>
          <a:prstGeom prst="rect">
            <a:avLst/>
          </a:prstGeom>
          <a:noFill/>
        </p:spPr>
      </p:pic>
      <p:pic>
        <p:nvPicPr>
          <p:cNvPr id="1027" name="Picture 3" descr="C:\Documents and Settings\Денисов\Рабочий стол\200px-Coat_of_Arms_of_Ulyanovsk_Obla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52"/>
            <a:ext cx="2152644" cy="1808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3571900"/>
          </a:xfrm>
          <a:solidFill>
            <a:schemeClr val="accent1"/>
          </a:solidFill>
          <a:scene3d>
            <a:camera prst="orthographicFront"/>
            <a:lightRig rig="soft" dir="t"/>
          </a:scene3d>
          <a:sp3d prstMaterial="dkEdge">
            <a:bevelT/>
          </a:sp3d>
        </p:spPr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расходов бюджета муниципального образования Кузоватовское городское поселение</a:t>
            </a:r>
            <a:endParaRPr lang="ru-RU" sz="49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42938" y="285750"/>
            <a:ext cx="8301037" cy="7143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Динамика расходов бюджета 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муниципального образования </a:t>
            </a:r>
            <a:r>
              <a:rPr lang="ru-RU" sz="1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Кузоватовское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городское поселение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01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мая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2025 года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1980230"/>
              </p:ext>
            </p:extLst>
          </p:nvPr>
        </p:nvGraphicFramePr>
        <p:xfrm>
          <a:off x="142844" y="1142984"/>
          <a:ext cx="8858312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786563" y="1268413"/>
            <a:ext cx="1928812" cy="288925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2000" b="0" dirty="0" smtClean="0">
                <a:solidFill>
                  <a:srgbClr val="FFFF00"/>
                </a:solidFill>
              </a:rPr>
              <a:t>Структура и динамика расходов бюджета муниципального образования Кузоватовское городское поселение по разделам классификации расходов (тыс.руб.)</a:t>
            </a:r>
            <a:endParaRPr lang="ru-RU" sz="2000" b="0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8975" y="3286125"/>
            <a:ext cx="1460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547742"/>
              </p:ext>
            </p:extLst>
          </p:nvPr>
        </p:nvGraphicFramePr>
        <p:xfrm>
          <a:off x="285717" y="928670"/>
          <a:ext cx="8715438" cy="48141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827"/>
                <a:gridCol w="1111915"/>
                <a:gridCol w="1204573"/>
                <a:gridCol w="1092834"/>
                <a:gridCol w="1169144"/>
                <a:gridCol w="1159198"/>
                <a:gridCol w="753947"/>
              </a:tblGrid>
              <a:tr h="898855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01.05.2024г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01.05.2024г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01.05.2025г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01.05.2025г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119308,4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9848,4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81108,5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11080,4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13,7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67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7976,3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2119,2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10015,2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2538,7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оборона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359,7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398,0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116,0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153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95,4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2518,0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54,7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989,0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99623,0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1556,6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59446,1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5343,7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001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58,3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234,2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234,2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78,0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accent1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Структура расходов бюджета муниципального образования Кузоватовское городское поселение на </a:t>
            </a:r>
            <a:r>
              <a:rPr lang="ru-RU" sz="2800" b="1" dirty="0" smtClean="0">
                <a:solidFill>
                  <a:srgbClr val="FFFF00"/>
                </a:solidFill>
              </a:rPr>
              <a:t>01.05.2025 </a:t>
            </a:r>
            <a:r>
              <a:rPr lang="ru-RU" sz="2800" b="1" dirty="0" smtClean="0">
                <a:solidFill>
                  <a:srgbClr val="FFFF00"/>
                </a:solidFill>
              </a:rPr>
              <a:t>года</a:t>
            </a:r>
            <a:endParaRPr lang="ru-RU" sz="28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0431632"/>
              </p:ext>
            </p:extLst>
          </p:nvPr>
        </p:nvGraphicFramePr>
        <p:xfrm>
          <a:off x="428596" y="1571612"/>
          <a:ext cx="82296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1621174" y="2393145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2538,7 </a:t>
            </a: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728331" y="4493423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2119,2</a:t>
            </a: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299835" y="3679029"/>
            <a:ext cx="1000132" cy="8215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215074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871471" y="4643446"/>
            <a:ext cx="1914975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Увеличение на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419,5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тыс.руб.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28596" y="285728"/>
            <a:ext cx="8229600" cy="14870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Кузоватовское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городское поселение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-2025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г.г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на общегосударственные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расходы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1928794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2025 год  (факт на </a:t>
            </a: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01.05.2025 </a:t>
            </a: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года)</a:t>
            </a:r>
            <a:endParaRPr lang="ru-RU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cs typeface="Times New Roman" pitchFamily="18" charset="0"/>
              </a:rPr>
              <a:t>116,0 </a:t>
            </a:r>
            <a:r>
              <a:rPr lang="ru-RU" b="1" dirty="0" smtClean="0">
                <a:solidFill>
                  <a:srgbClr val="FFC000"/>
                </a:solidFill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C000"/>
              </a:solidFill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4500570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62,1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3643314"/>
            <a:ext cx="10001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6215074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071934" y="4643446"/>
            <a:ext cx="1714512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EEECE1">
                    <a:lumMod val="75000"/>
                  </a:srgbClr>
                </a:solidFill>
              </a:rPr>
              <a:t>Увеличение на </a:t>
            </a:r>
            <a:r>
              <a:rPr lang="ru-RU" sz="1200" b="1" dirty="0" smtClean="0">
                <a:solidFill>
                  <a:srgbClr val="EEECE1">
                    <a:lumMod val="75000"/>
                  </a:srgbClr>
                </a:solidFill>
              </a:rPr>
              <a:t>53,9</a:t>
            </a:r>
            <a:r>
              <a:rPr lang="en-US" sz="1200" b="1" dirty="0" smtClean="0">
                <a:solidFill>
                  <a:srgbClr val="EEECE1">
                    <a:lumMod val="75000"/>
                  </a:srgbClr>
                </a:solidFill>
              </a:rPr>
              <a:t> </a:t>
            </a:r>
            <a:r>
              <a:rPr lang="ru-RU" sz="1200" b="1" dirty="0" err="1" smtClean="0">
                <a:solidFill>
                  <a:srgbClr val="EEECE1">
                    <a:lumMod val="75000"/>
                  </a:srgbClr>
                </a:solidFill>
              </a:rPr>
              <a:t>тыс.руб</a:t>
            </a:r>
            <a:r>
              <a:rPr lang="ru-RU" sz="1200" b="1" dirty="0" smtClean="0">
                <a:solidFill>
                  <a:srgbClr val="EEECE1">
                    <a:lumMod val="75000"/>
                  </a:srgbClr>
                </a:solidFill>
              </a:rPr>
              <a:t>.</a:t>
            </a:r>
            <a:endParaRPr lang="ru-RU" sz="1200" b="1" dirty="0">
              <a:solidFill>
                <a:srgbClr val="EEECE1">
                  <a:lumMod val="75000"/>
                </a:srgb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28596" y="285728"/>
            <a:ext cx="8229600" cy="14870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400" b="1" dirty="0" err="1" smtClean="0">
                <a:solidFill>
                  <a:srgbClr val="FFFF00"/>
                </a:solidFill>
                <a:cs typeface="Times New Roman" pitchFamily="18" charset="0"/>
              </a:rPr>
              <a:t>Кузоватовское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 городское поселение на 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-2025 </a:t>
            </a:r>
            <a:r>
              <a:rPr lang="ru-RU" sz="2400" b="1" dirty="0" err="1" smtClean="0">
                <a:solidFill>
                  <a:srgbClr val="FFFF00"/>
                </a:solidFill>
                <a:cs typeface="Times New Roman" pitchFamily="18" charset="0"/>
              </a:rPr>
              <a:t>г.г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. на национальную оборону</a:t>
            </a:r>
            <a:endParaRPr lang="ru-RU" sz="24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09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90478"/>
            <a:ext cx="8286840" cy="1726354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</a:bodyPr>
          <a:lstStyle/>
          <a:p>
            <a:pPr algn="ctr"/>
            <a:r>
              <a:rPr lang="en-US" sz="2400" b="1" i="1" dirty="0" smtClean="0">
                <a:solidFill>
                  <a:srgbClr val="00B0F0"/>
                </a:solidFill>
              </a:rPr>
              <a:t/>
            </a:r>
            <a:br>
              <a:rPr lang="en-US" sz="2400" b="1" i="1" dirty="0" smtClean="0">
                <a:solidFill>
                  <a:srgbClr val="00B0F0"/>
                </a:solidFill>
              </a:rPr>
            </a:br>
            <a:r>
              <a:rPr lang="ru-RU" sz="1800" i="1" dirty="0" smtClean="0">
                <a:solidFill>
                  <a:srgbClr val="00B0F0"/>
                </a:solidFill>
              </a:rPr>
              <a:t>Динамика расходов бюджета муниципального образования Кузоватовское городское поселение  по разделу «Жилищно-коммунальное хозяйство» на  </a:t>
            </a:r>
            <a:r>
              <a:rPr lang="ru-RU" sz="1800" i="1" dirty="0" smtClean="0">
                <a:solidFill>
                  <a:srgbClr val="00B0F0"/>
                </a:solidFill>
              </a:rPr>
              <a:t>01.05.2024 </a:t>
            </a:r>
            <a:r>
              <a:rPr lang="ru-RU" sz="1800" i="1" dirty="0" smtClean="0">
                <a:solidFill>
                  <a:srgbClr val="00B0F0"/>
                </a:solidFill>
              </a:rPr>
              <a:t>-2025 г.г., тыс.руб.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endParaRPr lang="ru-RU" sz="2400" i="1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14348" y="5286388"/>
            <a:ext cx="792961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2382345421"/>
              </p:ext>
            </p:extLst>
          </p:nvPr>
        </p:nvGraphicFramePr>
        <p:xfrm>
          <a:off x="600311" y="2060848"/>
          <a:ext cx="8215402" cy="47971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1928794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2025 год  (факт на </a:t>
            </a: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01.05.2025 </a:t>
            </a:r>
            <a:r>
              <a:rPr lang="ru-RU" b="1" dirty="0" smtClean="0">
                <a:solidFill>
                  <a:prstClr val="white"/>
                </a:solidFill>
                <a:cs typeface="Times New Roman" pitchFamily="18" charset="0"/>
              </a:rPr>
              <a:t>года)</a:t>
            </a:r>
            <a:endParaRPr lang="ru-RU" dirty="0">
              <a:solidFill>
                <a:prstClr val="white"/>
              </a:solidFill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cs typeface="Times New Roman" pitchFamily="18" charset="0"/>
              </a:rPr>
              <a:t>78,0 </a:t>
            </a:r>
            <a:r>
              <a:rPr lang="ru-RU" b="1" dirty="0" smtClean="0">
                <a:solidFill>
                  <a:srgbClr val="FFC000"/>
                </a:solidFill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C000"/>
              </a:solidFill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4500570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78,0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3643314"/>
            <a:ext cx="10001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6215074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4071934" y="4643446"/>
            <a:ext cx="1714512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solidFill>
                <a:srgbClr val="EEECE1">
                  <a:lumMod val="75000"/>
                </a:srgb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57200" y="316894"/>
            <a:ext cx="8229600" cy="152793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400" b="1" dirty="0" err="1" smtClean="0">
                <a:solidFill>
                  <a:srgbClr val="FFFF00"/>
                </a:solidFill>
                <a:cs typeface="Times New Roman" pitchFamily="18" charset="0"/>
              </a:rPr>
              <a:t>Кузоватовское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 городское поселение на 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-2025 </a:t>
            </a:r>
            <a:r>
              <a:rPr lang="ru-RU" sz="2400" b="1" dirty="0" err="1" smtClean="0">
                <a:solidFill>
                  <a:srgbClr val="FFFF00"/>
                </a:solidFill>
                <a:cs typeface="Times New Roman" pitchFamily="18" charset="0"/>
              </a:rPr>
              <a:t>г.г</a:t>
            </a:r>
            <a:r>
              <a:rPr lang="ru-RU" sz="2400" b="1" dirty="0" smtClean="0">
                <a:solidFill>
                  <a:srgbClr val="FFFF00"/>
                </a:solidFill>
                <a:cs typeface="Times New Roman" pitchFamily="18" charset="0"/>
              </a:rPr>
              <a:t>. на социальную политику</a:t>
            </a:r>
            <a:endParaRPr lang="ru-RU" sz="24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60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  <a:solidFill>
            <a:srgbClr val="FFCC00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Соотношение сумм бюджетных ассигнований в рамках программ к сумме бюджетных ассигнований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01.05.2025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года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27203"/>
              </p:ext>
            </p:extLst>
          </p:nvPr>
        </p:nvGraphicFramePr>
        <p:xfrm>
          <a:off x="571472" y="1142984"/>
          <a:ext cx="8158162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00042"/>
            <a:ext cx="8643999" cy="612475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</a:t>
            </a:r>
            <a:r>
              <a:rPr lang="ru-RU" sz="2800" i="1" dirty="0" smtClean="0"/>
              <a:t>В муниципальном образовании Кузоватовское городское поселение в бюджете 2025 года запланирована реализация  1 программа.</a:t>
            </a:r>
          </a:p>
          <a:p>
            <a:pPr algn="just"/>
            <a:endParaRPr lang="ru-RU" sz="2800" i="1" dirty="0" smtClean="0"/>
          </a:p>
          <a:p>
            <a:pPr algn="ctr"/>
            <a:r>
              <a:rPr lang="ru-RU" sz="2800" i="1" dirty="0" smtClean="0"/>
              <a:t>Плановые назначения –56281,4 тыс. руб.</a:t>
            </a:r>
          </a:p>
          <a:p>
            <a:pPr algn="ctr"/>
            <a:r>
              <a:rPr lang="ru-RU" sz="2800" i="1" dirty="0" smtClean="0"/>
              <a:t>Исполнено на отчетную дату – </a:t>
            </a:r>
            <a:r>
              <a:rPr lang="ru-RU" sz="2800" i="1" dirty="0" smtClean="0"/>
              <a:t>5061,4 </a:t>
            </a:r>
            <a:r>
              <a:rPr lang="ru-RU" sz="2800" i="1" dirty="0" smtClean="0"/>
              <a:t>тыс. руб.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5" y="116632"/>
            <a:ext cx="8543955" cy="1584176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 contourW="12700">
            <a:bevelT prst="angle"/>
            <a:contourClr>
              <a:schemeClr val="bg2">
                <a:lumMod val="50000"/>
              </a:schemeClr>
            </a:contourClr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бюджета муниципального образования Кузоватовское городское поселение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0189562"/>
              </p:ext>
            </p:extLst>
          </p:nvPr>
        </p:nvGraphicFramePr>
        <p:xfrm>
          <a:off x="142845" y="1928802"/>
          <a:ext cx="8501122" cy="44291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3192"/>
                <a:gridCol w="2927385"/>
                <a:gridCol w="2880545"/>
              </a:tblGrid>
              <a:tr h="220828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01.05.2024)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01.05.2025)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4029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119308,4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78276,3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74029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119308,4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81108,5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4029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-2832,2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908720"/>
            <a:ext cx="7772400" cy="4786346"/>
          </a:xfrm>
          <a:solidFill>
            <a:srgbClr val="99FF99"/>
          </a:solidFill>
          <a:ln w="76200" cmpd="dbl">
            <a:solidFill>
              <a:schemeClr val="accent5">
                <a:lumMod val="50000"/>
              </a:schemeClr>
            </a:solidFill>
            <a:prstDash val="solid"/>
          </a:ln>
        </p:spPr>
        <p:txBody>
          <a:bodyPr anchor="ctr" anchorCtr="0"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«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Кузоватовское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городское поселение»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66FFFF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990099"/>
                </a:solidFill>
              </a:rPr>
              <a:t>Нормативы зачисления основных доходов в местные бюджеты</a:t>
            </a:r>
            <a:endParaRPr lang="ru-RU" sz="2400" dirty="0">
              <a:solidFill>
                <a:srgbClr val="990099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7"/>
          <a:ext cx="8229600" cy="524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838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доходных источников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муниципального района, 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</a:t>
                      </a:r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поселений,%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НДФЛ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ЕНВД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ЕСХН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 на имущество физических лиц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Земельный налог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земельных участков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имущества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282" y="404664"/>
            <a:ext cx="8229600" cy="1524000"/>
          </a:xfrm>
          <a:solidFill>
            <a:srgbClr val="99FF99"/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Исполнение плана                                    за январь- апрель 20</a:t>
            </a:r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2</a:t>
            </a:r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5 года</a:t>
            </a:r>
            <a:endParaRPr lang="ru-RU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9911814"/>
              </p:ext>
            </p:extLst>
          </p:nvPr>
        </p:nvGraphicFramePr>
        <p:xfrm>
          <a:off x="502282" y="2060848"/>
          <a:ext cx="822960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16632"/>
            <a:ext cx="8229600" cy="1524000"/>
          </a:xfr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Факт поступления                                       за январь-апрель 2025 </a:t>
            </a:r>
            <a:r>
              <a:rPr lang="ru-RU" dirty="0" err="1" smtClean="0">
                <a:solidFill>
                  <a:schemeClr val="bg1"/>
                </a:solidFill>
              </a:rPr>
              <a:t>годА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88205024"/>
              </p:ext>
            </p:extLst>
          </p:nvPr>
        </p:nvGraphicFramePr>
        <p:xfrm>
          <a:off x="533400" y="1916832"/>
          <a:ext cx="822960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87072" cy="144016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/>
              <a:t>Исполнение по налоговым и неналоговым доходам бюджета МО «Кузоватовское городское поселение» за январь-апрель 2025 года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3578099"/>
              </p:ext>
            </p:extLst>
          </p:nvPr>
        </p:nvGraphicFramePr>
        <p:xfrm>
          <a:off x="107504" y="1772816"/>
          <a:ext cx="8784976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800" i="1" dirty="0" smtClean="0"/>
              <a:t>Справка о выполнении плана поступления доходов бюджета муниципального образования «Кузоватовское городское поселение»  в разрезе доходных источников за январь-апрель 2025г.</a:t>
            </a:r>
            <a:endParaRPr lang="ru-RU" sz="1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120623"/>
              </p:ext>
            </p:extLst>
          </p:nvPr>
        </p:nvGraphicFramePr>
        <p:xfrm>
          <a:off x="428596" y="1212044"/>
          <a:ext cx="8358247" cy="5169285"/>
        </p:xfrm>
        <a:graphic>
          <a:graphicData uri="http://schemas.openxmlformats.org/drawingml/2006/table">
            <a:tbl>
              <a:tblPr/>
              <a:tblGrid>
                <a:gridCol w="5043770"/>
                <a:gridCol w="1171336"/>
                <a:gridCol w="1071570"/>
                <a:gridCol w="1071571"/>
              </a:tblGrid>
              <a:tr h="7906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Наименование доходных источников</a:t>
                      </a:r>
                    </a:p>
                  </a:txBody>
                  <a:tcPr marL="4382" marR="4382" marT="43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план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              01.05.2025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Факт на                             01.05.2025</a:t>
                      </a:r>
                      <a:r>
                        <a:rPr lang="ru-RU" sz="1200" b="1" i="0" u="none" strike="noStrike" baseline="0" dirty="0" smtClean="0">
                          <a:solidFill>
                            <a:schemeClr val="bg1"/>
                          </a:solidFill>
                          <a:latin typeface="Arial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Процент  выполнения, (%)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555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9240,0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10274,9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111,2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доходы 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6640,0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7242,0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109,1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акцизы на нефтепродукты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1052,0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1176,5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111,8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единый сельхозналог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170,0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317,5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186,8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3383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имущество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85,0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109,8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129,2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889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земельный налог 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1293,0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1429,1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110,5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госпошлина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276,0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744,9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в 2,6 раза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9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26,0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485,9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в 18,6 раза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2387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оказания платных услуг и компенсации затрат государства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9869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продажи материальных и нематериальных активов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4,3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штрафы, санкции, возмещение ущерба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прочие 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250,0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254,7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101,9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93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невыясненные поступления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1536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Всего собственных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доходов: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9516,0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11019,8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115,8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392446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>
                <a:solidFill>
                  <a:srgbClr val="FFFF00"/>
                </a:solidFill>
              </a:rPr>
              <a:t>Динамика поступления налоговых и неналоговых доходов за январь-апрель 2025года к уровню января-апреля 2024года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01.05.2024 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2025 год  (факт на 01.05.2025 года)</a:t>
            </a:r>
            <a:endParaRPr lang="ru-RU" sz="2400" dirty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18431" y="4250537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7260,4  тыс. руб.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88887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11019,8 тыс. руб.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875951" y="4429132"/>
            <a:ext cx="1767620" cy="1214446"/>
          </a:xfrm>
          <a:prstGeom prst="rightArrow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Увеличение в сумме 3759,4тыс. руб.</a:t>
            </a:r>
            <a:endParaRPr lang="ru-RU" sz="1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3778</TotalTime>
  <Words>708</Words>
  <Application>Microsoft Office PowerPoint</Application>
  <PresentationFormat>Экран (4:3)</PresentationFormat>
  <Paragraphs>237</Paragraphs>
  <Slides>19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Gothic</vt:lpstr>
      <vt:lpstr>Times New Roman</vt:lpstr>
      <vt:lpstr>Wingdings 3</vt:lpstr>
      <vt:lpstr>Сектор</vt:lpstr>
      <vt:lpstr>Презентация PowerPoint</vt:lpstr>
      <vt:lpstr>Параметры бюджета муниципального образования Кузоватовское городское поселение</vt:lpstr>
      <vt:lpstr>Доходы бюджета муниципального образования «Кузоватовское городское поселение»</vt:lpstr>
      <vt:lpstr>Нормативы зачисления основных доходов в местные бюджеты</vt:lpstr>
      <vt:lpstr>Исполнение плана                                    за январь- апрель 2025 года</vt:lpstr>
      <vt:lpstr>Факт поступления                                       за январь-апрель 2025 годА</vt:lpstr>
      <vt:lpstr>Исполнение по налоговым и неналоговым доходам бюджета МО «Кузоватовское городское поселение» за январь-апрель 2025 года</vt:lpstr>
      <vt:lpstr>Справка о выполнении плана поступления доходов бюджета муниципального образования «Кузоватовское городское поселение»  в разрезе доходных источников за январь-апрель 2025г.</vt:lpstr>
      <vt:lpstr>Презентация PowerPoint</vt:lpstr>
      <vt:lpstr>  Параметры расходов бюджета муниципального образования Кузоватовское городское поселение</vt:lpstr>
      <vt:lpstr>Динамика расходов бюджета  муниципального образования Кузоватовское городское поселение на 01 мая 2025 года</vt:lpstr>
      <vt:lpstr>Структура и динамика расходов бюджета муниципального образования Кузоватовское городское поселение по разделам классификации расходов (тыс.руб.)</vt:lpstr>
      <vt:lpstr>Структура расходов бюджета муниципального образования Кузоватовское городское поселение на 01.05.2025 года</vt:lpstr>
      <vt:lpstr>Презентация PowerPoint</vt:lpstr>
      <vt:lpstr>Презентация PowerPoint</vt:lpstr>
      <vt:lpstr> Динамика расходов бюджета муниципального образования Кузоватовское городское поселение  по разделу «Жилищно-коммунальное хозяйство» на  01.05.2024 -2025 г.г., тыс.руб. </vt:lpstr>
      <vt:lpstr>Презентация PowerPoint</vt:lpstr>
      <vt:lpstr>Соотношение сумм бюджетных ассигнований в рамках программ к сумме бюджетных ассигнований на 01.05.2025 года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бюджета муниципального образования «Кузоватовский район»</dc:title>
  <cp:lastModifiedBy>1</cp:lastModifiedBy>
  <cp:revision>628</cp:revision>
  <cp:lastPrinted>2024-05-13T11:59:59Z</cp:lastPrinted>
  <dcterms:modified xsi:type="dcterms:W3CDTF">2025-05-20T10:54:48Z</dcterms:modified>
</cp:coreProperties>
</file>