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0"/>
  </p:notesMasterIdLst>
  <p:sldIdLst>
    <p:sldId id="299" r:id="rId2"/>
    <p:sldId id="332" r:id="rId3"/>
    <p:sldId id="333" r:id="rId4"/>
    <p:sldId id="334" r:id="rId5"/>
    <p:sldId id="313" r:id="rId6"/>
    <p:sldId id="256" r:id="rId7"/>
    <p:sldId id="314" r:id="rId8"/>
    <p:sldId id="315" r:id="rId9"/>
    <p:sldId id="316" r:id="rId10"/>
    <p:sldId id="345" r:id="rId11"/>
    <p:sldId id="318" r:id="rId12"/>
    <p:sldId id="319" r:id="rId13"/>
    <p:sldId id="320" r:id="rId14"/>
    <p:sldId id="336" r:id="rId15"/>
    <p:sldId id="283" r:id="rId16"/>
    <p:sldId id="284" r:id="rId17"/>
    <p:sldId id="321" r:id="rId18"/>
    <p:sldId id="322" r:id="rId19"/>
    <p:sldId id="344" r:id="rId20"/>
    <p:sldId id="288" r:id="rId21"/>
    <p:sldId id="328" r:id="rId22"/>
    <p:sldId id="326" r:id="rId23"/>
    <p:sldId id="342" r:id="rId24"/>
    <p:sldId id="296" r:id="rId25"/>
    <p:sldId id="297" r:id="rId26"/>
    <p:sldId id="323" r:id="rId27"/>
    <p:sldId id="340" r:id="rId28"/>
    <p:sldId id="33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66FFFF"/>
    <a:srgbClr val="990099"/>
    <a:srgbClr val="00FFFF"/>
    <a:srgbClr val="336699"/>
    <a:srgbClr val="009999"/>
    <a:srgbClr val="33CCCC"/>
    <a:srgbClr val="9999FF"/>
    <a:srgbClr val="99FFCC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4" autoAdjust="0"/>
    <p:restoredTop sz="99857" autoAdjust="0"/>
  </p:normalViewPr>
  <p:slideViewPr>
    <p:cSldViewPr>
      <p:cViewPr varScale="1">
        <p:scale>
          <a:sx n="116" d="100"/>
          <a:sy n="116" d="100"/>
        </p:scale>
        <p:origin x="1212" y="4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2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на 01.05.2025г.</c:v>
                </c:pt>
              </c:strCache>
            </c:strRef>
          </c:tx>
          <c:spPr>
            <a:solidFill>
              <a:srgbClr val="FF66CC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на 01.05.2025.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1.2829999999999999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-2018141744"/>
        <c:axId val="-2018146640"/>
        <c:axId val="0"/>
      </c:bar3DChart>
      <c:catAx>
        <c:axId val="-2018141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2018146640"/>
        <c:crosses val="autoZero"/>
        <c:auto val="1"/>
        <c:lblAlgn val="ctr"/>
        <c:lblOffset val="100"/>
        <c:noMultiLvlLbl val="0"/>
      </c:catAx>
      <c:valAx>
        <c:axId val="-201814664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-20181417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ru-RU" dirty="0">
                <a:solidFill>
                  <a:schemeClr val="bg1"/>
                </a:solidFill>
              </a:rPr>
              <a:t>тыс.рублей</a:t>
            </a:r>
          </a:p>
        </c:rich>
      </c:tx>
      <c:layout>
        <c:manualLayout>
          <c:xMode val="edge"/>
          <c:yMode val="edge"/>
          <c:x val="0.42983413531642156"/>
          <c:y val="8.810572687224771E-3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spPr>
            <a:ln>
              <a:solidFill>
                <a:srgbClr val="66FF66"/>
              </a:solidFill>
            </a:ln>
          </c:spPr>
          <c:explosion val="25"/>
          <c:dPt>
            <c:idx val="0"/>
            <c:bubble3D val="0"/>
            <c:spPr>
              <a:solidFill>
                <a:srgbClr val="00B050"/>
              </a:solidFill>
              <a:ln>
                <a:solidFill>
                  <a:srgbClr val="66FF66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>
                <a:solidFill>
                  <a:srgbClr val="66FF66"/>
                </a:solidFill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42390.8</c:v>
                </c:pt>
                <c:pt idx="1">
                  <c:v>5733.1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overlay val="0"/>
      <c:txPr>
        <a:bodyPr/>
        <a:lstStyle/>
        <a:p>
          <a:pPr>
            <a:defRPr sz="2400" baseline="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0">
          <a:schemeClr val="accent5">
            <a:shade val="45000"/>
            <a:satMod val="155000"/>
          </a:schemeClr>
        </a:gs>
        <a:gs pos="60000">
          <a:schemeClr val="accent5">
            <a:shade val="95000"/>
            <a:satMod val="150000"/>
          </a:schemeClr>
        </a:gs>
        <a:gs pos="100000">
          <a:schemeClr val="accent5">
            <a:tint val="87000"/>
            <a:satMod val="250000"/>
          </a:schemeClr>
        </a:gs>
      </a:gsLst>
      <a:lin ang="16200000" scaled="0"/>
    </a:gradFill>
    <a:ln w="9525" cap="flat" cmpd="sng" algn="ctr">
      <a:solidFill>
        <a:schemeClr val="accent5">
          <a:satMod val="150000"/>
        </a:schemeClr>
      </a:solidFill>
      <a:prstDash val="solid"/>
    </a:ln>
    <a:effectLst>
      <a:outerShdw blurRad="65500" dist="38100" dir="5400000" rotWithShape="0">
        <a:srgbClr val="000000">
          <a:alpha val="40000"/>
        </a:srgbClr>
      </a:outerShdw>
    </a:effectLst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15701856712335"/>
          <c:y val="4.4861391929188164E-2"/>
          <c:w val="0.8698676727909016"/>
          <c:h val="0.583126508104456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CC99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rgbClr val="33CCFF"/>
              </a:solidFill>
            </c:spPr>
          </c:dPt>
          <c:dPt>
            <c:idx val="3"/>
            <c:invertIfNegative val="0"/>
            <c:bubble3D val="0"/>
            <c:spPr>
              <a:solidFill>
                <a:srgbClr val="33CCFF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План по налоговым доходам за январь-апрель 2025г.</c:v>
                </c:pt>
                <c:pt idx="1">
                  <c:v>Факт по налоговым доходам за январь-апрель 2025г.</c:v>
                </c:pt>
                <c:pt idx="2">
                  <c:v>План по неналоговым доходам за январь-апрель 2025г.</c:v>
                </c:pt>
                <c:pt idx="3">
                  <c:v>Факт по неналоговым доходам за январь-апрель 2025г.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33204.199999999997</c:v>
                </c:pt>
                <c:pt idx="1">
                  <c:v>42390.8</c:v>
                </c:pt>
                <c:pt idx="2">
                  <c:v>4317</c:v>
                </c:pt>
                <c:pt idx="3">
                  <c:v>5733.1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2018140112"/>
        <c:axId val="-2018139568"/>
      </c:barChart>
      <c:catAx>
        <c:axId val="-20181401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2018139568"/>
        <c:crosses val="autoZero"/>
        <c:auto val="1"/>
        <c:lblAlgn val="ctr"/>
        <c:lblOffset val="100"/>
        <c:noMultiLvlLbl val="0"/>
      </c:catAx>
      <c:valAx>
        <c:axId val="-20181395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20181401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180"/>
      <c:depthPercent val="9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  <a:scene3d>
          <a:camera prst="orthographicFront"/>
          <a:lightRig rig="threePt" dir="t"/>
        </a:scene3d>
        <a:sp3d/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933878028839982"/>
          <c:y val="4.6900353731493566E-2"/>
          <c:w val="0.85807876445999864"/>
          <c:h val="0.8053737180664756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2025 (первоначальный план)</c:v>
                </c:pt>
                <c:pt idx="1">
                  <c:v>Уточнённый план на 01.05.2025 года</c:v>
                </c:pt>
                <c:pt idx="2">
                  <c:v>факт на 01.05.2025 года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876661.2</c:v>
                </c:pt>
                <c:pt idx="1">
                  <c:v>901051.1</c:v>
                </c:pt>
                <c:pt idx="2">
                  <c:v>142960.79999999999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-2018153168"/>
        <c:axId val="-2018145008"/>
        <c:axId val="0"/>
      </c:bar3DChart>
      <c:catAx>
        <c:axId val="-2018153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0" i="0" baseline="0"/>
            </a:pPr>
            <a:endParaRPr lang="ru-RU"/>
          </a:p>
        </c:txPr>
        <c:crossAx val="-2018145008"/>
        <c:crosses val="autoZero"/>
        <c:auto val="1"/>
        <c:lblAlgn val="ctr"/>
        <c:lblOffset val="100"/>
        <c:tickMarkSkip val="2"/>
        <c:noMultiLvlLbl val="0"/>
      </c:catAx>
      <c:valAx>
        <c:axId val="-2018145008"/>
        <c:scaling>
          <c:orientation val="minMax"/>
          <c:min val="0"/>
        </c:scaling>
        <c:delete val="0"/>
        <c:axPos val="l"/>
        <c:numFmt formatCode="#\ ##0.0" sourceLinked="1"/>
        <c:majorTickMark val="out"/>
        <c:minorTickMark val="none"/>
        <c:tickLblPos val="nextTo"/>
        <c:txPr>
          <a:bodyPr/>
          <a:lstStyle/>
          <a:p>
            <a:pPr>
              <a:defRPr sz="1589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-2018153168"/>
        <c:crosses val="autoZero"/>
        <c:crossBetween val="between"/>
      </c:valAx>
      <c:spPr>
        <a:noFill/>
        <a:ln w="25383">
          <a:noFill/>
        </a:ln>
      </c:spPr>
    </c:plotArea>
    <c:plotVisOnly val="1"/>
    <c:dispBlanksAs val="gap"/>
    <c:showDLblsOverMax val="0"/>
  </c:chart>
  <c:txPr>
    <a:bodyPr/>
    <a:lstStyle/>
    <a:p>
      <a:pPr>
        <a:defRPr sz="175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7129629629629636E-2"/>
          <c:y val="7.9316728170539127E-2"/>
          <c:w val="0.84104938271604934"/>
          <c:h val="0.822147371702568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4"/>
          <c:dPt>
            <c:idx val="0"/>
            <c:bubble3D val="0"/>
            <c:spPr>
              <a:solidFill>
                <a:schemeClr val="accent1">
                  <a:alpha val="90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75000"/>
                  </a:schemeClr>
                </a:contourClr>
              </a:sp3d>
            </c:spPr>
          </c:dPt>
          <c:dPt>
            <c:idx val="1"/>
            <c:bubble3D val="0"/>
            <c:spPr>
              <a:solidFill>
                <a:schemeClr val="accent2">
                  <a:alpha val="9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75000"/>
                  </a:schemeClr>
                </a:contourClr>
              </a:sp3d>
            </c:spPr>
          </c:dPt>
          <c:dPt>
            <c:idx val="2"/>
            <c:bubble3D val="0"/>
            <c:spPr>
              <a:solidFill>
                <a:schemeClr val="accent3">
                  <a:alpha val="90000"/>
                </a:schemeClr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75000"/>
                  </a:schemeClr>
                </a:contourClr>
              </a:sp3d>
            </c:spPr>
          </c:dPt>
          <c:dPt>
            <c:idx val="3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</c:dPt>
          <c:dPt>
            <c:idx val="4"/>
            <c:bubble3D val="0"/>
            <c:spPr>
              <a:solidFill>
                <a:schemeClr val="accent5">
                  <a:alpha val="90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75000"/>
                  </a:schemeClr>
                </a:contourClr>
              </a:sp3d>
            </c:spPr>
          </c:dPt>
          <c:dPt>
            <c:idx val="5"/>
            <c:bubble3D val="0"/>
            <c:spPr>
              <a:solidFill>
                <a:schemeClr val="accent6">
                  <a:alpha val="90000"/>
                </a:schemeClr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75000"/>
                  </a:schemeClr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  <a:alpha val="90000"/>
                </a:schemeClr>
              </a:solidFill>
              <a:ln w="19050">
                <a:solidFill>
                  <a:schemeClr val="accent1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60000"/>
                    <a:lumMod val="75000"/>
                  </a:schemeClr>
                </a:contourClr>
              </a:sp3d>
            </c:spPr>
          </c:dPt>
          <c:dPt>
            <c:idx val="7"/>
            <c:bubble3D val="0"/>
            <c:spPr>
              <a:solidFill>
                <a:schemeClr val="accent2">
                  <a:lumMod val="60000"/>
                  <a:alpha val="90000"/>
                </a:schemeClr>
              </a:solidFill>
              <a:ln w="19050">
                <a:solidFill>
                  <a:schemeClr val="accent2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60000"/>
                    <a:lumMod val="75000"/>
                  </a:schemeClr>
                </a:contourClr>
              </a:sp3d>
            </c:spPr>
          </c:dPt>
          <c:dPt>
            <c:idx val="8"/>
            <c:bubble3D val="0"/>
            <c:spPr>
              <a:solidFill>
                <a:schemeClr val="accent3">
                  <a:lumMod val="60000"/>
                  <a:alpha val="90000"/>
                </a:schemeClr>
              </a:solidFill>
              <a:ln w="19050">
                <a:solidFill>
                  <a:schemeClr val="accent3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60000"/>
                    <a:lumMod val="75000"/>
                  </a:schemeClr>
                </a:contourClr>
              </a:sp3d>
            </c:spPr>
          </c:dPt>
          <c:dPt>
            <c:idx val="9"/>
            <c:bubble3D val="0"/>
            <c:spPr>
              <a:solidFill>
                <a:schemeClr val="accent4">
                  <a:lumMod val="60000"/>
                  <a:alpha val="90000"/>
                </a:schemeClr>
              </a:solidFill>
              <a:ln w="19050">
                <a:solidFill>
                  <a:schemeClr val="accent4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60000"/>
                    <a:lumMod val="75000"/>
                  </a:schemeClr>
                </a:contourClr>
              </a:sp3d>
            </c:spPr>
          </c:dPt>
          <c:dLbls>
            <c:dLbl>
              <c:idx val="0"/>
              <c:layout>
                <c:manualLayout>
                  <c:x val="-9.49883347914844E-2"/>
                  <c:y val="1.1227893223123236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/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3122630504520268E-3"/>
                  <c:y val="5.402119556869453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/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2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1.1604452221250122E-4"/>
                  <c:y val="6.7659808549807493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/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3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3021775055895791E-2"/>
                  <c:y val="1.3163808634553499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/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4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9459147467677649E-2"/>
                  <c:y val="0.1674256600158747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/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5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/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2.843321668124817E-2"/>
                  <c:y val="8.9421359158654221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1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2.6205526392534258E-2"/>
                  <c:y val="3.847712275375928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2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-4.7323806746378941E-2"/>
                  <c:y val="5.2549491259438377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3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-5.5810245941479535E-2"/>
                  <c:y val="1.2975021886399552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4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>
                  <a:alpha val="90000"/>
                </a:prstClr>
              </a:solidFill>
              <a:ln w="12700" cap="flat" cmpd="sng" algn="ctr">
                <a:solidFill>
                  <a:srgbClr val="CEB966"/>
                </a:solidFill>
                <a:round/>
              </a:ln>
              <a:effectLst>
                <a:outerShdw blurRad="50800" dist="38100" dir="2700000" algn="tl" rotWithShape="0">
                  <a:srgbClr val="CEB966">
                    <a:lumMod val="75000"/>
                    <a:alpha val="40000"/>
                  </a:srgbClr>
                </a:outerShdw>
              </a:effectLst>
            </c:sp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расходы</c:v>
                </c:pt>
                <c:pt idx="1">
                  <c:v>Национальная безопасность и правоохранительная деятельность </c:v>
                </c:pt>
                <c:pt idx="2">
                  <c:v>Национальная экономика</c:v>
                </c:pt>
                <c:pt idx="3">
                  <c:v>ЖКХ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Культура, кинематография 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Межбюджетные отношения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8.6999999999999993</c:v>
                </c:pt>
                <c:pt idx="1">
                  <c:v>0.7</c:v>
                </c:pt>
                <c:pt idx="2">
                  <c:v>11.8</c:v>
                </c:pt>
                <c:pt idx="3">
                  <c:v>0.1</c:v>
                </c:pt>
                <c:pt idx="4">
                  <c:v>0.1</c:v>
                </c:pt>
                <c:pt idx="5">
                  <c:v>54</c:v>
                </c:pt>
                <c:pt idx="6">
                  <c:v>7.1</c:v>
                </c:pt>
                <c:pt idx="7">
                  <c:v>4.4000000000000004</c:v>
                </c:pt>
                <c:pt idx="8">
                  <c:v>10.9</c:v>
                </c:pt>
                <c:pt idx="9">
                  <c:v>2.2000000000000002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  <c:spPr>
        <a:effectLst>
          <a:innerShdw blurRad="114300">
            <a:prstClr val="black"/>
          </a:innerShdw>
          <a:softEdge rad="317500"/>
        </a:effectLst>
      </c:spPr>
    </c:sideWall>
    <c:backWall>
      <c:thickness val="0"/>
      <c:spPr>
        <a:effectLst>
          <a:innerShdw blurRad="114300">
            <a:prstClr val="black"/>
          </a:innerShdw>
          <a:softEdge rad="317500"/>
        </a:effectLst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C000"/>
            </a:solidFill>
            <a:ln w="28575"/>
          </c:spPr>
          <c:invertIfNegative val="0"/>
          <c:dPt>
            <c:idx val="1"/>
            <c:invertIfNegative val="0"/>
            <c:bubble3D val="0"/>
            <c:spPr>
              <a:solidFill>
                <a:srgbClr val="FFC000"/>
              </a:solidFill>
              <a:ln w="28575">
                <a:noFill/>
              </a:ln>
            </c:spPr>
          </c:dPt>
          <c:cat>
            <c:strRef>
              <c:f>Лист1!$A$2:$A$3</c:f>
              <c:strCache>
                <c:ptCount val="2"/>
                <c:pt idx="0">
                  <c:v>2024 год (факт на 01.05.2024)</c:v>
                </c:pt>
                <c:pt idx="1">
                  <c:v>2025 год (факт на 01.05.2025)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115652.2</c:v>
                </c:pt>
                <c:pt idx="1">
                  <c:v>148215.5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-2018146096"/>
        <c:axId val="-2018152624"/>
        <c:axId val="0"/>
      </c:bar3DChart>
      <c:catAx>
        <c:axId val="-2018146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-2018152624"/>
        <c:crosses val="autoZero"/>
        <c:auto val="1"/>
        <c:lblAlgn val="ctr"/>
        <c:lblOffset val="100"/>
        <c:noMultiLvlLbl val="0"/>
      </c:catAx>
      <c:valAx>
        <c:axId val="-201815262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-201814609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lang="ru-RU"/>
            </a:pPr>
            <a:endParaRPr lang="ru-RU"/>
          </a:p>
        </c:txPr>
      </c:dTable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в % к плану</a:t>
            </a:r>
          </a:p>
        </c:rich>
      </c:tx>
      <c:layout>
        <c:manualLayout>
          <c:xMode val="edge"/>
          <c:yMode val="edge"/>
          <c:x val="0.42677080295518632"/>
          <c:y val="2.3848169273178808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explosion val="29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 бюджетные ассигнования запланированные в рамках программ</c:v>
                </c:pt>
                <c:pt idx="1">
                  <c:v>ассигнования запланированные на непрограммные мероприятия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479617.2</c:v>
                </c:pt>
                <c:pt idx="1">
                  <c:v>97393.7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r"/>
      <c:layout/>
      <c:overlay val="0"/>
      <c:txPr>
        <a:bodyPr/>
        <a:lstStyle/>
        <a:p>
          <a:pPr>
            <a:defRPr sz="20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0.39931</cdr:x>
      <cdr:y>0.5782</cdr:y>
    </cdr:from>
    <cdr:to>
      <cdr:x>0.52973</cdr:x>
      <cdr:y>0.75992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286162" y="2500339"/>
          <a:ext cx="1073266" cy="78582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48123,9</a:t>
          </a:r>
        </a:p>
        <a:p xmlns:a="http://schemas.openxmlformats.org/drawingml/2006/main">
          <a:r>
            <a:rPr lang="ru-RU" sz="1800" dirty="0" smtClean="0"/>
            <a:t>тыс.руб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0.25848</cdr:x>
      <cdr:y>0.68048</cdr:y>
    </cdr:from>
    <cdr:to>
      <cdr:x>0.38973</cdr:x>
      <cdr:y>0.83035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127180" y="2942638"/>
          <a:ext cx="1080120" cy="6480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800" b="1" dirty="0" smtClean="0"/>
            <a:t>37521,2тыс. руб.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0.28298</cdr:x>
      <cdr:y>0.48299</cdr:y>
    </cdr:from>
    <cdr:to>
      <cdr:x>0.3941</cdr:x>
      <cdr:y>0.68502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28850" y="218599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0.32639</cdr:x>
      <cdr:y>0.54613</cdr:y>
    </cdr:from>
    <cdr:to>
      <cdr:x>0.4375</cdr:x>
      <cdr:y>0.74816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686040" y="247174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0.04286</cdr:y>
    </cdr:from>
    <cdr:to>
      <cdr:x>0.36459</cdr:x>
      <cdr:y>0.15714</cdr:y>
    </cdr:to>
    <cdr:sp macro="" textlink="">
      <cdr:nvSpPr>
        <cdr:cNvPr id="11" name="TextBox 10"/>
        <cdr:cNvSpPr txBox="1"/>
      </cdr:nvSpPr>
      <cdr:spPr>
        <a:xfrm xmlns:a="http://schemas.openxmlformats.org/drawingml/2006/main" flipV="1">
          <a:off x="1857388" y="214314"/>
          <a:ext cx="1143009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0.50868</cdr:x>
      <cdr:y>0.13574</cdr:y>
    </cdr:from>
    <cdr:to>
      <cdr:x>0.57813</cdr:x>
      <cdr:y>0.21466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4186238" y="614354"/>
          <a:ext cx="571504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0.51736</cdr:x>
      <cdr:y>0.11996</cdr:y>
    </cdr:from>
    <cdr:to>
      <cdr:x>0.57639</cdr:x>
      <cdr:y>0.21466</cdr:y>
    </cdr:to>
    <cdr:sp macro="" textlink="">
      <cdr:nvSpPr>
        <cdr:cNvPr id="17" name="TextBox 16"/>
        <cdr:cNvSpPr txBox="1"/>
      </cdr:nvSpPr>
      <cdr:spPr>
        <a:xfrm xmlns:a="http://schemas.openxmlformats.org/drawingml/2006/main" flipV="1">
          <a:off x="4257676" y="542916"/>
          <a:ext cx="48577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0.27778</cdr:x>
      <cdr:y>1.89165E-7</cdr:y>
    </cdr:from>
    <cdr:to>
      <cdr:x>0.39063</cdr:x>
      <cdr:y>0.08108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286016" y="1"/>
          <a:ext cx="928694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0.31973</cdr:x>
      <cdr:y>0</cdr:y>
    </cdr:from>
    <cdr:to>
      <cdr:x>0.45862</cdr:x>
      <cdr:y>0.06628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631236" y="-86828"/>
          <a:ext cx="1143009" cy="3503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0.18229</cdr:x>
      <cdr:y>0.05405</cdr:y>
    </cdr:from>
    <cdr:to>
      <cdr:x>0.34722</cdr:x>
      <cdr:y>0.14865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1500198" y="285752"/>
          <a:ext cx="1357322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0.69445</cdr:x>
      <cdr:y>0.01351</cdr:y>
    </cdr:from>
    <cdr:to>
      <cdr:x>0.82466</cdr:x>
      <cdr:y>0.06757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5715040" y="71438"/>
          <a:ext cx="107157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0.66841</cdr:x>
      <cdr:y>0.01351</cdr:y>
    </cdr:from>
    <cdr:to>
      <cdr:x>0.79862</cdr:x>
      <cdr:y>0.08108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5500726" y="71438"/>
          <a:ext cx="1071570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0.75521</cdr:x>
      <cdr:y>0</cdr:y>
    </cdr:from>
    <cdr:to>
      <cdr:x>0.96355</cdr:x>
      <cdr:y>0.12162</cdr:y>
    </cdr:to>
    <cdr:sp macro="" textlink="">
      <cdr:nvSpPr>
        <cdr:cNvPr id="28" name="TextBox 27"/>
        <cdr:cNvSpPr txBox="1"/>
      </cdr:nvSpPr>
      <cdr:spPr>
        <a:xfrm xmlns:a="http://schemas.openxmlformats.org/drawingml/2006/main">
          <a:off x="6215106" y="0"/>
          <a:ext cx="1714512" cy="6429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0.32118</cdr:x>
      <cdr:y>0.45946</cdr:y>
    </cdr:from>
    <cdr:to>
      <cdr:x>0.43229</cdr:x>
      <cdr:y>0.63243</cdr:y>
    </cdr:to>
    <cdr:sp macro="" textlink="">
      <cdr:nvSpPr>
        <cdr:cNvPr id="23" name="TextBox 22"/>
        <cdr:cNvSpPr txBox="1"/>
      </cdr:nvSpPr>
      <cdr:spPr>
        <a:xfrm xmlns:a="http://schemas.openxmlformats.org/drawingml/2006/main">
          <a:off x="2643206" y="242889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0.23438</cdr:x>
      <cdr:y>0.53659</cdr:y>
    </cdr:from>
    <cdr:to>
      <cdr:x>0.39931</cdr:x>
      <cdr:y>0.58537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28826" y="3143272"/>
          <a:ext cx="1357322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0.56098</cdr:y>
    </cdr:from>
    <cdr:to>
      <cdr:x>0.33681</cdr:x>
      <cdr:y>0.62195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57388" y="3286148"/>
          <a:ext cx="914400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0.10508</cdr:x>
      <cdr:y>0.2992</cdr:y>
    </cdr:from>
    <cdr:to>
      <cdr:x>0.29773</cdr:x>
      <cdr:y>0.3874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857260" y="1709953"/>
          <a:ext cx="1571670" cy="50405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0.40281</cdr:x>
      <cdr:y>0.4126</cdr:y>
    </cdr:from>
    <cdr:to>
      <cdr:x>0.59545</cdr:x>
      <cdr:y>0.5512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286189" y="2358024"/>
          <a:ext cx="1571589" cy="79208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C5D96-271A-43EC-BDA4-4A8E5C409C7D}" type="datetimeFigureOut">
              <a:rPr lang="ru-RU" smtClean="0"/>
              <a:pPr/>
              <a:t>22.05.2025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61AC40-946F-4C5B-A774-AF779712E2A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4062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3406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5788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4121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22.05.2025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000240"/>
            <a:ext cx="85011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Информация для граждан об основных параметрах бюджета муниципального образования «Кузоватовский район» Ульяновской области</a:t>
            </a:r>
          </a:p>
        </p:txBody>
      </p:sp>
      <p:pic>
        <p:nvPicPr>
          <p:cNvPr id="1026" name="Picture 2" descr="C:\Documents and Settings\Денисов\Рабочий стол\73kuzovatovskiy_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285728"/>
            <a:ext cx="1333500" cy="1666875"/>
          </a:xfrm>
          <a:prstGeom prst="rect">
            <a:avLst/>
          </a:prstGeom>
          <a:noFill/>
        </p:spPr>
      </p:pic>
      <p:pic>
        <p:nvPicPr>
          <p:cNvPr id="1027" name="Picture 3" descr="C:\Documents and Settings\Денисов\Рабочий стол\200px-Coat_of_Arms_of_Ulyanovsk_Oblas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42852"/>
            <a:ext cx="2152644" cy="18082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 smtClean="0"/>
              <a:t>Исполнение по налоговым и неналоговым доходам  бюджета МО «Кузоватовский район»                                                   за январь- апрель 2025 года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14768333"/>
              </p:ext>
            </p:extLst>
          </p:nvPr>
        </p:nvGraphicFramePr>
        <p:xfrm>
          <a:off x="457200" y="1481138"/>
          <a:ext cx="8229600" cy="501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02232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800" i="1" dirty="0" smtClean="0"/>
              <a:t>Справка о выполнении плана поступления доходов бюджета муниципального образования «Кузоватовский район»                                                                                                          в разрезе доходных источников за январь-апрель 2025г.</a:t>
            </a:r>
            <a:endParaRPr lang="ru-RU" sz="1800" i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665444"/>
              </p:ext>
            </p:extLst>
          </p:nvPr>
        </p:nvGraphicFramePr>
        <p:xfrm>
          <a:off x="428596" y="1124744"/>
          <a:ext cx="8358247" cy="5410025"/>
        </p:xfrm>
        <a:graphic>
          <a:graphicData uri="http://schemas.openxmlformats.org/drawingml/2006/table">
            <a:tbl>
              <a:tblPr/>
              <a:tblGrid>
                <a:gridCol w="5043770"/>
                <a:gridCol w="1171336"/>
                <a:gridCol w="1071570"/>
                <a:gridCol w="1071571"/>
              </a:tblGrid>
              <a:tr h="43204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Наименование доходных источников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план на              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01.05.2025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Факт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                             01.05.2025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года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Процент  выполнения, (%)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607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Налоговые доходы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33204,2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42390,8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057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налог на доходы физических лиц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11045,0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11698,2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044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акцизы на нефтепродукты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6046,2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6290,6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43292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 налог, взимаемый в связи с применением упрощённой системы налогообложения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10350,0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12507,3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044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ЕНВД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044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единый сельхозналог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2190,0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2624,2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408739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 налог, взимаемый в связи с применением патентной системы налогообложения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2193,0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7600,6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 3,4 раза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044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налог на добычу полезных ископаемых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183,0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1308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 - госпошлина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1197,0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1485,2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124,1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8927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Неналоговые доходы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4317,0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5733,1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8346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921,9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1721,1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33661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плата за негативное воздействие на окружающую среду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887,0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939,8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36448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доходы от оказания платных услуг и компенсации затрат государства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2338,1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2370,7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044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доходы от продажи материальных и нематериальных активов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522,3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190298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штрафы, санкции, возмещение ущерба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044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- прочие неналоговые доходы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044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ВСЕГО: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37521,2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48123,9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64357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 smtClean="0"/>
              <a:t>Динамика поступления налоговых и неналоговых доходов за январь-апрель 20</a:t>
            </a:r>
            <a:r>
              <a:rPr lang="en-US" sz="2800" dirty="0" smtClean="0"/>
              <a:t>2</a:t>
            </a:r>
            <a:r>
              <a:rPr lang="ru-RU" sz="2800" dirty="0" smtClean="0"/>
              <a:t>5 года к уровню января-апреля 2024года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2024год  (факт на 01.05.2024 года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2025год  (факт на 01.05.2025 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28662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23986,3 тыс. руб.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786082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48123,9тыс. руб.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4429132"/>
            <a:ext cx="2009954" cy="1214446"/>
          </a:xfrm>
          <a:prstGeom prst="rightArrow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Увеличение </a:t>
            </a:r>
            <a:r>
              <a:rPr lang="ru-RU" sz="1400" b="1" smtClean="0">
                <a:solidFill>
                  <a:schemeClr val="bg1"/>
                </a:solidFill>
              </a:rPr>
              <a:t>на 24137,6 </a:t>
            </a:r>
            <a:r>
              <a:rPr lang="ru-RU" sz="1400" b="1" dirty="0" smtClean="0">
                <a:solidFill>
                  <a:schemeClr val="bg1"/>
                </a:solidFill>
              </a:rPr>
              <a:t>тыс. руб.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71472" y="1500174"/>
            <a:ext cx="8229600" cy="3571900"/>
          </a:xfrm>
          <a:solidFill>
            <a:schemeClr val="accent1"/>
          </a:solidFill>
          <a:scene3d>
            <a:camera prst="orthographicFront"/>
            <a:lightRig rig="soft" dir="t"/>
          </a:scene3d>
          <a:sp3d prstMaterial="dkEdge">
            <a:bevelT/>
          </a:sp3d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Параметры расходов бюджета муниципального образования «Кузоватовский район»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49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642938" y="285750"/>
            <a:ext cx="8301037" cy="71437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Динамика расходов бюджета </a:t>
            </a:r>
            <a:b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муниципального образования «Кузоватовский район» </a:t>
            </a:r>
            <a:b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на 01 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мая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2025 года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3733322"/>
              </p:ext>
            </p:extLst>
          </p:nvPr>
        </p:nvGraphicFramePr>
        <p:xfrm>
          <a:off x="714375" y="1143000"/>
          <a:ext cx="8072438" cy="5035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316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AEFB3FF-F728-4C96-A0A2-E89BC40D4794}" type="slidenum">
              <a:rPr lang="ru-RU" altLang="ru-RU"/>
              <a:pPr/>
              <a:t>14</a:t>
            </a:fld>
            <a:endParaRPr lang="ru-RU" alt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786563" y="1268413"/>
            <a:ext cx="1928812" cy="288925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sz="2000" b="0" dirty="0" smtClean="0">
                <a:solidFill>
                  <a:srgbClr val="FFFF00"/>
                </a:solidFill>
              </a:rPr>
              <a:t>Структура и динамика расходов бюджета муниципального образования «Кузоватовский район» по разделам классификации расходов (тыс.руб.)</a:t>
            </a:r>
            <a:endParaRPr lang="ru-RU" sz="2000" b="0" dirty="0">
              <a:solidFill>
                <a:srgbClr val="FFFF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8975" y="3286125"/>
            <a:ext cx="1460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4666414"/>
              </p:ext>
            </p:extLst>
          </p:nvPr>
        </p:nvGraphicFramePr>
        <p:xfrm>
          <a:off x="1" y="857232"/>
          <a:ext cx="9143998" cy="55623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109"/>
                <a:gridCol w="1129556"/>
                <a:gridCol w="1223684"/>
                <a:gridCol w="975652"/>
                <a:gridCol w="1322213"/>
                <a:gridCol w="1177589"/>
                <a:gridCol w="1056195"/>
              </a:tblGrid>
              <a:tr h="723674">
                <a:tc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Назначено на 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01.05.2024 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01.05.2024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 к плану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Назначено на 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01.05.2025 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01.05.2025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 к плану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406064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731280,3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250542,6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34,3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901051,1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260116,0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28,9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17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 том числе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64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расходы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81761,1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41237,1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79906,6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29986,3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37,5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64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4463,7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1635,4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6647,4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2555,8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38,4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795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экономика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97433,3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4859,7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108003,0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3233,7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64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1939,4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146,3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926,2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39,0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64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Охрана окружающей среды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535,2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7,2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861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363468,8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115652,2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31,8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477989,0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148215,5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31,0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64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46612,1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14897,7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32,0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65534,8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17420,4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26,6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64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34321,3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12364,8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36,0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40303,9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12541,5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31,1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64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85873,1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54783,6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63,8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100523,7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39382,6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39,2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064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 общего характера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14872,3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4958,6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20216,5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6741,2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  <a:solidFill>
            <a:schemeClr val="accent1"/>
          </a:solidFill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Структура расходов бюджета муниципального образования «Кузоватовский район» </a:t>
            </a:r>
            <a:br>
              <a:rPr lang="ru-RU" sz="2800" b="1" dirty="0" smtClean="0">
                <a:solidFill>
                  <a:srgbClr val="FFFF00"/>
                </a:solidFill>
              </a:rPr>
            </a:br>
            <a:r>
              <a:rPr lang="ru-RU" sz="2800" b="1" dirty="0" smtClean="0">
                <a:solidFill>
                  <a:srgbClr val="FFFF00"/>
                </a:solidFill>
              </a:rPr>
              <a:t>на </a:t>
            </a:r>
            <a:r>
              <a:rPr lang="ru-RU" sz="2800" b="1" dirty="0" smtClean="0">
                <a:solidFill>
                  <a:srgbClr val="FFFF00"/>
                </a:solidFill>
              </a:rPr>
              <a:t>01.05.2025 </a:t>
            </a:r>
            <a:r>
              <a:rPr lang="ru-RU" sz="2800" b="1" dirty="0" smtClean="0">
                <a:solidFill>
                  <a:srgbClr val="FFFF00"/>
                </a:solidFill>
              </a:rPr>
              <a:t>гг.</a:t>
            </a:r>
            <a:endParaRPr lang="ru-RU" sz="2800" b="1" dirty="0">
              <a:solidFill>
                <a:srgbClr val="FFFF00"/>
              </a:solidFill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0315521"/>
              </p:ext>
            </p:extLst>
          </p:nvPr>
        </p:nvGraphicFramePr>
        <p:xfrm>
          <a:off x="428596" y="1571612"/>
          <a:ext cx="8229600" cy="5286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2800" b="1" dirty="0" smtClean="0"/>
              <a:t>Расходы бюджета муниципального образования «Кузоватовский район» на 2014 год на социальную политику</a:t>
            </a:r>
            <a:endParaRPr lang="ru-RU" sz="28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928794" y="2357430"/>
            <a:ext cx="235745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(факт на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2357430"/>
            <a:ext cx="235745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2025 год  (факт 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786446" y="4500570"/>
            <a:ext cx="2143140" cy="12715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29986,3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28794" y="4500570"/>
            <a:ext cx="2143140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41237,1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2571736" y="3643314"/>
            <a:ext cx="100013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низ 21"/>
          <p:cNvSpPr/>
          <p:nvPr/>
        </p:nvSpPr>
        <p:spPr>
          <a:xfrm>
            <a:off x="6215074" y="3643314"/>
            <a:ext cx="1000132" cy="857256"/>
          </a:xfrm>
          <a:prstGeom prst="downArrow">
            <a:avLst>
              <a:gd name="adj1" fmla="val 50000"/>
              <a:gd name="adj2" fmla="val 511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4071934" y="4643446"/>
            <a:ext cx="1714512" cy="10001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Снижение на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11250,8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тыс. руб.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Заголовок 3"/>
          <p:cNvSpPr txBox="1">
            <a:spLocks/>
          </p:cNvSpPr>
          <p:nvPr/>
        </p:nvSpPr>
        <p:spPr>
          <a:xfrm>
            <a:off x="428596" y="285728"/>
            <a:ext cx="8229600" cy="1143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matte"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бюджета муниципального образования «Кузоватовский район» на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01.05.2024-2025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г.г. на общегосударственные расходы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2800" b="1" dirty="0" smtClean="0"/>
              <a:t>Расходы бюджета муниципального образования «Кузоватовский район» на 2014 год на социальную политику</a:t>
            </a:r>
            <a:endParaRPr lang="ru-RU" sz="28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928794" y="2357430"/>
            <a:ext cx="235745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(факт на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2357430"/>
            <a:ext cx="235745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2025 год  (факт 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786446" y="4500570"/>
            <a:ext cx="2143140" cy="12715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2555,8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000232" y="4492418"/>
            <a:ext cx="2143140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1635,4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2571736" y="3643314"/>
            <a:ext cx="100013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низ 21"/>
          <p:cNvSpPr/>
          <p:nvPr/>
        </p:nvSpPr>
        <p:spPr>
          <a:xfrm>
            <a:off x="6228184" y="3669502"/>
            <a:ext cx="1000132" cy="822916"/>
          </a:xfrm>
          <a:prstGeom prst="downArrow">
            <a:avLst>
              <a:gd name="adj1" fmla="val 50000"/>
              <a:gd name="adj2" fmla="val 511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4143372" y="4635294"/>
            <a:ext cx="1643074" cy="10001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Увеличение на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920,4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тыс. рублей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Заголовок 3"/>
          <p:cNvSpPr txBox="1">
            <a:spLocks/>
          </p:cNvSpPr>
          <p:nvPr/>
        </p:nvSpPr>
        <p:spPr>
          <a:xfrm>
            <a:off x="465666" y="274638"/>
            <a:ext cx="8229600" cy="1343072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matte"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бюджета муниципального образования «Кузоватовский район» на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01.05.2024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-2025 г.г. на национальную </a:t>
            </a: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безопасность и правоохранительную деятельность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2800" b="1" dirty="0" smtClean="0"/>
              <a:t>Расходы бюджета муниципального образования «Кузоватовский район» на 2014 год на социальную политику</a:t>
            </a:r>
            <a:endParaRPr lang="ru-RU" sz="28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928794" y="2357430"/>
            <a:ext cx="235745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(факт на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2357430"/>
            <a:ext cx="235745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2024 год  (факт 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786446" y="4500570"/>
            <a:ext cx="2143140" cy="12715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3233,7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835696" y="4476763"/>
            <a:ext cx="2143140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4859,7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2571736" y="3643314"/>
            <a:ext cx="100013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низ 21"/>
          <p:cNvSpPr/>
          <p:nvPr/>
        </p:nvSpPr>
        <p:spPr>
          <a:xfrm>
            <a:off x="6215074" y="3643314"/>
            <a:ext cx="1000132" cy="857256"/>
          </a:xfrm>
          <a:prstGeom prst="downArrow">
            <a:avLst>
              <a:gd name="adj1" fmla="val 50000"/>
              <a:gd name="adj2" fmla="val 511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3978836" y="4643446"/>
            <a:ext cx="1807610" cy="10001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Снижение на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1626,0 тыс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. рублей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Заголовок 3"/>
          <p:cNvSpPr txBox="1">
            <a:spLocks/>
          </p:cNvSpPr>
          <p:nvPr/>
        </p:nvSpPr>
        <p:spPr>
          <a:xfrm>
            <a:off x="428596" y="285728"/>
            <a:ext cx="8229600" cy="1143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matte"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бюджета муниципального образования «Кузоватовский район» на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01.05.2024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-2025 г.г. на национальную экономику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69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Вводная часть</a:t>
            </a:r>
            <a:endParaRPr lang="ru-RU" sz="16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714375" y="714375"/>
            <a:ext cx="7972425" cy="5411788"/>
          </a:xfrm>
        </p:spPr>
        <p:txBody>
          <a:bodyPr>
            <a:normAutofit lnSpcReduction="10000"/>
          </a:bodyPr>
          <a:lstStyle/>
          <a:p>
            <a:pPr marL="4763" indent="536575" algn="just">
              <a:buFont typeface="Arial" pitchFamily="34" charset="0"/>
              <a:buNone/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В целях реализации принципа прозрачности (открытости) бюджетной системы Российской Федерации и обеспечения полного и доступного информирования граждан о бюджете муниципального образования «Кузоватовский район», в соответствии с Бюджетным кодексом Российской Федерации и Уставом муниципального образования «Кузоватовский район», составлен «Бюджет для граждан».</a:t>
            </a:r>
          </a:p>
          <a:p>
            <a:pPr marL="4763" indent="536575" algn="just">
              <a:buFont typeface="Arial" pitchFamily="34" charset="0"/>
              <a:buNone/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«Бюджет для граждан» - информационный ресурс, содержащий основные положения проекта бюджета  (решения) о бюджете, об его исполнении за отчетный финансовый год) муниципального образования «Кузоватовский район» в доступной для широкого круга заинтересованных пользователей форме. Его цель - познакомить граждан с основными целями, задачами и приоритетными направлениями бюджетной политики, обоснованиями бюджетных расходов, планируемыми и достигнутыми результатами использования бюджетных ассигнований.</a:t>
            </a:r>
          </a:p>
          <a:p>
            <a:pPr marL="4763" indent="536575" algn="just">
              <a:buFont typeface="Arial" pitchFamily="34" charset="0"/>
              <a:buNone/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В соответствии с Бюджетным кодексом Российской Федерации </a:t>
            </a:r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бюджетом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является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</a:p>
          <a:p>
            <a:pPr marL="4763" indent="536575" algn="just">
              <a:buFont typeface="Arial" pitchFamily="34" charset="0"/>
              <a:buNone/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Бюджет состоит из трех основных частей: доходов, расходов и источников финансирования дефицита бюджета.</a:t>
            </a:r>
          </a:p>
          <a:p>
            <a:pPr marL="4763" indent="536575" algn="just">
              <a:buFont typeface="Arial" pitchFamily="34" charset="0"/>
              <a:buNone/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доходами бюджета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понимаются денежные средств, поступающие в бюджет в безвозмездном и безвозвратном порядке в соответствии с законодательством Российской Федерации.</a:t>
            </a:r>
          </a:p>
          <a:p>
            <a:pPr marL="4763" indent="536575" algn="just">
              <a:buFont typeface="Arial" pitchFamily="34" charset="0"/>
              <a:buNone/>
            </a:pP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В соответствии с Бюджетным кодексом РФ доходы бюджета образуются за счет налоговых и неналоговых доходов, а также за счет безвозмездных поступлений.</a:t>
            </a:r>
          </a:p>
          <a:p>
            <a:pPr marL="4763" indent="536575" algn="just">
              <a:buFont typeface="Arial" pitchFamily="34" charset="0"/>
              <a:buNone/>
            </a:pPr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Расходы бюджета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- это выплачиваемые из бюджета денежные средства, которые направляются на финансовое обеспечение задач и функций государственной власти и местного самоуправления.</a:t>
            </a:r>
          </a:p>
          <a:p>
            <a:pPr marL="4763" indent="536575" algn="just">
              <a:buFont typeface="Arial" pitchFamily="34" charset="0"/>
              <a:buNone/>
            </a:pPr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Дефицит бюджета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- превышение расходов бюджета над его доходами.</a:t>
            </a:r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4292703-9414-4C96-8EDB-F8476F9B6060}" type="slidenum">
              <a:rPr lang="ru-RU" altLang="ru-RU"/>
              <a:pPr/>
              <a:t>2</a:t>
            </a:fld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бюджета муниципального образования «Кузоватовский район» на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01.05.2024-2025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г.г. в сфере образования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1827956"/>
              </p:ext>
            </p:extLst>
          </p:nvPr>
        </p:nvGraphicFramePr>
        <p:xfrm>
          <a:off x="457200" y="2143125"/>
          <a:ext cx="8229600" cy="4500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7000892" y="1857364"/>
            <a:ext cx="1714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Заголовок 3"/>
          <p:cNvSpPr txBox="1">
            <a:spLocks/>
          </p:cNvSpPr>
          <p:nvPr/>
        </p:nvSpPr>
        <p:spPr>
          <a:xfrm>
            <a:off x="457200" y="274638"/>
            <a:ext cx="8229600" cy="179704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бюджета муниципального образования «Кузоватовский район» на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01.05.2024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-2025 г.г. в сфере культуры и кинематографии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42976" y="2357430"/>
            <a:ext cx="2286016" cy="128588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   (факт на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00694" y="2357430"/>
            <a:ext cx="2214578" cy="128588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2025 год   (факт на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572132" y="4500570"/>
            <a:ext cx="2143140" cy="127159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17420,4 </a:t>
            </a:r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142976" y="4500570"/>
            <a:ext cx="2143140" cy="128588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124897,7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1785918" y="3643314"/>
            <a:ext cx="1000132" cy="857256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6143636" y="3643314"/>
            <a:ext cx="1000132" cy="857256"/>
          </a:xfrm>
          <a:prstGeom prst="downArrow">
            <a:avLst>
              <a:gd name="adj1" fmla="val 50000"/>
              <a:gd name="adj2" fmla="val 5116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3643306" y="4643446"/>
            <a:ext cx="1714512" cy="1000132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Увеличение 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4930,7 </a:t>
            </a:r>
            <a:r>
              <a:rPr lang="ru-RU" sz="1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2800" b="1" dirty="0" smtClean="0"/>
              <a:t>Расходы бюджета муниципального образования «Кузоватовский район» на 2014 год на социальную политику</a:t>
            </a:r>
            <a:endParaRPr lang="ru-RU" sz="28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928794" y="2357430"/>
            <a:ext cx="235745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(факт на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2357430"/>
            <a:ext cx="235745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2025 год  (факт 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786446" y="4500570"/>
            <a:ext cx="2143140" cy="12715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12541,5 </a:t>
            </a: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28794" y="4500570"/>
            <a:ext cx="2143140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12364,8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2571736" y="3643314"/>
            <a:ext cx="100013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низ 21"/>
          <p:cNvSpPr/>
          <p:nvPr/>
        </p:nvSpPr>
        <p:spPr>
          <a:xfrm>
            <a:off x="6215074" y="3643314"/>
            <a:ext cx="1000132" cy="857256"/>
          </a:xfrm>
          <a:prstGeom prst="downArrow">
            <a:avLst>
              <a:gd name="adj1" fmla="val 50000"/>
              <a:gd name="adj2" fmla="val 511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4071934" y="4643446"/>
            <a:ext cx="1714512" cy="10001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Увеличение на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176,7 </a:t>
            </a:r>
            <a:r>
              <a:rPr lang="ru-RU" sz="1200" b="1" dirty="0" err="1" smtClean="0">
                <a:solidFill>
                  <a:schemeClr val="tx2">
                    <a:lumMod val="75000"/>
                  </a:schemeClr>
                </a:solidFill>
              </a:rPr>
              <a:t>тыс.руб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Заголовок 3"/>
          <p:cNvSpPr txBox="1">
            <a:spLocks/>
          </p:cNvSpPr>
          <p:nvPr/>
        </p:nvSpPr>
        <p:spPr>
          <a:xfrm>
            <a:off x="457200" y="275368"/>
            <a:ext cx="8229600" cy="1224806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matte"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бюджета муниципального образования «Кузоватовский район» на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01.05.2024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-2025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г.г. на социальную политику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2800" b="1" dirty="0" smtClean="0"/>
              <a:t>Расходы бюджета муниципального образования «Кузоватовский район» на 2014 год на социальную политику</a:t>
            </a:r>
            <a:endParaRPr lang="ru-RU" sz="28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928794" y="2357430"/>
            <a:ext cx="235745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(факт на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2357430"/>
            <a:ext cx="2357454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2025 год  (факт 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786446" y="4500570"/>
            <a:ext cx="2143140" cy="12715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6741,2 </a:t>
            </a:r>
            <a:r>
              <a:rPr lang="ru-RU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12009" y="4493423"/>
            <a:ext cx="2143140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4958,6 </a:t>
            </a:r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2571736" y="3643314"/>
            <a:ext cx="100013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трелка вниз 21"/>
          <p:cNvSpPr/>
          <p:nvPr/>
        </p:nvSpPr>
        <p:spPr>
          <a:xfrm>
            <a:off x="6215074" y="3643314"/>
            <a:ext cx="1000132" cy="857256"/>
          </a:xfrm>
          <a:prstGeom prst="downArrow">
            <a:avLst>
              <a:gd name="adj1" fmla="val 50000"/>
              <a:gd name="adj2" fmla="val 5116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4071934" y="4643446"/>
            <a:ext cx="1714512" cy="10001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Увеличение на 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1782,6 </a:t>
            </a:r>
            <a:r>
              <a:rPr lang="ru-RU" sz="1200" b="1" dirty="0" err="1" smtClean="0">
                <a:solidFill>
                  <a:schemeClr val="tx2">
                    <a:lumMod val="75000"/>
                  </a:schemeClr>
                </a:solidFill>
              </a:rPr>
              <a:t>тыс.руб</a:t>
            </a:r>
            <a:r>
              <a:rPr lang="ru-RU" sz="1200" b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1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Заголовок 3"/>
          <p:cNvSpPr txBox="1">
            <a:spLocks/>
          </p:cNvSpPr>
          <p:nvPr/>
        </p:nvSpPr>
        <p:spPr>
          <a:xfrm>
            <a:off x="428596" y="285727"/>
            <a:ext cx="8258204" cy="1221593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prstMaterial="matte"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бюджета муниципального образования «Кузоватовский район» на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01.05.2024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-2025</a:t>
            </a:r>
            <a:r>
              <a:rPr kumimoji="0" lang="ru-RU" sz="24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г.г. на межбюджетные трансферты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92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3116"/>
            <a:ext cx="8229600" cy="1785950"/>
          </a:xfrm>
          <a:solidFill>
            <a:schemeClr val="tx2">
              <a:lumMod val="60000"/>
              <a:lumOff val="40000"/>
            </a:schemeClr>
          </a:solidFill>
          <a:ln>
            <a:solidFill>
              <a:srgbClr val="FFFF00"/>
            </a:solidFill>
          </a:ln>
          <a:scene3d>
            <a:camera prst="perspectiveRelaxedModerately"/>
            <a:lightRig rig="threePt" dir="t"/>
          </a:scene3d>
          <a:sp3d>
            <a:bevelT w="101600" prst="riblet"/>
          </a:sp3d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tx2">
                    <a:lumMod val="75000"/>
                  </a:schemeClr>
                </a:solidFill>
              </a:rPr>
              <a:t>Межбюджетные отношения</a:t>
            </a:r>
            <a:endParaRPr lang="ru-R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Финансовая помощь из областного бюджета тыс. руб.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6641014"/>
              </p:ext>
            </p:extLst>
          </p:nvPr>
        </p:nvGraphicFramePr>
        <p:xfrm>
          <a:off x="0" y="1484784"/>
          <a:ext cx="9144000" cy="658891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52000" endA="300" endPos="35000" dir="5400000" sy="-100000" algn="bl" rotWithShape="0"/>
                </a:effectLst>
                <a:tableStyleId>{5C22544A-7EE6-4342-B048-85BDC9FD1C3A}</a:tableStyleId>
              </a:tblPr>
              <a:tblGrid>
                <a:gridCol w="3047999"/>
                <a:gridCol w="3032135"/>
                <a:gridCol w="3063866"/>
              </a:tblGrid>
              <a:tr h="413008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Финансовая помощь из областного бюджета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20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(факт на 01.05.2024г.</a:t>
                      </a:r>
                      <a:r>
                        <a:rPr lang="ru-RU" sz="2000" baseline="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2000" dirty="0">
                        <a:solidFill>
                          <a:srgbClr val="00B0F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r>
                        <a:rPr lang="ru-RU" sz="2000" baseline="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</a:p>
                    <a:p>
                      <a:pPr algn="ctr"/>
                      <a:r>
                        <a:rPr lang="ru-RU" sz="2000" baseline="0" dirty="0" smtClean="0">
                          <a:solidFill>
                            <a:srgbClr val="00B0F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(факт на 01.04.2025г.)</a:t>
                      </a:r>
                      <a:endParaRPr lang="ru-RU" sz="2000" dirty="0">
                        <a:solidFill>
                          <a:srgbClr val="00B0F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28655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260600,2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234594,1</a:t>
                      </a:r>
                      <a:endParaRPr lang="ru-RU" sz="24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48617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том числе:</a:t>
                      </a:r>
                    </a:p>
                    <a:p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76818,7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71505,0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756743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87642,5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46078,5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20413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85634,3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105135,8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3771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  <a:endParaRPr lang="ru-RU" sz="20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10204,8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11999,7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6569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605,3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302,1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14140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aseline="0" dirty="0" smtClean="0">
                          <a:solidFill>
                            <a:srgbClr val="FF0000"/>
                          </a:solidFill>
                          <a:latin typeface="+mn-lt"/>
                          <a:cs typeface="Times New Roman" pitchFamily="18" charset="0"/>
                        </a:rPr>
                        <a:t>Возврат остатков субсидий, субвенций и иных межбюджетных трансфертов, имеющих целевое назначение, прошлых лет</a:t>
                      </a:r>
                      <a:endParaRPr lang="ru-RU" sz="2000" baseline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-305,4</a:t>
                      </a:r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-427,0</a:t>
                      </a:r>
                    </a:p>
                    <a:p>
                      <a:pPr algn="ctr"/>
                      <a:endParaRPr lang="ru-RU" sz="2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71546"/>
          </a:xfrm>
          <a:solidFill>
            <a:srgbClr val="FFCC00"/>
          </a:solidFill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Соотношение сумм бюджетных ассигнований в рамках программ к сумме бюджетных ассигнований на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01.05.2025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года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05526209"/>
              </p:ext>
            </p:extLst>
          </p:nvPr>
        </p:nvGraphicFramePr>
        <p:xfrm>
          <a:off x="571472" y="1142984"/>
          <a:ext cx="8158162" cy="5715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гнутая вправо стрелка 4"/>
          <p:cNvSpPr/>
          <p:nvPr/>
        </p:nvSpPr>
        <p:spPr>
          <a:xfrm>
            <a:off x="6804248" y="2143116"/>
            <a:ext cx="1268215" cy="3714776"/>
          </a:xfrm>
          <a:prstGeom prst="curvedLeftArrow">
            <a:avLst/>
          </a:prstGeom>
          <a:solidFill>
            <a:srgbClr val="00B050"/>
          </a:solidFill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Выгнутая вправо стрелка 8"/>
          <p:cNvSpPr/>
          <p:nvPr/>
        </p:nvSpPr>
        <p:spPr>
          <a:xfrm>
            <a:off x="8072438" y="2857500"/>
            <a:ext cx="731837" cy="1857375"/>
          </a:xfrm>
          <a:prstGeom prst="curvedLef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100" dirty="0" smtClean="0">
                <a:solidFill>
                  <a:schemeClr val="tx1"/>
                </a:solidFill>
              </a:rPr>
              <a:t>+21646,8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5400000">
            <a:off x="6858015" y="3500439"/>
            <a:ext cx="3071834" cy="500065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>
            <a:normAutofit/>
          </a:bodyPr>
          <a:lstStyle/>
          <a:p>
            <a:pPr algn="ctr" eaLnBrk="1" hangingPunct="1">
              <a:defRPr/>
            </a:pP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428875" y="500063"/>
            <a:ext cx="4929188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6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Муниципальные программы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2786063"/>
            <a:ext cx="1714500" cy="9144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год </a:t>
            </a:r>
            <a:r>
              <a:rPr lang="ru-RU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(первоначальный)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857500" y="2786063"/>
            <a:ext cx="3714750" cy="914400"/>
          </a:xfrm>
          <a:prstGeom prst="rect">
            <a:avLst/>
          </a:prstGeom>
          <a:solidFill>
            <a:srgbClr val="CC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13 муниципальных программ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на общую сумму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457970,4 тыс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. рублей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857500" y="5072063"/>
            <a:ext cx="3714750" cy="914400"/>
          </a:xfrm>
          <a:prstGeom prst="rect">
            <a:avLst/>
          </a:prstGeom>
          <a:solidFill>
            <a:srgbClr val="CC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13 муниципальных программ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на общую сумму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129796,6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тыс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. рублей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71500" y="5072063"/>
            <a:ext cx="1714500" cy="9144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 algn="ctr" eaLnBrk="1" hangingPunct="1">
              <a:defRPr/>
            </a:pPr>
            <a:r>
              <a:rPr lang="ru-RU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факт на 01.04.2025)</a:t>
            </a:r>
            <a:endParaRPr lang="ru-RU" sz="1400" dirty="0">
              <a:solidFill>
                <a:schemeClr val="accent5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2357438" y="3214688"/>
            <a:ext cx="428625" cy="1587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2357438" y="4357688"/>
            <a:ext cx="428625" cy="1587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571500" y="1714500"/>
            <a:ext cx="1714500" cy="9144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</a:t>
            </a:r>
          </a:p>
          <a:p>
            <a:pPr algn="ctr" eaLnBrk="1" hangingPunct="1">
              <a:defRPr/>
            </a:pPr>
            <a:r>
              <a:rPr lang="ru-RU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факт на 01.04.2024</a:t>
            </a:r>
            <a:r>
              <a:rPr lang="ru-RU" sz="1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857500" y="1714500"/>
            <a:ext cx="3714750" cy="914400"/>
          </a:xfrm>
          <a:prstGeom prst="rect">
            <a:avLst/>
          </a:prstGeom>
          <a:solidFill>
            <a:srgbClr val="CC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ru-RU" dirty="0" smtClean="0">
                <a:solidFill>
                  <a:srgbClr val="C9C2D1">
                    <a:lumMod val="50000"/>
                  </a:srgbClr>
                </a:solidFill>
              </a:rPr>
              <a:t>16 муниципальных программ на общую сумму </a:t>
            </a:r>
            <a:r>
              <a:rPr lang="ru-RU" dirty="0">
                <a:solidFill>
                  <a:srgbClr val="C9C2D1">
                    <a:lumMod val="50000"/>
                  </a:srgbClr>
                </a:solidFill>
              </a:rPr>
              <a:t>123488,9</a:t>
            </a:r>
            <a:r>
              <a:rPr lang="ru-RU" dirty="0" smtClean="0">
                <a:solidFill>
                  <a:srgbClr val="C9C2D1">
                    <a:lumMod val="50000"/>
                  </a:srgbClr>
                </a:solidFill>
              </a:rPr>
              <a:t> тыс. рублей</a:t>
            </a:r>
            <a:endParaRPr lang="ru-RU" dirty="0">
              <a:solidFill>
                <a:srgbClr val="C9C2D1">
                  <a:lumMod val="50000"/>
                </a:srgbClr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2357438" y="2214563"/>
            <a:ext cx="428625" cy="1587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571500" y="3929063"/>
            <a:ext cx="1714500" cy="91440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400" dirty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 (уточнённый)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857500" y="3929063"/>
            <a:ext cx="3714750" cy="914400"/>
          </a:xfrm>
          <a:prstGeom prst="rect">
            <a:avLst/>
          </a:prstGeom>
          <a:solidFill>
            <a:srgbClr val="CC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13 муниципальных программ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на общую сумму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479617,2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тыс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. рублей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2357438" y="5500688"/>
            <a:ext cx="428625" cy="1587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948264" y="3717032"/>
            <a:ext cx="1006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+63007,7</a:t>
            </a:r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-1071594"/>
            <a:ext cx="8643998" cy="71096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defRPr/>
            </a:pPr>
            <a:endParaRPr lang="ru-RU" sz="28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  <a:p>
            <a:pPr>
              <a:defRPr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  <a:p>
            <a:pPr>
              <a:defRPr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  <a:p>
            <a:pPr algn="ctr">
              <a:defRPr/>
            </a:pPr>
            <a:endParaRPr lang="ru-RU" dirty="0" smtClean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Адрес  МУ Финансовое управление администрации муниципального образования «Кузоватовский район» : р.п. Кузоватово, ул. 5О лет Октября, 5</a:t>
            </a:r>
          </a:p>
          <a:p>
            <a:pPr algn="just"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Режим работы МУ Финансовое управление администрации муниципального образования «Кузоватовский район»: понедельник-пятница с 8-00 до 12-00 и с 13-00 до 17-00</a:t>
            </a:r>
          </a:p>
          <a:p>
            <a:pPr algn="just"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Телефон: 2-37-68, 2-36-59, 2-36-18 факс: 2-36-18</a:t>
            </a:r>
          </a:p>
          <a:p>
            <a:pPr algn="just"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Адрес электронной почты:</a:t>
            </a: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 kuz-fu@mail.ru</a:t>
            </a: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  <a:p>
            <a:pPr algn="just">
              <a:defRPr/>
            </a:pP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  <a:cs typeface="Times New Roman" pitchFamily="18" charset="0"/>
            </a:endParaRPr>
          </a:p>
          <a:p>
            <a:pPr algn="just">
              <a:defRPr/>
            </a:pP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 </a:t>
            </a:r>
          </a:p>
          <a:p>
            <a:pPr>
              <a:defRPr/>
            </a:pP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Лица, ответственные за формирование бюджета для граждан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:</a:t>
            </a:r>
            <a:endParaRPr lang="en-US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  <a:p>
            <a:pPr>
              <a:defRPr/>
            </a:pP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Фадеева В.В. </a:t>
            </a: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– начальник МУ Финансовое управление администрации муниципального образования «Кузоватовский район»</a:t>
            </a:r>
          </a:p>
          <a:p>
            <a:pPr>
              <a:defRPr/>
            </a:pP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  <a:p>
            <a:pPr>
              <a:defRPr/>
            </a:pP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  <a:p>
            <a:pPr>
              <a:defRPr/>
            </a:pPr>
            <a:r>
              <a:rPr lang="ru-RU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Cambria Math" pitchFamily="18" charset="0"/>
              </a:rPr>
              <a:t>Майская Е.В. – начальник отдела доходов</a:t>
            </a:r>
          </a:p>
          <a:p>
            <a:pPr lvl="0">
              <a:defRPr/>
            </a:pPr>
            <a:r>
              <a:rPr lang="ru-RU" sz="1600" dirty="0" err="1" smtClean="0">
                <a:solidFill>
                  <a:prstClr val="white">
                    <a:lumMod val="65000"/>
                    <a:lumOff val="35000"/>
                  </a:prstClr>
                </a:solidFill>
                <a:latin typeface="Cambria Math" pitchFamily="18" charset="0"/>
                <a:ea typeface="Cambria Math" pitchFamily="18" charset="0"/>
              </a:rPr>
              <a:t>Абесадзе</a:t>
            </a:r>
            <a:r>
              <a:rPr lang="ru-RU" sz="1600" dirty="0" smtClean="0">
                <a:solidFill>
                  <a:prstClr val="white">
                    <a:lumMod val="65000"/>
                    <a:lumOff val="35000"/>
                  </a:prstClr>
                </a:solidFill>
                <a:latin typeface="Cambria Math" pitchFamily="18" charset="0"/>
                <a:ea typeface="Cambria Math" pitchFamily="18" charset="0"/>
              </a:rPr>
              <a:t> Е.Г. </a:t>
            </a:r>
            <a:r>
              <a:rPr lang="ru-RU" sz="1600" dirty="0">
                <a:solidFill>
                  <a:prstClr val="white">
                    <a:lumMod val="65000"/>
                    <a:lumOff val="35000"/>
                  </a:prstClr>
                </a:solidFill>
                <a:latin typeface="Cambria Math" pitchFamily="18" charset="0"/>
                <a:ea typeface="Cambria Math" pitchFamily="18" charset="0"/>
              </a:rPr>
              <a:t>– начальник </a:t>
            </a:r>
            <a:r>
              <a:rPr lang="ru-RU" sz="1600" dirty="0" smtClean="0">
                <a:solidFill>
                  <a:prstClr val="white">
                    <a:lumMod val="65000"/>
                    <a:lumOff val="35000"/>
                  </a:prstClr>
                </a:solidFill>
                <a:latin typeface="Cambria Math" pitchFamily="18" charset="0"/>
                <a:ea typeface="Cambria Math" pitchFamily="18" charset="0"/>
              </a:rPr>
              <a:t>отдела планирования расходов бюджета</a:t>
            </a:r>
            <a:endParaRPr lang="ru-RU" sz="1600" dirty="0">
              <a:solidFill>
                <a:prstClr val="white">
                  <a:lumMod val="65000"/>
                  <a:lumOff val="35000"/>
                </a:prstClr>
              </a:solidFill>
              <a:latin typeface="Cambria Math" pitchFamily="18" charset="0"/>
              <a:ea typeface="Cambria Math" pitchFamily="18" charset="0"/>
            </a:endParaRPr>
          </a:p>
          <a:p>
            <a:pPr lvl="0">
              <a:defRPr/>
            </a:pPr>
            <a:endParaRPr lang="ru-RU" sz="2000" dirty="0">
              <a:solidFill>
                <a:prstClr val="white">
                  <a:lumMod val="65000"/>
                  <a:lumOff val="35000"/>
                </a:prstClr>
              </a:solidFill>
              <a:latin typeface="Arial" charset="0"/>
            </a:endParaRPr>
          </a:p>
          <a:p>
            <a:pPr>
              <a:defRPr/>
            </a:pPr>
            <a:endParaRPr lang="ru-RU" sz="1600" dirty="0" smtClean="0">
              <a:solidFill>
                <a:schemeClr val="tx1">
                  <a:lumMod val="65000"/>
                  <a:lumOff val="35000"/>
                </a:schemeClr>
              </a:solidFill>
              <a:latin typeface="Cambria Math" pitchFamily="18" charset="0"/>
              <a:ea typeface="Cambria Math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714375" y="857250"/>
            <a:ext cx="7972425" cy="5429250"/>
          </a:xfrm>
        </p:spPr>
        <p:txBody>
          <a:bodyPr>
            <a:normAutofit/>
          </a:bodyPr>
          <a:lstStyle/>
          <a:p>
            <a:pPr marL="0" indent="541338" algn="just">
              <a:buFont typeface="Arial" pitchFamily="34" charset="0"/>
              <a:buNone/>
            </a:pPr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Бюджетные ассигнования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- предельные объемы денежных средств, предусмотренных в соответствующем финансовом году для исполнения бюджетных обязательств.</a:t>
            </a:r>
          </a:p>
          <a:p>
            <a:pPr marL="0" indent="541338" algn="just">
              <a:buFont typeface="Arial" pitchFamily="34" charset="0"/>
              <a:buNone/>
            </a:pP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541338" algn="just">
              <a:buFont typeface="Arial" pitchFamily="34" charset="0"/>
              <a:buNone/>
            </a:pPr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Бюджетные обязательства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- расходные обязательства, подлежащие исполнению в соответствующем финансовом году.</a:t>
            </a:r>
          </a:p>
          <a:p>
            <a:pPr marL="0" indent="541338" algn="just">
              <a:buFont typeface="Arial" pitchFamily="34" charset="0"/>
              <a:buNone/>
            </a:pP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541338" algn="just">
              <a:buFont typeface="Arial" pitchFamily="34" charset="0"/>
              <a:buNone/>
            </a:pPr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Расходные обязательства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- обусловленные законом, иным нормативным правовым актом, договором или соглашением обязанности муниципального образования или действующего от его имени казенного учреждения предоставить физическому или юридическому лицу, иному публично-правовому образованию, субъекту международного права средства из бюджета.</a:t>
            </a:r>
          </a:p>
          <a:p>
            <a:pPr marL="0" indent="541338" algn="just">
              <a:buFont typeface="Arial" pitchFamily="34" charset="0"/>
              <a:buNone/>
            </a:pP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541338" algn="just">
              <a:buFont typeface="Arial" pitchFamily="34" charset="0"/>
              <a:buNone/>
            </a:pPr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Межбюджетные отношения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– это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  <a:p>
            <a:pPr marL="0" indent="541338" algn="just">
              <a:buFont typeface="Arial" pitchFamily="34" charset="0"/>
              <a:buNone/>
            </a:pP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541338" algn="just">
              <a:buFont typeface="Arial" pitchFamily="34" charset="0"/>
              <a:buNone/>
            </a:pPr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Межбюджетные трансферты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– средства, предоставляемые одним бюджетом бюджетной системы Российской Федерации другому бюджету бюджетной системы Российской Федерации.</a:t>
            </a:r>
          </a:p>
          <a:p>
            <a:pPr marL="0" indent="541338" algn="just">
              <a:buFont typeface="Arial" pitchFamily="34" charset="0"/>
              <a:buNone/>
            </a:pPr>
            <a:endParaRPr lang="ru-RU" alt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541338" algn="just">
              <a:buFont typeface="Arial" pitchFamily="34" charset="0"/>
              <a:buNone/>
            </a:pPr>
            <a:r>
              <a:rPr lang="ru-RU" altLang="ru-RU" sz="1400" b="1" dirty="0" smtClean="0">
                <a:latin typeface="Times New Roman" pitchFamily="18" charset="0"/>
                <a:cs typeface="Times New Roman" pitchFamily="18" charset="0"/>
              </a:rPr>
              <a:t>Субвенции местным бюджетам из бюджета субъекта Российской Федерации</a:t>
            </a:r>
            <a:r>
              <a:rPr lang="ru-RU" altLang="ru-RU" sz="1400" dirty="0" smtClean="0">
                <a:latin typeface="Times New Roman" pitchFamily="18" charset="0"/>
                <a:cs typeface="Times New Roman" pitchFamily="18" charset="0"/>
              </a:rPr>
              <a:t> – это межбюджетные трансферты, предоставляемые местным бюджетам в целях финансового обеспечения расходных обязательств муниципальных образований, возникающих при выполнении государственных полномочий Российской Федерации, субъектов Российской Федерации, переданных для осуществления органам местного самоуправления в установленном порядке.</a:t>
            </a:r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5184741-9C81-457B-9E53-E1D9CD18F7B2}" type="slidenum">
              <a:rPr lang="ru-RU" altLang="ru-RU"/>
              <a:pPr/>
              <a:t>3</a:t>
            </a:fld>
            <a:endParaRPr lang="ru-RU" alt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214313" y="142875"/>
            <a:ext cx="8858250" cy="6500813"/>
          </a:xfrm>
        </p:spPr>
        <p:txBody>
          <a:bodyPr/>
          <a:lstStyle/>
          <a:p>
            <a:pPr marL="0" indent="450850" algn="just">
              <a:buFont typeface="Arial" charset="0"/>
              <a:buNone/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Субсидии бюджетам субъектов Российской Федерации из федерального бюджета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– это межбюджетные трансферты, предоставляемые бюджетам субъектов Российской Федерации в целях софинансирования расходных обязательств, возникающих при выполнении полномочий органов государственной власти субъектов Российской Федерации по предметам ведения субъектов Российской Федерации и предметам совместного ведения Российской Федерации и субъектов Российской Федерации, и расходных обязательств по выполнению полномочий органов местного самоуправления по вопросам местного значения.</a:t>
            </a:r>
          </a:p>
          <a:p>
            <a:pPr marL="0" indent="450850" algn="just">
              <a:buFont typeface="Arial" charset="0"/>
              <a:buNone/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Текущий финансовый год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–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период).</a:t>
            </a:r>
          </a:p>
          <a:p>
            <a:pPr marL="0" indent="450850" algn="just">
              <a:buFont typeface="Arial" charset="0"/>
              <a:buNone/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Очередной финансовый год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– год, следующий за текущим финансовым годом.</a:t>
            </a:r>
          </a:p>
          <a:p>
            <a:pPr marL="0" indent="450850" algn="just">
              <a:buFont typeface="Arial" charset="0"/>
              <a:buNone/>
              <a:defRPr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Плановый период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– два финансовых года, следующие за очередным финансовым годом.</a:t>
            </a:r>
          </a:p>
          <a:p>
            <a:pPr marL="0" indent="452438" algn="just">
              <a:buFont typeface="Arial" charset="0"/>
              <a:buNone/>
              <a:defRPr/>
            </a:pPr>
            <a:endParaRPr lang="ru-RU" sz="13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charset="0"/>
              <a:buNone/>
              <a:defRPr/>
            </a:pPr>
            <a:endParaRPr lang="ru-RU" sz="1400" dirty="0" smtClean="0"/>
          </a:p>
          <a:p>
            <a:pPr marL="0" indent="450850" algn="just">
              <a:buFont typeface="Arial" charset="0"/>
              <a:buNone/>
              <a:defRPr/>
            </a:pPr>
            <a:endParaRPr lang="ru-RU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357322"/>
          </a:xfrm>
          <a:solidFill>
            <a:schemeClr val="bg2">
              <a:lumMod val="60000"/>
              <a:lumOff val="40000"/>
            </a:schemeClr>
          </a:solidFill>
          <a:scene3d>
            <a:camera prst="orthographicFront"/>
            <a:lightRig rig="soft" dir="t"/>
          </a:scene3d>
          <a:sp3d contourW="12700">
            <a:bevelT prst="angle"/>
            <a:contourClr>
              <a:schemeClr val="bg2">
                <a:lumMod val="50000"/>
              </a:schemeClr>
            </a:contourClr>
          </a:sp3d>
        </p:spPr>
        <p:txBody>
          <a:bodyPr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Параметры бюджета муниципального образования «Кузоватовский район»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4624006"/>
              </p:ext>
            </p:extLst>
          </p:nvPr>
        </p:nvGraphicFramePr>
        <p:xfrm>
          <a:off x="142845" y="2000240"/>
          <a:ext cx="8501121" cy="44334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3192"/>
                <a:gridCol w="2927384"/>
                <a:gridCol w="2880545"/>
              </a:tblGrid>
              <a:tr h="2173844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24год</a:t>
                      </a:r>
                      <a:r>
                        <a:rPr lang="ru-RU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(назначено на 01.05.2024г)</a:t>
                      </a:r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bg2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20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25год</a:t>
                      </a:r>
                      <a:r>
                        <a:rPr lang="ru-RU" sz="20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(назначено на 01.05.2025г)</a:t>
                      </a:r>
                      <a:r>
                        <a:rPr lang="ru-RU" sz="1800" b="1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80208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727563,5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895476,8</a:t>
                      </a:r>
                    </a:p>
                    <a:p>
                      <a:pPr algn="ctr"/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72874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731280,3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901051,1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72874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-3716,8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-5574,3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857232"/>
            <a:ext cx="7772400" cy="4786346"/>
          </a:xfrm>
          <a:solidFill>
            <a:srgbClr val="99FF99"/>
          </a:solidFill>
          <a:ln w="76200" cmpd="dbl">
            <a:solidFill>
              <a:schemeClr val="accent5">
                <a:lumMod val="50000"/>
              </a:schemeClr>
            </a:solidFill>
            <a:prstDash val="solid"/>
          </a:ln>
        </p:spPr>
        <p:txBody>
          <a:bodyPr anchor="ctr" anchorCtr="0">
            <a:norm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Доходы бюджета муниципального образования «Кузоватовский район»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solidFill>
            <a:srgbClr val="66FFFF"/>
          </a:solidFill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990099"/>
                </a:solidFill>
              </a:rPr>
              <a:t>Нормативы зачисления основных доходов в местные бюджеты</a:t>
            </a:r>
            <a:endParaRPr lang="ru-RU" sz="2400" dirty="0">
              <a:solidFill>
                <a:srgbClr val="990099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54073262"/>
              </p:ext>
            </p:extLst>
          </p:nvPr>
        </p:nvGraphicFramePr>
        <p:xfrm>
          <a:off x="457200" y="1357297"/>
          <a:ext cx="8229600" cy="484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8838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Наименование доходных источников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Бюджет муниципального района, %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Бюджет поселений,%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293207"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Налоговые доходы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29968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НДФЛ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06171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ЕНВД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240645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ЕСХН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53515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Налог на имущество физических лиц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Земельный налог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Неналоговые доходы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8943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Аренда земельных участков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Аренда имущества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оказания платных услуг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  <a:solidFill>
            <a:srgbClr val="99FF99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Исполнение плана                                    за январь</a:t>
            </a:r>
            <a:r>
              <a:rPr lang="en-US" dirty="0" smtClean="0"/>
              <a:t>-</a:t>
            </a:r>
            <a:r>
              <a:rPr lang="ru-RU" dirty="0" smtClean="0"/>
              <a:t>апрель 20</a:t>
            </a:r>
            <a:r>
              <a:rPr lang="en-US" dirty="0" smtClean="0"/>
              <a:t>2</a:t>
            </a:r>
            <a:r>
              <a:rPr lang="ru-RU" dirty="0" smtClean="0"/>
              <a:t>5 года</a:t>
            </a:r>
            <a:endParaRPr lang="ru-RU" dirty="0"/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7457769"/>
              </p:ext>
            </p:extLst>
          </p:nvPr>
        </p:nvGraphicFramePr>
        <p:xfrm>
          <a:off x="428596" y="2214554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Факт поступления                                       за январь-апрель 2025 года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6070154"/>
              </p:ext>
            </p:extLst>
          </p:nvPr>
        </p:nvGraphicFramePr>
        <p:xfrm>
          <a:off x="457200" y="2249488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5011</TotalTime>
  <Words>1702</Words>
  <Application>Microsoft Office PowerPoint</Application>
  <PresentationFormat>Экран (4:3)</PresentationFormat>
  <Paragraphs>368</Paragraphs>
  <Slides>28</Slides>
  <Notes>3</Notes>
  <HiddenSlides>1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8" baseType="lpstr">
      <vt:lpstr>Arial</vt:lpstr>
      <vt:lpstr>Book Antiqua</vt:lpstr>
      <vt:lpstr>Calibri</vt:lpstr>
      <vt:lpstr>Cambria Math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Вводная часть</vt:lpstr>
      <vt:lpstr>Презентация PowerPoint</vt:lpstr>
      <vt:lpstr>Презентация PowerPoint</vt:lpstr>
      <vt:lpstr>Параметры бюджета муниципального образования «Кузоватовский район»</vt:lpstr>
      <vt:lpstr>Доходы бюджета муниципального образования «Кузоватовский район»</vt:lpstr>
      <vt:lpstr>Нормативы зачисления основных доходов в местные бюджеты</vt:lpstr>
      <vt:lpstr>Исполнение плана                                    за январь-апрель 2025 года</vt:lpstr>
      <vt:lpstr>Факт поступления                                       за январь-апрель 2025 года</vt:lpstr>
      <vt:lpstr>Исполнение по налоговым и неналоговым доходам  бюджета МО «Кузоватовский район»                                                   за январь- апрель 2025 года</vt:lpstr>
      <vt:lpstr>Справка о выполнении плана поступления доходов бюджета муниципального образования «Кузоватовский район»                                                                                                          в разрезе доходных источников за январь-апрель 2025г.</vt:lpstr>
      <vt:lpstr>Презентация PowerPoint</vt:lpstr>
      <vt:lpstr>  Параметры расходов бюджета муниципального образования «Кузоватовский район»  </vt:lpstr>
      <vt:lpstr>Динамика расходов бюджета  муниципального образования «Кузоватовский район»  на 01 мая 2025 года</vt:lpstr>
      <vt:lpstr>Структура и динамика расходов бюджета муниципального образования «Кузоватовский район» по разделам классификации расходов (тыс.руб.)</vt:lpstr>
      <vt:lpstr>Структура расходов бюджета муниципального образования «Кузоватовский район»  на 01.05.2025 гг.</vt:lpstr>
      <vt:lpstr>Расходы бюджета муниципального образования «Кузоватовский район» на 2014 год на социальную политику</vt:lpstr>
      <vt:lpstr>Расходы бюджета муниципального образования «Кузоватовский район» на 2014 год на социальную политику</vt:lpstr>
      <vt:lpstr>Расходы бюджета муниципального образования «Кузоватовский район» на 2014 год на социальную политику</vt:lpstr>
      <vt:lpstr>Презентация PowerPoint</vt:lpstr>
      <vt:lpstr>Презентация PowerPoint</vt:lpstr>
      <vt:lpstr>Расходы бюджета муниципального образования «Кузоватовский район» на 2014 год на социальную политику</vt:lpstr>
      <vt:lpstr>Расходы бюджета муниципального образования «Кузоватовский район» на 2014 год на социальную политику</vt:lpstr>
      <vt:lpstr>Межбюджетные отношения</vt:lpstr>
      <vt:lpstr>Финансовая помощь из областного бюджета тыс. руб.</vt:lpstr>
      <vt:lpstr>Соотношение сумм бюджетных ассигнований в рамках программ к сумме бюджетных ассигнований на 01.05.2025 года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Доходы бюджета муниципального образования «Кузоватовский район»</dc:title>
  <cp:lastModifiedBy>1</cp:lastModifiedBy>
  <cp:revision>794</cp:revision>
  <dcterms:modified xsi:type="dcterms:W3CDTF">2025-05-22T09:57:20Z</dcterms:modified>
</cp:coreProperties>
</file>