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3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8" r:id="rId1"/>
  </p:sldMasterIdLst>
  <p:notesMasterIdLst>
    <p:notesMasterId r:id="rId21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294" r:id="rId17"/>
    <p:sldId id="334" r:id="rId18"/>
    <p:sldId id="326" r:id="rId19"/>
    <p:sldId id="32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66FFFF"/>
    <a:srgbClr val="990099"/>
    <a:srgbClr val="00FFFF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91286" autoAdjust="0"/>
  </p:normalViewPr>
  <p:slideViewPr>
    <p:cSldViewPr>
      <p:cViewPr varScale="1">
        <p:scale>
          <a:sx n="106" d="100"/>
          <a:sy n="106" d="100"/>
        </p:scale>
        <p:origin x="324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01.03.2025г.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01.03.2025г.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1.371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260437968"/>
        <c:axId val="-260441776"/>
        <c:axId val="0"/>
      </c:bar3DChart>
      <c:catAx>
        <c:axId val="-260437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60441776"/>
        <c:crosses val="autoZero"/>
        <c:auto val="1"/>
        <c:lblAlgn val="ctr"/>
        <c:lblOffset val="100"/>
        <c:noMultiLvlLbl val="0"/>
      </c:catAx>
      <c:valAx>
        <c:axId val="-2604417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604379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4145.3</c:v>
                </c:pt>
                <c:pt idx="1">
                  <c:v>196.7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3104889666571"/>
          <c:y val="7.01156858772376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январь-февраль 2025г.</c:v>
                </c:pt>
                <c:pt idx="1">
                  <c:v>Факт по налоговым доходам за январь-февраль 2025г.</c:v>
                </c:pt>
                <c:pt idx="2">
                  <c:v>План по неналоговым доходам за январь-февраль 2025г.</c:v>
                </c:pt>
                <c:pt idx="3">
                  <c:v>Факт по неналоговым доходам за январь-февраль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3140.6</c:v>
                </c:pt>
                <c:pt idx="1">
                  <c:v>4145.3</c:v>
                </c:pt>
                <c:pt idx="2">
                  <c:v>26</c:v>
                </c:pt>
                <c:pt idx="3">
                  <c:v>196.7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260451024"/>
        <c:axId val="-260449392"/>
      </c:barChart>
      <c:catAx>
        <c:axId val="-2604510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60449392"/>
        <c:crosses val="autoZero"/>
        <c:auto val="1"/>
        <c:lblAlgn val="ctr"/>
        <c:lblOffset val="100"/>
        <c:noMultiLvlLbl val="0"/>
      </c:catAx>
      <c:valAx>
        <c:axId val="-260449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60451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2025(первоначальный план)</c:v>
                </c:pt>
                <c:pt idx="1">
                  <c:v>Уточнённый план на 01.03.2025 года</c:v>
                </c:pt>
                <c:pt idx="2">
                  <c:v>факт на 01.03.2025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41285.4</c:v>
                </c:pt>
                <c:pt idx="1">
                  <c:v>76834</c:v>
                </c:pt>
                <c:pt idx="2">
                  <c:v>1222.5999999999999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-260452656"/>
        <c:axId val="-260440688"/>
      </c:barChart>
      <c:catAx>
        <c:axId val="-26045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260440688"/>
        <c:crosses val="autoZero"/>
        <c:auto val="1"/>
        <c:lblAlgn val="ctr"/>
        <c:lblOffset val="100"/>
        <c:noMultiLvlLbl val="0"/>
      </c:catAx>
      <c:valAx>
        <c:axId val="-26044068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2604526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B05CFF4-5E89-4682-935A-939CCF7C36AA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F6FF5861-EBFC-4B3A-8321-B5214EEA6A20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A0F82B-A8AB-4416-AD85-B7B110E69261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CCA5E81-B527-46EE-955D-0A397055091A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3.2407407407407295E-2"/>
                  <c:y val="0.1153150317381167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240F5EE-8241-48C4-8FC1-47466D5E88E4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E597AB56-4440-4565-8A58-085614A3AB57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1.3200884611645767E-2"/>
                  <c:y val="0.172972547607175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1063A84-F200-4EC9-8DB7-9210665FD265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670EF43C-573E-46D9-BCF9-148F2A9BFD46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CBD1EDA-83F5-4A37-9BBE-A36A7FE52E7F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E66C1581-6E04-42A2-A41F-66C39C7DAF08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6B3BE63-7EC6-4ADF-B6FC-9203897CFC63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6C7C94E-92B9-4C5A-9892-23C0090BE057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6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DCF32FA-7AF3-48D5-941A-5E869A3741A1}" type="CATEGORYNAME">
                      <a:rPr lang="ru-RU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0A151023-89DF-4A11-B3CE-AD208F9F79A7}" type="VALUE">
                      <a:rPr lang="ru-RU" baseline="0" smtClean="0"/>
                      <a:pPr>
                        <a:defRPr/>
                      </a:pPr>
                      <a:t>[ЗНАЧЕНИЕ]</a:t>
                    </a:fld>
                    <a:r>
                      <a:rPr lang="ru-RU" baseline="0" dirty="0" smtClean="0"/>
                      <a:t>%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13</c:v>
                </c:pt>
                <c:pt idx="1">
                  <c:v>0.5</c:v>
                </c:pt>
                <c:pt idx="2">
                  <c:v>0.1</c:v>
                </c:pt>
                <c:pt idx="3">
                  <c:v>6.5</c:v>
                </c:pt>
                <c:pt idx="4">
                  <c:v>71.8</c:v>
                </c:pt>
                <c:pt idx="5">
                  <c:v>7.8</c:v>
                </c:pt>
                <c:pt idx="6">
                  <c:v>0.3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805.5</c:v>
                </c:pt>
                <c:pt idx="1">
                  <c:v>3453.7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2024</c:v>
                </c:pt>
                <c:pt idx="1">
                  <c:v>2025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60000"/>
        <a:lumOff val="40000"/>
      </a:schemeClr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solidFill>
            <a:schemeClr val="tx2">
              <a:lumMod val="75000"/>
            </a:schemeClr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51880.800000000003</c:v>
                </c:pt>
                <c:pt idx="1">
                  <c:v>25554.6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0.38077</cdr:x>
      <cdr:y>0.4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133614" y="1872208"/>
          <a:ext cx="1153843" cy="5642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4342,0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3166,6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714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5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5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186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596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720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3050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718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524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58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938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8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3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9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3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7488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59" r:id="rId1"/>
    <p:sldLayoutId id="2147484460" r:id="rId2"/>
    <p:sldLayoutId id="2147484461" r:id="rId3"/>
    <p:sldLayoutId id="2147484462" r:id="rId4"/>
    <p:sldLayoutId id="2147484463" r:id="rId5"/>
    <p:sldLayoutId id="2147484464" r:id="rId6"/>
    <p:sldLayoutId id="2147484465" r:id="rId7"/>
    <p:sldLayoutId id="2147484466" r:id="rId8"/>
    <p:sldLayoutId id="2147484467" r:id="rId9"/>
    <p:sldLayoutId id="2147484468" r:id="rId10"/>
    <p:sldLayoutId id="2147484469" r:id="rId11"/>
    <p:sldLayoutId id="2147484470" r:id="rId12"/>
    <p:sldLayoutId id="2147484471" r:id="rId13"/>
    <p:sldLayoutId id="2147484472" r:id="rId14"/>
    <p:sldLayoutId id="2147484473" r:id="rId15"/>
    <p:sldLayoutId id="2147484474" r:id="rId16"/>
    <p:sldLayoutId id="21474844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марта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7383257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337817"/>
              </p:ext>
            </p:extLst>
          </p:nvPr>
        </p:nvGraphicFramePr>
        <p:xfrm>
          <a:off x="285717" y="928670"/>
          <a:ext cx="8715438" cy="4814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01.03.2025г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5045,9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76834,0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5730,9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7976,3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99623,0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55171,6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3453,7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0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01.03.2025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431632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621174" y="2393145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год  (факт 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01.03.2025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1149,9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28331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981,7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299835" y="3679029"/>
            <a:ext cx="1000132" cy="8215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871471" y="4643446"/>
            <a:ext cx="1914975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168,2 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01.03.2024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-2025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01.03.2025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56,2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19,7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36,5</a:t>
            </a:r>
            <a:r>
              <a:rPr lang="en-US" sz="1200" b="1" dirty="0" smtClean="0">
                <a:solidFill>
                  <a:srgbClr val="EEECE1">
                    <a:lumMod val="75000"/>
                  </a:srgbClr>
                </a:solidFill>
              </a:rPr>
              <a:t>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4870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0478"/>
            <a:ext cx="8286840" cy="172635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«Жилищно-коммунальное хозяйство» на  </a:t>
            </a:r>
            <a:r>
              <a:rPr lang="ru-RU" sz="1800" i="1" dirty="0" smtClean="0">
                <a:solidFill>
                  <a:srgbClr val="00B0F0"/>
                </a:solidFill>
              </a:rPr>
              <a:t>01.03.2024 </a:t>
            </a:r>
            <a:r>
              <a:rPr lang="ru-RU" sz="1800" i="1" dirty="0" smtClean="0">
                <a:solidFill>
                  <a:srgbClr val="00B0F0"/>
                </a:solidFill>
              </a:rPr>
              <a:t>-2025 г.г., тыс.руб.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1554953403"/>
              </p:ext>
            </p:extLst>
          </p:nvPr>
        </p:nvGraphicFramePr>
        <p:xfrm>
          <a:off x="600311" y="2060848"/>
          <a:ext cx="8215402" cy="4797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год (факт на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01.03.2024 </a:t>
            </a:r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2025 год  (факт на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01.03.2025 </a:t>
            </a:r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39,0 </a:t>
            </a:r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39,0 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57200" y="316894"/>
            <a:ext cx="8229600" cy="152793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01.03.2024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-2025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01.03.2025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765312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612475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2025 года запланирована реализация  1 программа.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</a:t>
            </a:r>
            <a:r>
              <a:rPr lang="ru-RU" sz="2800" i="1" dirty="0" smtClean="0"/>
              <a:t>–51880,8 </a:t>
            </a:r>
            <a:r>
              <a:rPr lang="ru-RU" sz="2800" i="1" dirty="0" smtClean="0"/>
              <a:t>тыс. руб.</a:t>
            </a:r>
          </a:p>
          <a:p>
            <a:pPr algn="ctr"/>
            <a:r>
              <a:rPr lang="ru-RU" sz="2800" i="1" dirty="0" smtClean="0"/>
              <a:t>Исполнено на отчетную дату – </a:t>
            </a:r>
            <a:r>
              <a:rPr lang="ru-RU" sz="2800" i="1" dirty="0" smtClean="0"/>
              <a:t>3314,8 тыс</a:t>
            </a:r>
            <a:r>
              <a:rPr lang="ru-RU" sz="2800" i="1" dirty="0" smtClean="0"/>
              <a:t>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5" y="116632"/>
            <a:ext cx="8543955" cy="1584176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897555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01.03.2025)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74001,8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119308,4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76834,0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-2832,2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282" y="404664"/>
            <a:ext cx="8229600" cy="1524000"/>
          </a:xfrm>
          <a:solidFill>
            <a:srgbClr val="99FF99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Исполнение плана                                    за январь-февраль 20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5 года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052987"/>
              </p:ext>
            </p:extLst>
          </p:nvPr>
        </p:nvGraphicFramePr>
        <p:xfrm>
          <a:off x="502282" y="2060848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16632"/>
            <a:ext cx="8229600" cy="152400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январь-февраль 2025 </a:t>
            </a:r>
            <a:r>
              <a:rPr lang="ru-RU" dirty="0" err="1" smtClean="0">
                <a:solidFill>
                  <a:schemeClr val="bg1"/>
                </a:solidFill>
              </a:rPr>
              <a:t>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1219805"/>
              </p:ext>
            </p:extLst>
          </p:nvPr>
        </p:nvGraphicFramePr>
        <p:xfrm>
          <a:off x="533400" y="1916832"/>
          <a:ext cx="82296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7072" cy="14401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за январь-февраль 2025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828663"/>
              </p:ext>
            </p:extLst>
          </p:nvPr>
        </p:nvGraphicFramePr>
        <p:xfrm>
          <a:off x="107504" y="1772816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январь-февраль 2025г.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663582"/>
              </p:ext>
            </p:extLst>
          </p:nvPr>
        </p:nvGraphicFramePr>
        <p:xfrm>
          <a:off x="428596" y="1212044"/>
          <a:ext cx="8358247" cy="516928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01.03.2025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01.03.2025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3140,6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4145,3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3100,2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363,6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615,1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196,7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7,5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195,9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7,5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153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3166,6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4342,0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137,1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392446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Динамика поступления налоговых и неналоговых доходов за январь-февраль 2025года к уровню января-февраля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01.03.2024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2025 год  (факт на 01.03.2025 года)</a:t>
            </a:r>
            <a:endParaRPr lang="ru-RU" sz="24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3853,5 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4342,0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75951" y="4429132"/>
            <a:ext cx="176762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488,5  </a:t>
            </a:r>
            <a:r>
              <a:rPr lang="ru-RU" sz="1400" b="1" dirty="0" smtClean="0">
                <a:solidFill>
                  <a:schemeClr val="bg1"/>
                </a:solidFill>
              </a:rPr>
              <a:t>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3705</TotalTime>
  <Words>703</Words>
  <Application>Microsoft Office PowerPoint</Application>
  <PresentationFormat>Экран (4:3)</PresentationFormat>
  <Paragraphs>232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январь-февраль 2025 года</vt:lpstr>
      <vt:lpstr>Факт поступления                                       за январь-февраль 2025 годА</vt:lpstr>
      <vt:lpstr>Исполнение по налоговым и неналоговым доходам бюджета МО «Кузоватовское городское поселение» за январь-февраль 2025 года</vt:lpstr>
      <vt:lpstr>Справка о выполнении плана поступления доходов бюджета муниципального образования «Кузоватовское городское поселение»  в разрезе доходных источников за январь-февраль 2025г.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марта 2025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01.03.2025 года</vt:lpstr>
      <vt:lpstr>Презентация PowerPoint</vt:lpstr>
      <vt:lpstr>Презентация PowerPoint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01.03.2024 -2025 г.г., тыс.руб. </vt:lpstr>
      <vt:lpstr>Презентация PowerPoint</vt:lpstr>
      <vt:lpstr>Соотношение сумм бюджетных ассигнований в рамках программ к сумме бюджетных ассигнований на 01.03.2025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602</cp:revision>
  <cp:lastPrinted>2024-05-13T11:59:59Z</cp:lastPrinted>
  <dcterms:modified xsi:type="dcterms:W3CDTF">2025-03-24T12:28:14Z</dcterms:modified>
</cp:coreProperties>
</file>