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0"/>
  </p:notesMasterIdLst>
  <p:sldIdLst>
    <p:sldId id="299" r:id="rId2"/>
    <p:sldId id="332" r:id="rId3"/>
    <p:sldId id="333" r:id="rId4"/>
    <p:sldId id="334" r:id="rId5"/>
    <p:sldId id="313" r:id="rId6"/>
    <p:sldId id="256" r:id="rId7"/>
    <p:sldId id="314" r:id="rId8"/>
    <p:sldId id="315" r:id="rId9"/>
    <p:sldId id="316" r:id="rId10"/>
    <p:sldId id="345" r:id="rId11"/>
    <p:sldId id="318" r:id="rId12"/>
    <p:sldId id="319" r:id="rId13"/>
    <p:sldId id="320" r:id="rId14"/>
    <p:sldId id="336" r:id="rId15"/>
    <p:sldId id="283" r:id="rId16"/>
    <p:sldId id="284" r:id="rId17"/>
    <p:sldId id="321" r:id="rId18"/>
    <p:sldId id="322" r:id="rId19"/>
    <p:sldId id="344" r:id="rId20"/>
    <p:sldId id="288" r:id="rId21"/>
    <p:sldId id="328" r:id="rId22"/>
    <p:sldId id="326" r:id="rId23"/>
    <p:sldId id="342" r:id="rId24"/>
    <p:sldId id="296" r:id="rId25"/>
    <p:sldId id="297" r:id="rId26"/>
    <p:sldId id="323" r:id="rId27"/>
    <p:sldId id="340" r:id="rId28"/>
    <p:sldId id="33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FF"/>
    <a:srgbClr val="990099"/>
    <a:srgbClr val="00FFFF"/>
    <a:srgbClr val="336699"/>
    <a:srgbClr val="009999"/>
    <a:srgbClr val="33CCCC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9857" autoAdjust="0"/>
  </p:normalViewPr>
  <p:slideViewPr>
    <p:cSldViewPr>
      <p:cViewPr varScale="1">
        <p:scale>
          <a:sx n="116" d="100"/>
          <a:sy n="116" d="100"/>
        </p:scale>
        <p:origin x="12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01.03.2025.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1.304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19135968"/>
        <c:axId val="1319129440"/>
        <c:axId val="0"/>
      </c:bar3DChart>
      <c:catAx>
        <c:axId val="1319135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19129440"/>
        <c:crosses val="autoZero"/>
        <c:auto val="1"/>
        <c:lblAlgn val="ctr"/>
        <c:lblOffset val="100"/>
        <c:noMultiLvlLbl val="0"/>
      </c:catAx>
      <c:valAx>
        <c:axId val="13191294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3191359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56"/>
          <c:y val="8.810572687224771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9479.1</c:v>
                </c:pt>
                <c:pt idx="1">
                  <c:v>3171.7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64E-2"/>
          <c:w val="0.8698676727909016"/>
          <c:h val="0.5831265081044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январь-февраль 2025г.</c:v>
                </c:pt>
                <c:pt idx="1">
                  <c:v>Факт по налоговым доходам за январь-февраль 2025г.</c:v>
                </c:pt>
                <c:pt idx="2">
                  <c:v>План по неналоговым доходам за январь-февраль 2025г.</c:v>
                </c:pt>
                <c:pt idx="3">
                  <c:v>Факт по неналоговым доходам за январь-февраль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7898.7</c:v>
                </c:pt>
                <c:pt idx="1">
                  <c:v>9479.1</c:v>
                </c:pt>
                <c:pt idx="2">
                  <c:v>1804.6</c:v>
                </c:pt>
                <c:pt idx="3">
                  <c:v>3171.7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19128352"/>
        <c:axId val="1319129984"/>
      </c:barChart>
      <c:catAx>
        <c:axId val="1319128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19129984"/>
        <c:crosses val="autoZero"/>
        <c:auto val="1"/>
        <c:lblAlgn val="ctr"/>
        <c:lblOffset val="100"/>
        <c:noMultiLvlLbl val="0"/>
      </c:catAx>
      <c:valAx>
        <c:axId val="1319129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19128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933878028839982"/>
          <c:y val="4.6900353731493566E-2"/>
          <c:w val="0.85807876445999864"/>
          <c:h val="0.805373718066475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01.03.2025 года</c:v>
                </c:pt>
                <c:pt idx="2">
                  <c:v>факт на 01.03.2025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876661.2</c:v>
                </c:pt>
                <c:pt idx="1">
                  <c:v>918046.4</c:v>
                </c:pt>
                <c:pt idx="2">
                  <c:v>101261.1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319140320"/>
        <c:axId val="1319133792"/>
        <c:axId val="0"/>
      </c:bar3DChart>
      <c:catAx>
        <c:axId val="1319140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319133792"/>
        <c:crosses val="autoZero"/>
        <c:auto val="1"/>
        <c:lblAlgn val="ctr"/>
        <c:lblOffset val="100"/>
        <c:tickMarkSkip val="2"/>
        <c:noMultiLvlLbl val="0"/>
      </c:catAx>
      <c:valAx>
        <c:axId val="1319133792"/>
        <c:scaling>
          <c:orientation val="minMax"/>
          <c:min val="0"/>
        </c:scaling>
        <c:delete val="0"/>
        <c:axPos val="l"/>
        <c:numFmt formatCode="#\ ##0.0" sourceLinked="1"/>
        <c:majorTickMark val="out"/>
        <c:minorTickMark val="none"/>
        <c:tickLblPos val="nextTo"/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19140320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7129629629629636E-2"/>
          <c:y val="7.9316728170539127E-2"/>
          <c:w val="0.84104938271604934"/>
          <c:h val="0.822147371702568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  <a:alpha val="90000"/>
                </a:schemeClr>
              </a:solidFill>
              <a:ln w="19050">
                <a:solidFill>
                  <a:schemeClr val="accent2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60000"/>
                    <a:lumMod val="75000"/>
                  </a:schemeClr>
                </a:contourClr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alpha val="90000"/>
                </a:schemeClr>
              </a:solidFill>
              <a:ln w="19050">
                <a:solidFill>
                  <a:schemeClr val="accent3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60000"/>
                    <a:lumMod val="75000"/>
                  </a:schemeClr>
                </a:contourClr>
              </a:sp3d>
            </c:spPr>
          </c:dPt>
          <c:dPt>
            <c:idx val="9"/>
            <c:bubble3D val="0"/>
            <c:spPr>
              <a:solidFill>
                <a:schemeClr val="accent4">
                  <a:lumMod val="60000"/>
                  <a:alpha val="90000"/>
                </a:schemeClr>
              </a:solidFill>
              <a:ln w="19050">
                <a:solidFill>
                  <a:schemeClr val="accent4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60000"/>
                    <a:lumMod val="75000"/>
                  </a:schemeClr>
                </a:contourClr>
              </a:sp3d>
            </c:spPr>
          </c:dPt>
          <c:dLbls>
            <c:dLbl>
              <c:idx val="0"/>
              <c:layout>
                <c:manualLayout>
                  <c:x val="-9.49883347914844E-2"/>
                  <c:y val="1.1227893223123236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3122630504520268E-3"/>
                  <c:y val="5.402119556869453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1604452221250122E-4"/>
                  <c:y val="6.7659808549807493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3021775055895791E-2"/>
                  <c:y val="1.3163808634553499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9459147467677649E-2"/>
                  <c:y val="0.1674256600158747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2.843321668124817E-2"/>
                  <c:y val="8.9421359158654221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2.6205526392534258E-2"/>
                  <c:y val="3.847712275375928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4.7323806746378941E-2"/>
                  <c:y val="5.2549491259438377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5.5810245941479535E-2"/>
                  <c:y val="1.2975021886399552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CEB966"/>
                </a:solidFill>
                <a:round/>
              </a:ln>
              <a:effectLst>
                <a:outerShdw blurRad="50800" dist="38100" dir="2700000" algn="tl" rotWithShape="0">
                  <a:srgbClr val="CEB966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 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отношения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8.6999999999999993</c:v>
                </c:pt>
                <c:pt idx="1">
                  <c:v>0.7</c:v>
                </c:pt>
                <c:pt idx="2">
                  <c:v>11.8</c:v>
                </c:pt>
                <c:pt idx="3">
                  <c:v>0.1</c:v>
                </c:pt>
                <c:pt idx="4">
                  <c:v>0.1</c:v>
                </c:pt>
                <c:pt idx="5">
                  <c:v>54</c:v>
                </c:pt>
                <c:pt idx="6">
                  <c:v>7.1</c:v>
                </c:pt>
                <c:pt idx="7">
                  <c:v>4.4000000000000004</c:v>
                </c:pt>
                <c:pt idx="8">
                  <c:v>10.9</c:v>
                </c:pt>
                <c:pt idx="9">
                  <c:v>2.2000000000000002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effectLst>
          <a:innerShdw blurRad="114300">
            <a:prstClr val="black"/>
          </a:innerShdw>
          <a:softEdge rad="317500"/>
        </a:effectLst>
      </c:spPr>
    </c:sideWall>
    <c:backWall>
      <c:thickness val="0"/>
      <c:spPr>
        <a:effectLst>
          <a:innerShdw blurRad="114300">
            <a:prstClr val="black"/>
          </a:innerShdw>
          <a:softEdge rad="317500"/>
        </a:effectLst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 w="28575"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28575"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2024 год (факт на 01.03.2024)</c:v>
                </c:pt>
                <c:pt idx="1">
                  <c:v>2025 год (факт на 01.03.2025)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52456.3</c:v>
                </c:pt>
                <c:pt idx="1">
                  <c:v>67584.7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19138144"/>
        <c:axId val="1319139776"/>
        <c:axId val="0"/>
      </c:bar3DChart>
      <c:catAx>
        <c:axId val="1319138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319139776"/>
        <c:crosses val="autoZero"/>
        <c:auto val="1"/>
        <c:lblAlgn val="ctr"/>
        <c:lblOffset val="100"/>
        <c:noMultiLvlLbl val="0"/>
      </c:catAx>
      <c:valAx>
        <c:axId val="131913977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31913814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9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482581</c:v>
                </c:pt>
                <c:pt idx="1">
                  <c:v>93736.4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0.39931</cdr:x>
      <cdr:y>0.5782</cdr:y>
    </cdr:from>
    <cdr:to>
      <cdr:x>0.52973</cdr:x>
      <cdr:y>0.75992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6162" y="2500339"/>
          <a:ext cx="1073266" cy="785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12650,8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0.23223</cdr:x>
      <cdr:y>0.66383</cdr:y>
    </cdr:from>
    <cdr:to>
      <cdr:x>0.37223</cdr:x>
      <cdr:y>0.83035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911157" y="2870632"/>
          <a:ext cx="1152128" cy="7200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9703,3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0.31973</cdr:x>
      <cdr:y>0</cdr:y>
    </cdr:from>
    <cdr:to>
      <cdr:x>0.45862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631236" y="-86828"/>
          <a:ext cx="1143009" cy="350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0.18229</cdr:x>
      <cdr:y>0.05405</cdr:y>
    </cdr:from>
    <cdr:to>
      <cdr:x>0.34722</cdr:x>
      <cdr:y>0.14865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500198" y="285752"/>
          <a:ext cx="1357322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0.69445</cdr:x>
      <cdr:y>0.01351</cdr:y>
    </cdr:from>
    <cdr:to>
      <cdr:x>0.82466</cdr:x>
      <cdr:y>0.06757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715040" y="71438"/>
          <a:ext cx="107157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0.66841</cdr:x>
      <cdr:y>0.01351</cdr:y>
    </cdr:from>
    <cdr:to>
      <cdr:x>0.79862</cdr:x>
      <cdr:y>0.08108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500726" y="71438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0.75521</cdr:x>
      <cdr:y>0</cdr:y>
    </cdr:from>
    <cdr:to>
      <cdr:x>0.96355</cdr:x>
      <cdr:y>0.12162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215106" y="0"/>
          <a:ext cx="1714512" cy="642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0.45946</cdr:y>
    </cdr:from>
    <cdr:to>
      <cdr:x>0.43229</cdr:x>
      <cdr:y>0.63243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643206" y="24288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0.10508</cdr:x>
      <cdr:y>0.2992</cdr:y>
    </cdr:from>
    <cdr:to>
      <cdr:x>0.29773</cdr:x>
      <cdr:y>0.3874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57260" y="1709953"/>
          <a:ext cx="1571670" cy="504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0.40281</cdr:x>
      <cdr:y>0.4126</cdr:y>
    </cdr:from>
    <cdr:to>
      <cdr:x>0.59545</cdr:x>
      <cdr:y>0.5512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89" y="2358024"/>
          <a:ext cx="1571589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25.03.2025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6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406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788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12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«Кузоватовский район»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 бюджета МО «Кузоватовский район»                                                   за январь-февраль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8617953"/>
              </p:ext>
            </p:extLst>
          </p:nvPr>
        </p:nvGraphicFramePr>
        <p:xfrm>
          <a:off x="457200" y="1481138"/>
          <a:ext cx="8229600" cy="5019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22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январь-февраль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098418"/>
              </p:ext>
            </p:extLst>
          </p:nvPr>
        </p:nvGraphicFramePr>
        <p:xfrm>
          <a:off x="428596" y="1124744"/>
          <a:ext cx="8358247" cy="541002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доходных источников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план на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01.03.2025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                            01.03.2025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Процент  выполнения,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0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7898,7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9479,1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057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налог на доходы физических лиц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4390,0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4814,9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акцизы на нефтепродукты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1635,1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1944,2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3292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упрощённой системы налогообложения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447,3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ЕНВД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единый сельхозналог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0873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патентной системы налогообложения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1345,9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134,6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 на добычу полезных ископаемых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1308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- госпошлина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677,0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728,5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107,6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8927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1804,6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3171,7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175,8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34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410,9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707,5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172,2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3661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плата за негативное воздействие на окружающую среду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557,0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839,1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6448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766,7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449,5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19029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штрафы, санкции, возмещение ущерба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прочие 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9703,3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12650,8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64357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январь-февраль 20</a:t>
            </a:r>
            <a:r>
              <a:rPr lang="en-US" sz="2800" dirty="0" smtClean="0"/>
              <a:t>2</a:t>
            </a:r>
            <a:r>
              <a:rPr lang="ru-RU" sz="2800" dirty="0" smtClean="0"/>
              <a:t>5 года к уровню января-февраля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2024год  (факт на 01.03.2024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2025год  (факт на 01.03.2025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11248,5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786082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12650,8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009954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на 1402,3 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«Кузоватовский район»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«Кузоватовский район»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марта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5487618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14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«Кузоватовский район»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443386"/>
              </p:ext>
            </p:extLst>
          </p:nvPr>
        </p:nvGraphicFramePr>
        <p:xfrm>
          <a:off x="1" y="857232"/>
          <a:ext cx="9143998" cy="5562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109"/>
                <a:gridCol w="1129556"/>
                <a:gridCol w="1223684"/>
                <a:gridCol w="975652"/>
                <a:gridCol w="1322213"/>
                <a:gridCol w="1177589"/>
                <a:gridCol w="1056195"/>
              </a:tblGrid>
              <a:tr h="723674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01.03.2025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01.03.2025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729625,5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102336,6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918046,4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101261,1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41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76997,9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30338,4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79733,0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15099,2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4135,6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6647,4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79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98174,5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2697,6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107994,8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1861,7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366046,9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52456,3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495780,5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67584,7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47096,0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7367,5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65533,0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6851,8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34039,5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5620,9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40123,9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85873,1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100130,0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2479,8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20216,6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3370,6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«Кузоватовский район»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на </a:t>
            </a:r>
            <a:r>
              <a:rPr lang="ru-RU" sz="2800" b="1" dirty="0" smtClean="0">
                <a:solidFill>
                  <a:srgbClr val="FFFF00"/>
                </a:solidFill>
              </a:rPr>
              <a:t>01.03.2025 </a:t>
            </a:r>
            <a:r>
              <a:rPr lang="ru-RU" sz="2800" b="1" dirty="0" smtClean="0">
                <a:solidFill>
                  <a:srgbClr val="FFFF00"/>
                </a:solidFill>
              </a:rPr>
              <a:t>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0315521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01.03.2025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15099,2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30338,4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15239,2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01.03.2024-2025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01.03.2025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1093,0 тыс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00232" y="4492418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836,2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28184" y="3669502"/>
            <a:ext cx="1000132" cy="82291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143372" y="4635294"/>
            <a:ext cx="164307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256,8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65666" y="274638"/>
            <a:ext cx="8229600" cy="134307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 г.г. на национальную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безопасность и правоохранительную деятельность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01.03.2025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1258,1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2697,6тыс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978836" y="4643446"/>
            <a:ext cx="1807610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1439,5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 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>
            <a:normAutofit lnSpcReduction="10000"/>
          </a:bodyPr>
          <a:lstStyle/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«Кузоватовский район», в соответствии с Бюджетным кодексом Российской Федерации и Уставом муниципального образования «Кузоватовский район», составлен «Бюджет для граждан».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«Кузоватовский район»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бюджетом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доходами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превышение расходов бюджета над его доходами.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292703-9414-4C96-8EDB-F8476F9B6060}" type="slidenum">
              <a:rPr lang="ru-RU" altLang="ru-RU"/>
              <a:pPr/>
              <a:t>2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образования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76256"/>
              </p:ext>
            </p:extLst>
          </p:nvPr>
        </p:nvGraphicFramePr>
        <p:xfrm>
          <a:off x="457200" y="2143125"/>
          <a:ext cx="8229600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000892" y="1857364"/>
            <a:ext cx="171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74638"/>
            <a:ext cx="8229600" cy="17970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01.03.2024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 г.г. в сфере культуры и кинематографии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357430"/>
            <a:ext cx="2286016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357430"/>
            <a:ext cx="2214578" cy="128588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2025 год   (факт на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01.03.2025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4500570"/>
            <a:ext cx="2143140" cy="12715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6851,8 тыс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500570"/>
            <a:ext cx="2143140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7367,5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85918" y="3643314"/>
            <a:ext cx="1000132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143636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643306" y="4643446"/>
            <a:ext cx="1714512" cy="1000132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Снижение на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515,7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01.03.2025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6003,6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5620,9 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382,7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57200" y="275368"/>
            <a:ext cx="8229600" cy="122480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01.03.2025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3370,6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12009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2479,8 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890,8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7"/>
            <a:ext cx="8258204" cy="122159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межбюджетные трансферты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785950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Межбюджетные отношения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Финансовая помощь из областного бюджета тыс. руб.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2788495"/>
              </p:ext>
            </p:extLst>
          </p:nvPr>
        </p:nvGraphicFramePr>
        <p:xfrm>
          <a:off x="0" y="1484784"/>
          <a:ext cx="9144000" cy="658891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3047999"/>
                <a:gridCol w="3032135"/>
                <a:gridCol w="3063866"/>
              </a:tblGrid>
              <a:tr h="413008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Финансовая помощь из областного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01.03.2024г.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01.03.2025г.)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8655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114883,3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92566,0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86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50503,7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35707,0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567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20178,2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1328,8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04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39997,8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50070,6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771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4233,4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5649,5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6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275,7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237,1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14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  <a:endParaRPr lang="ru-RU" sz="2000" baseline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-305,5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-427,0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01.03.2025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315690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право стрелка 4"/>
          <p:cNvSpPr/>
          <p:nvPr/>
        </p:nvSpPr>
        <p:spPr>
          <a:xfrm>
            <a:off x="6804248" y="2143116"/>
            <a:ext cx="1268215" cy="3714776"/>
          </a:xfrm>
          <a:prstGeom prst="curvedLeftArrow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072438" y="2857500"/>
            <a:ext cx="731837" cy="18573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100" dirty="0">
                <a:solidFill>
                  <a:schemeClr val="tx1"/>
                </a:solidFill>
              </a:rPr>
              <a:t>+</a:t>
            </a:r>
            <a:r>
              <a:rPr lang="ru-RU" sz="1100" dirty="0" smtClean="0">
                <a:solidFill>
                  <a:schemeClr val="tx1"/>
                </a:solidFill>
              </a:rPr>
              <a:t>24610,6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6858015" y="3500439"/>
            <a:ext cx="3071834" cy="50006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75" y="500063"/>
            <a:ext cx="492918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2786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2025 год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(первоначальный)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0" y="2786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13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457970,4 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0" y="5072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13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40387,3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" y="5072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01.03.2025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357438" y="3214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57438" y="4357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500" y="1714500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01.03.2024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500" y="1714500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dirty="0" smtClean="0">
                <a:solidFill>
                  <a:srgbClr val="C9C2D1">
                    <a:lumMod val="50000"/>
                  </a:srgbClr>
                </a:solidFill>
              </a:rPr>
              <a:t>16 муниципальных программ на общую сумму 31534,7 тыс. рублей</a:t>
            </a:r>
            <a:endParaRPr lang="ru-RU" dirty="0">
              <a:solidFill>
                <a:srgbClr val="C9C2D1">
                  <a:lumMod val="50000"/>
                </a:srgb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357438" y="2214563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71500" y="3929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(уточнённый)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57500" y="3929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13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482581,0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357438" y="5500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48264" y="3717032"/>
            <a:ext cx="1006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+ </a:t>
            </a:r>
            <a:r>
              <a:rPr lang="ru-RU" sz="1200" dirty="0" smtClean="0"/>
              <a:t>8852,6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-1071594"/>
            <a:ext cx="864399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 algn="ctr"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 МУ Финансовое управление администрации муниципального образования «Кузоватовский район» : р.п. Кузоватово, ул. 5О лет Октября, 5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Режим работы МУ Финансовое управление администрации муниципального образования «Кузоватовский район»: понедельник-пятница с 8-00 до 12-00 и с 13-00 до 17-00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Телефон: 2-37-68, 2-36-59, 2-36-18 факс: 2-36-18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электронной почты: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 kuz-fu@mail.ru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Лица, ответственные за формирование бюджета для граждан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: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Фадеева В.В.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– начальник МУ Финансовое управление администрации муниципального образования «Кузоватовский район»</a:t>
            </a: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Майская Е.В. – начальник отдела доходов</a:t>
            </a:r>
          </a:p>
          <a:p>
            <a:pPr lvl="0">
              <a:defRPr/>
            </a:pPr>
            <a:r>
              <a:rPr lang="ru-RU" sz="1600" dirty="0" err="1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Абесадзе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 Е.Г. </a:t>
            </a:r>
            <a:r>
              <a:rPr lang="ru-RU" sz="1600" dirty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– начальник 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отдела планирования расходов бюджета</a:t>
            </a:r>
            <a:endParaRPr lang="ru-RU" sz="1600" dirty="0">
              <a:solidFill>
                <a:prstClr val="white">
                  <a:lumMod val="65000"/>
                  <a:lumOff val="35000"/>
                </a:prstClr>
              </a:solidFill>
              <a:latin typeface="Cambria Math" pitchFamily="18" charset="0"/>
              <a:ea typeface="Cambria Math" pitchFamily="18" charset="0"/>
            </a:endParaRPr>
          </a:p>
          <a:p>
            <a:pPr lvl="0">
              <a:defRPr/>
            </a:pPr>
            <a:endParaRPr lang="ru-RU" sz="2000" dirty="0">
              <a:solidFill>
                <a:prstClr val="white">
                  <a:lumMod val="65000"/>
                  <a:lumOff val="35000"/>
                </a:prstClr>
              </a:solidFill>
              <a:latin typeface="Arial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>
            <a:normAutofit/>
          </a:bodyPr>
          <a:lstStyle/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Субвенции местным бюджетам из бюджета субъекта Российской Федерации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184741-9C81-457B-9E53-E1D9CD18F7B2}" type="slidenum">
              <a:rPr lang="ru-RU" altLang="ru-RU"/>
              <a:pPr/>
              <a:t>3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858250" cy="6500813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Субсидии бюджетам субъектов Российской Федерации из федерального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Текущий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Очередной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Плановый период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два финансовых года, следующие за очередным финансовым годом.</a:t>
            </a:r>
          </a:p>
          <a:p>
            <a:pPr marL="0" indent="452438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«Кузоватовский район»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5191296"/>
              </p:ext>
            </p:extLst>
          </p:nvPr>
        </p:nvGraphicFramePr>
        <p:xfrm>
          <a:off x="142845" y="2000240"/>
          <a:ext cx="8501121" cy="4433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4"/>
                <a:gridCol w="2880545"/>
              </a:tblGrid>
              <a:tr h="217384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</a:t>
                      </a:r>
                      <a:r>
                        <a:rPr lang="en-US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.2024г)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</a:t>
                      </a:r>
                      <a:r>
                        <a:rPr lang="en-US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.2025г)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8020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727266,1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912749,6</a:t>
                      </a:r>
                    </a:p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729625,5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918046,4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2359,4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-5296,8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«Кузоватовский район»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073262"/>
              </p:ext>
            </p:extLst>
          </p:nvPr>
        </p:nvGraphicFramePr>
        <p:xfrm>
          <a:off x="457200" y="1357297"/>
          <a:ext cx="8229600" cy="484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93207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9968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061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4064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5351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943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</a:t>
            </a:r>
            <a:r>
              <a:rPr lang="en-US" dirty="0" smtClean="0"/>
              <a:t>-</a:t>
            </a:r>
            <a:r>
              <a:rPr lang="ru-RU" dirty="0" smtClean="0"/>
              <a:t>февраль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170208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январь-февраль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0698722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4889</TotalTime>
  <Words>1695</Words>
  <Application>Microsoft Office PowerPoint</Application>
  <PresentationFormat>Экран (4:3)</PresentationFormat>
  <Paragraphs>363</Paragraphs>
  <Slides>28</Slides>
  <Notes>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Arial</vt:lpstr>
      <vt:lpstr>Book Antiqua</vt:lpstr>
      <vt:lpstr>Calibri</vt:lpstr>
      <vt:lpstr>Cambria Math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Вводная часть</vt:lpstr>
      <vt:lpstr>Презентация PowerPoint</vt:lpstr>
      <vt:lpstr>Презентация PowerPoint</vt:lpstr>
      <vt:lpstr>Параметры бюджета муниципального образования «Кузоватовский район»</vt:lpstr>
      <vt:lpstr>Доходы бюджета муниципального образования «Кузоватовский район»</vt:lpstr>
      <vt:lpstr>Нормативы зачисления основных доходов в местные бюджеты</vt:lpstr>
      <vt:lpstr>Исполнение плана                                    за январь-февраль 2025 года</vt:lpstr>
      <vt:lpstr>Факт поступления                                       за январь-февраль 2025 года</vt:lpstr>
      <vt:lpstr>Исполнение по налоговым и неналоговым доходам  бюджета МО «Кузоватовский район»                                                   за январь-февраль 2025 года</vt:lpstr>
      <vt:lpstr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январь-февраль 2025г.</vt:lpstr>
      <vt:lpstr>Презентация PowerPoint</vt:lpstr>
      <vt:lpstr>  Параметры расходов бюджета муниципального образования «Кузоватовский район»  </vt:lpstr>
      <vt:lpstr>Динамика расходов бюджета  муниципального образования «Кузоватовский район»  на 01 марта 2025 года</vt:lpstr>
      <vt:lpstr>Структура и динамика расходов бюджета муниципального образования «Кузоватовский район» по разделам классификации расходов (тыс.руб.)</vt:lpstr>
      <vt:lpstr>Структура расходов бюджета муниципального образования «Кузоватовский район»  на 01.03.2025 гг.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Презентация PowerPoint</vt:lpstr>
      <vt:lpstr>Презентация PowerPoint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Межбюджетные отношения</vt:lpstr>
      <vt:lpstr>Финансовая помощь из областного бюджета тыс. руб.</vt:lpstr>
      <vt:lpstr>Соотношение сумм бюджетных ассигнований в рамках программ к сумме бюджетных ассигнований на 01.03.2025 года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747</cp:revision>
  <dcterms:modified xsi:type="dcterms:W3CDTF">2025-03-25T06:47:06Z</dcterms:modified>
</cp:coreProperties>
</file>