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337" r:id="rId17"/>
    <p:sldId id="338" r:id="rId18"/>
    <p:sldId id="339" r:id="rId19"/>
    <p:sldId id="298" r:id="rId20"/>
    <p:sldId id="332" r:id="rId21"/>
    <p:sldId id="33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65" autoAdjust="0"/>
    <p:restoredTop sz="97429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1.6120000000000001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629547920"/>
        <c:axId val="-629547376"/>
        <c:axId val="0"/>
      </c:bar3DChart>
      <c:catAx>
        <c:axId val="-6295479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629547376"/>
        <c:crosses val="autoZero"/>
        <c:auto val="1"/>
        <c:lblAlgn val="ctr"/>
        <c:lblOffset val="100"/>
        <c:noMultiLvlLbl val="0"/>
      </c:catAx>
      <c:valAx>
        <c:axId val="-6295473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62954792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255.6</c:v>
                </c:pt>
                <c:pt idx="1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- февраль 2025г.</c:v>
                </c:pt>
                <c:pt idx="1">
                  <c:v>Факт по налоговым доходам за январь - февраль 2025г.</c:v>
                </c:pt>
                <c:pt idx="2">
                  <c:v>План по неналоговым доходам за январь-февраль 2025г.</c:v>
                </c:pt>
                <c:pt idx="3">
                  <c:v>Факт по неналоговым доходам за январь- февраль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157</c:v>
                </c:pt>
                <c:pt idx="1">
                  <c:v>255.6</c:v>
                </c:pt>
                <c:pt idx="2">
                  <c:v>5</c:v>
                </c:pt>
                <c:pt idx="3">
                  <c:v>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629550640"/>
        <c:axId val="-629545200"/>
      </c:barChart>
      <c:catAx>
        <c:axId val="-629550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629545200"/>
        <c:crosses val="autoZero"/>
        <c:auto val="1"/>
        <c:lblAlgn val="ctr"/>
        <c:lblOffset val="100"/>
        <c:noMultiLvlLbl val="0"/>
      </c:catAx>
      <c:valAx>
        <c:axId val="-629545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629550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01.03.2025 года</c:v>
                </c:pt>
                <c:pt idx="2">
                  <c:v>факт на 01.03.2025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9851.7000000000007</c:v>
                </c:pt>
                <c:pt idx="1">
                  <c:v>9977.2999999999993</c:v>
                </c:pt>
                <c:pt idx="2">
                  <c:v>1300.5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629550096"/>
        <c:axId val="-629544112"/>
        <c:axId val="0"/>
      </c:bar3DChart>
      <c:catAx>
        <c:axId val="-629550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629544112"/>
        <c:crosses val="autoZero"/>
        <c:auto val="1"/>
        <c:lblAlgn val="ctr"/>
        <c:lblOffset val="100"/>
        <c:tickMarkSkip val="2"/>
        <c:noMultiLvlLbl val="0"/>
      </c:catAx>
      <c:valAx>
        <c:axId val="-62954411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62955009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8970788373675513E-2"/>
                  <c:y val="1.58285770927142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2759064839117332E-2"/>
                  <c:y val="-4.656676732771034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71</c:v>
                </c:pt>
                <c:pt idx="1">
                  <c:v>1.4</c:v>
                </c:pt>
                <c:pt idx="2">
                  <c:v>0.3</c:v>
                </c:pt>
                <c:pt idx="3">
                  <c:v>20.100000000000001</c:v>
                </c:pt>
                <c:pt idx="4">
                  <c:v>5.4</c:v>
                </c:pt>
                <c:pt idx="5">
                  <c:v>0.5</c:v>
                </c:pt>
                <c:pt idx="6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1503</c:v>
                </c:pt>
                <c:pt idx="1">
                  <c:v>1300.5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2542</c:v>
                </c:pt>
                <c:pt idx="1">
                  <c:v>7275.2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0.71378</cdr:y>
    </cdr:from>
    <cdr:to>
      <cdr:x>0.39077</cdr:x>
      <cdr:y>0.86246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0" y="3086654"/>
          <a:ext cx="1088694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162,0 </a:t>
          </a:r>
          <a:r>
            <a:rPr lang="ru-RU" sz="1800" b="1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0.61387</cdr:y>
    </cdr:from>
    <cdr:to>
      <cdr:x>0.52973</cdr:x>
      <cdr:y>0.81369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08" y="2654606"/>
          <a:ext cx="1080135" cy="86409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261,1</a:t>
          </a:r>
          <a:endParaRPr lang="ru-RU" sz="1800" b="1" dirty="0" smtClean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 xmlns:a="http://schemas.openxmlformats.org/drawingml/2006/main">
          <a:pPr algn="ctr"/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марта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5956508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82197"/>
              </p:ext>
            </p:extLst>
          </p:nvPr>
        </p:nvGraphicFramePr>
        <p:xfrm>
          <a:off x="285717" y="908721"/>
          <a:ext cx="8606763" cy="4728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098"/>
                <a:gridCol w="1098050"/>
                <a:gridCol w="1189553"/>
                <a:gridCol w="1079207"/>
                <a:gridCol w="1154566"/>
                <a:gridCol w="1113271"/>
                <a:gridCol w="776018"/>
              </a:tblGrid>
              <a:tr h="938968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8381,4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1503,0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9977,3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1300,5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8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4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6909,0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7067,4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7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062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87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81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310228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01.03.2025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713,8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989,5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275,7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12,5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23,3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10,8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8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01.03.2024-2025 г.г.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национальную экономику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01.03.2024 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598,9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201,1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 </a:t>
            </a:r>
            <a:r>
              <a:rPr lang="ru-RU" sz="1100" b="1" dirty="0" smtClean="0">
                <a:solidFill>
                  <a:srgbClr val="66FF99"/>
                </a:solidFill>
              </a:rPr>
              <a:t>397,8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4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01.03.2024-2025 г.г.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01.03.2024 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162,6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65,2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 </a:t>
            </a:r>
            <a:r>
              <a:rPr lang="ru-RU" sz="1100" b="1" dirty="0" smtClean="0">
                <a:solidFill>
                  <a:srgbClr val="66FF99"/>
                </a:solidFill>
              </a:rPr>
              <a:t>97,4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5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01.03.2024-2025 г.г.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социальную политику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01.03.2024 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10,7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21,4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10,7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1952066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792246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01.03.24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01.03.25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8381,4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8381,4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222588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2542,0 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–266,3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59729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 - февраль 2025 года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69906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 февраль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6436661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январь-февраль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282082"/>
              </p:ext>
            </p:extLst>
          </p:nvPr>
        </p:nvGraphicFramePr>
        <p:xfrm>
          <a:off x="428596" y="1428740"/>
          <a:ext cx="8358247" cy="4761934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январь-февраль 2025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январь-февраль      2025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255,6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162,8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89,0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99,1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111,3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41,9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в 2,0 раза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70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48,0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114,6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в 2,3 раза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162,0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261,1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161,2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2025 года к уровню января-февраля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01.03.2024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39239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211,9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261,1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Увеличение </a:t>
            </a:r>
            <a:r>
              <a:rPr lang="ru-RU" sz="1400" b="1" smtClean="0">
                <a:solidFill>
                  <a:schemeClr val="tx1"/>
                </a:solidFill>
              </a:rPr>
              <a:t>на 49,2 </a:t>
            </a:r>
            <a:r>
              <a:rPr lang="ru-RU" sz="1400" b="1" dirty="0" smtClean="0">
                <a:solidFill>
                  <a:schemeClr val="tx1"/>
                </a:solidFill>
              </a:rPr>
              <a:t>тыс.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4308</TotalTime>
  <Words>792</Words>
  <Application>Microsoft Office PowerPoint</Application>
  <PresentationFormat>Экран (4:3)</PresentationFormat>
  <Paragraphs>244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январь-февраль 2025 года</vt:lpstr>
      <vt:lpstr>Факт поступления                                       за январь - февраль 2025 года</vt:lpstr>
      <vt:lpstr>Исполнение по налоговым и неналоговым доходам бюджета МО «Безводовское сельское поселения»                                          за январь- февраль 2025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январь-февраль 2025г.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марта 2025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01.03.2025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01.03.2025 года (в тыс.руб.)</vt:lpstr>
      <vt:lpstr>Соотношение сумм бюджетных ассигнований в рамках программ к сумме бюджетных ассигнований на 01.03.2025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600</cp:revision>
  <cp:lastPrinted>2024-05-13T10:34:10Z</cp:lastPrinted>
  <dcterms:modified xsi:type="dcterms:W3CDTF">2025-03-24T06:57:52Z</dcterms:modified>
</cp:coreProperties>
</file>